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8"/>
  </p:notesMasterIdLst>
  <p:handoutMasterIdLst>
    <p:handoutMasterId r:id="rId9"/>
  </p:handoutMasterIdLst>
  <p:sldIdLst>
    <p:sldId id="256" r:id="rId3"/>
    <p:sldId id="298" r:id="rId4"/>
    <p:sldId id="299" r:id="rId5"/>
    <p:sldId id="264" r:id="rId6"/>
    <p:sldId id="265" r:id="rId7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layout/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'Sec. y Adm.'!$Y$32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1.1111111111111112E-2"/>
                  <c:y val="4.074027010566397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7222222222222221E-2"/>
                  <c:y val="8.4444444444444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222222222222223E-2"/>
                  <c:y val="8.88888888888888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3333333333333333E-2"/>
                  <c:y val="-1.3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3888888888888888E-2"/>
                  <c:y val="4.4444444444444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Adm.'!$Z$31:$AG$31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'Sec. y Adm.'!$Z$32:$AG$32</c:f>
              <c:numCache>
                <c:formatCode>0.0%</c:formatCode>
                <c:ptCount val="8"/>
                <c:pt idx="0">
                  <c:v>9.5475404293442631E-2</c:v>
                </c:pt>
                <c:pt idx="1">
                  <c:v>6.5899168960354984E-2</c:v>
                </c:pt>
                <c:pt idx="2">
                  <c:v>8.1531030835434115E-2</c:v>
                </c:pt>
                <c:pt idx="3">
                  <c:v>0.12256998333693025</c:v>
                </c:pt>
                <c:pt idx="4">
                  <c:v>7.2707203091704795E-2</c:v>
                </c:pt>
                <c:pt idx="5">
                  <c:v>0.11284843240615068</c:v>
                </c:pt>
                <c:pt idx="6">
                  <c:v>6.9138380919469375E-2</c:v>
                </c:pt>
                <c:pt idx="7">
                  <c:v>8.8023021202567026E-2</c:v>
                </c:pt>
              </c:numCache>
            </c:numRef>
          </c:val>
        </c:ser>
        <c:ser>
          <c:idx val="1"/>
          <c:order val="1"/>
          <c:tx>
            <c:strRef>
              <c:f>'Sec. y Adm.'!$Y$33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44444444444444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000000000000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22222222222222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3888888888888888E-2"/>
                  <c:y val="-1.77777777777777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1.3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2222222222222223E-2"/>
                  <c:y val="4.4444444444444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Adm.'!$Z$31:$AG$31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'Sec. y Adm.'!$Z$33:$AG$33</c:f>
              <c:numCache>
                <c:formatCode>0.0%</c:formatCode>
                <c:ptCount val="8"/>
                <c:pt idx="0">
                  <c:v>8.9476123568950225E-2</c:v>
                </c:pt>
                <c:pt idx="1">
                  <c:v>6.5707699884118176E-2</c:v>
                </c:pt>
                <c:pt idx="2">
                  <c:v>8.8794923058209005E-2</c:v>
                </c:pt>
                <c:pt idx="3">
                  <c:v>9.8165361160999665E-2</c:v>
                </c:pt>
                <c:pt idx="4">
                  <c:v>7.4415448730846517E-2</c:v>
                </c:pt>
                <c:pt idx="5">
                  <c:v>0.11269595836604338</c:v>
                </c:pt>
                <c:pt idx="6">
                  <c:v>7.4735427038661553E-2</c:v>
                </c:pt>
                <c:pt idx="7">
                  <c:v>8.8067096043985035E-2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695424"/>
        <c:axId val="100725888"/>
      </c:barChart>
      <c:catAx>
        <c:axId val="100695424"/>
        <c:scaling>
          <c:orientation val="minMax"/>
        </c:scaling>
        <c:delete val="0"/>
        <c:axPos val="b"/>
        <c:majorTickMark val="out"/>
        <c:minorTickMark val="none"/>
        <c:tickLblPos val="nextTo"/>
        <c:crossAx val="100725888"/>
        <c:crosses val="autoZero"/>
        <c:auto val="1"/>
        <c:lblAlgn val="ctr"/>
        <c:lblOffset val="100"/>
        <c:noMultiLvlLbl val="0"/>
      </c:catAx>
      <c:valAx>
        <c:axId val="10072588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0069542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rgbClr val="4F81BD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Acumulada</a:t>
            </a:r>
          </a:p>
        </c:rich>
      </c:tx>
      <c:layout>
        <c:manualLayout>
          <c:xMode val="edge"/>
          <c:yMode val="edge"/>
          <c:x val="0.24273600174978127"/>
          <c:y val="8.4444444444444447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1286351706036746"/>
          <c:y val="9.3788976377952762E-2"/>
          <c:w val="0.85658092738407698"/>
          <c:h val="0.732279615048119"/>
        </c:manualLayout>
      </c:layout>
      <c:lineChart>
        <c:grouping val="standard"/>
        <c:varyColors val="0"/>
        <c:ser>
          <c:idx val="0"/>
          <c:order val="0"/>
          <c:tx>
            <c:strRef>
              <c:f>'Sec. y Adm.'!$AL$32</c:f>
              <c:strCache>
                <c:ptCount val="1"/>
                <c:pt idx="0">
                  <c:v>2016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5555555555555809E-3"/>
                  <c:y val="-7.5555555555555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5555555555555552E-2"/>
                  <c:y val="-5.7777777777777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9.4444444444444442E-2"/>
                  <c:y val="-3.5555555555555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3333333333333333E-2"/>
                  <c:y val="-6.222222222222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7222222222222221E-2"/>
                  <c:y val="-0.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9444444444444445E-2"/>
                  <c:y val="-3.5555555555555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9444444444444445E-2"/>
                  <c:y val="-3.999999999999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Adm.'!$AM$31:$AT$31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'Sec. y Adm.'!$AM$32:$AT$32</c:f>
              <c:numCache>
                <c:formatCode>0.0%</c:formatCode>
                <c:ptCount val="8"/>
                <c:pt idx="0">
                  <c:v>9.5475404293442631E-2</c:v>
                </c:pt>
                <c:pt idx="1">
                  <c:v>0.16137457325379762</c:v>
                </c:pt>
                <c:pt idx="2">
                  <c:v>0.24290560408923173</c:v>
                </c:pt>
                <c:pt idx="3">
                  <c:v>0.36547558742616199</c:v>
                </c:pt>
                <c:pt idx="4">
                  <c:v>0.43818279051786679</c:v>
                </c:pt>
                <c:pt idx="5">
                  <c:v>0.55103122292401741</c:v>
                </c:pt>
                <c:pt idx="6">
                  <c:v>0.62016960384348685</c:v>
                </c:pt>
                <c:pt idx="7">
                  <c:v>0.70819262504605385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'Sec. y Adm.'!$AL$33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1.3888670166229222E-2"/>
                  <c:y val="2.22222222222222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222222222222223E-2"/>
                  <c:y val="1.3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7777777777777779E-2"/>
                  <c:y val="-0.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7777777777778798E-3"/>
                  <c:y val="0.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8.3333333333333332E-3"/>
                  <c:y val="5.7777777777777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3.1111111111111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8.3333333333333332E-3"/>
                  <c:y val="4.4444444444444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Adm.'!$AM$31:$AT$31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'Sec. y Adm.'!$AM$33:$AT$33</c:f>
              <c:numCache>
                <c:formatCode>0.0%</c:formatCode>
                <c:ptCount val="8"/>
                <c:pt idx="0">
                  <c:v>8.9476123568950225E-2</c:v>
                </c:pt>
                <c:pt idx="1">
                  <c:v>0.15518382345306841</c:v>
                </c:pt>
                <c:pt idx="2">
                  <c:v>0.24397874651127741</c:v>
                </c:pt>
                <c:pt idx="3">
                  <c:v>0.3421441076722771</c:v>
                </c:pt>
                <c:pt idx="4">
                  <c:v>0.41655955640312359</c:v>
                </c:pt>
                <c:pt idx="5">
                  <c:v>0.52925551476916699</c:v>
                </c:pt>
                <c:pt idx="6">
                  <c:v>0.60399094180782853</c:v>
                </c:pt>
                <c:pt idx="7">
                  <c:v>0.69205803785181352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790656"/>
        <c:axId val="43618688"/>
      </c:lineChart>
      <c:catAx>
        <c:axId val="40790656"/>
        <c:scaling>
          <c:orientation val="minMax"/>
        </c:scaling>
        <c:delete val="0"/>
        <c:axPos val="b"/>
        <c:majorTickMark val="out"/>
        <c:minorTickMark val="none"/>
        <c:tickLblPos val="nextTo"/>
        <c:crossAx val="43618688"/>
        <c:crosses val="autoZero"/>
        <c:auto val="1"/>
        <c:lblAlgn val="ctr"/>
        <c:lblOffset val="100"/>
        <c:noMultiLvlLbl val="0"/>
      </c:catAx>
      <c:valAx>
        <c:axId val="4361868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4079065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rgbClr val="4F81BD"/>
      </a:solidFill>
    </a:ln>
  </c:sp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05-12-2017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emf"/><Relationship Id="rId4" Type="http://schemas.openxmlformats.org/officeDocument/2006/relationships/package" Target="../embeddings/Hoja_de_c_lculo_de_Microsoft_Excel3.xls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emf"/><Relationship Id="rId4" Type="http://schemas.openxmlformats.org/officeDocument/2006/relationships/package" Target="../embeddings/Hoja_de_c_lculo_de_Microsoft_Excel4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Agosto 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04: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CONTRALORÍA GENERAL DE LA REPÚBLICA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Octubre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2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Agosto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 smtClean="0"/>
              <a:t>La </a:t>
            </a:r>
            <a:r>
              <a:rPr lang="es-CL" sz="1600" dirty="0"/>
              <a:t>ejecución </a:t>
            </a:r>
            <a:r>
              <a:rPr lang="es-CL" sz="1600" dirty="0" smtClean="0"/>
              <a:t>de la Partida en el </a:t>
            </a:r>
            <a:r>
              <a:rPr lang="es-CL" sz="1600" dirty="0"/>
              <a:t>mes de </a:t>
            </a:r>
            <a:r>
              <a:rPr lang="es-CL" sz="1600" dirty="0" smtClean="0"/>
              <a:t>agosto fue de $6.446 millones, equivalente a un 8,8%, similar al ejecutado en igual fecha del año anterior. Con ello, la ejecución acumulada ascendió </a:t>
            </a:r>
            <a:r>
              <a:rPr lang="es-CL" sz="1600" dirty="0"/>
              <a:t>a </a:t>
            </a:r>
            <a:r>
              <a:rPr lang="es-CL" sz="1600" b="1" dirty="0" smtClean="0"/>
              <a:t>$50.658 </a:t>
            </a:r>
            <a:r>
              <a:rPr lang="es-CL" sz="1600" b="1" dirty="0"/>
              <a:t>millones</a:t>
            </a:r>
            <a:r>
              <a:rPr lang="es-CL" sz="1600" dirty="0"/>
              <a:t>, equivalente a un gasto de </a:t>
            </a:r>
            <a:r>
              <a:rPr lang="es-CL" sz="1600" b="1" dirty="0" smtClean="0"/>
              <a:t>69,2% de ejecución respecto de la ley inicial. </a:t>
            </a:r>
            <a:r>
              <a:rPr lang="es-CL" sz="1600" dirty="0" smtClean="0"/>
              <a:t>EL comportamiento de los gastos de la Partida se muestran en línea con los de igual período del año anterior.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 smtClean="0"/>
              <a:t>El </a:t>
            </a:r>
            <a:r>
              <a:rPr lang="es-CL" sz="1600" dirty="0"/>
              <a:t>Subtítulo </a:t>
            </a:r>
            <a:r>
              <a:rPr lang="es-CL" sz="1600" dirty="0" smtClean="0"/>
              <a:t>21 </a:t>
            </a:r>
            <a:r>
              <a:rPr lang="es-CL" sz="1600" dirty="0"/>
              <a:t>Gasto </a:t>
            </a:r>
            <a:r>
              <a:rPr lang="es-CL" sz="1600" dirty="0" smtClean="0"/>
              <a:t>en Personal representa el 65% de los recursos de Contraloría General de la República</a:t>
            </a:r>
            <a:r>
              <a:rPr lang="es-CL" sz="1600" b="1" dirty="0" smtClean="0"/>
              <a:t>, y registra una ejecución de 73%</a:t>
            </a:r>
            <a:r>
              <a:rPr lang="es-CL" sz="1600" dirty="0" smtClean="0"/>
              <a:t>. </a:t>
            </a:r>
            <a:endParaRPr lang="es-CL" sz="1600" dirty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s-CL" sz="1600" dirty="0" smtClean="0"/>
              <a:t>Las </a:t>
            </a:r>
            <a:r>
              <a:rPr lang="es-CL" sz="1600" b="1" dirty="0" smtClean="0"/>
              <a:t>Iniciativas de Inversión</a:t>
            </a:r>
            <a:r>
              <a:rPr lang="es-CL" sz="1600" dirty="0" smtClean="0"/>
              <a:t>, Subtítulo 31, contiene un presupuesto de $2.880 millones y presenta un avance de </a:t>
            </a:r>
            <a:r>
              <a:rPr lang="es-CL" sz="1600" b="1" dirty="0" smtClean="0"/>
              <a:t>2,7%</a:t>
            </a:r>
            <a:r>
              <a:rPr lang="es-CL" sz="1600" dirty="0" smtClean="0"/>
              <a:t>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s-MX" sz="1600" dirty="0" smtClean="0"/>
              <a:t>La </a:t>
            </a:r>
            <a:r>
              <a:rPr lang="es-MX" sz="1600" b="1" dirty="0" smtClean="0"/>
              <a:t>Adquisición de Activos No Financieros</a:t>
            </a:r>
            <a:r>
              <a:rPr lang="es-MX" sz="1600" dirty="0" smtClean="0"/>
              <a:t>, con un presupuesto de $3.362 millones,  presenta </a:t>
            </a:r>
            <a:r>
              <a:rPr lang="es-MX" sz="1600" smtClean="0"/>
              <a:t>un </a:t>
            </a:r>
            <a:r>
              <a:rPr lang="es-MX" sz="1600" smtClean="0"/>
              <a:t>55,7% </a:t>
            </a:r>
            <a:r>
              <a:rPr lang="es-MX" sz="1600" dirty="0" smtClean="0"/>
              <a:t>de ejecución a la fecha.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s-MX" sz="1600" dirty="0" smtClean="0"/>
              <a:t>Vía decretos de modificación presupuestaria del Ministerio de Hacienda, </a:t>
            </a:r>
            <a:r>
              <a:rPr lang="es-MX" sz="1600" b="1" dirty="0" smtClean="0"/>
              <a:t>el presupuesto inicial se suplementó en $12.698 millones </a:t>
            </a:r>
            <a:r>
              <a:rPr lang="es-MX" sz="1600" dirty="0" smtClean="0"/>
              <a:t>destinados a: $1.954 millones para deuda flotante proveniente de operaciones del año anterior, $874 millones para Edificios, $75 millones para Mobiliario,  $275 millones para Bienes y Servicios de Consumo, $77 millones para proyectos de inversión, y $9.441 millones para gasto en Personal.</a:t>
            </a:r>
            <a:endParaRPr lang="es-CL" sz="1600" dirty="0" smtClean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93856"/>
            <a:ext cx="8229600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</a:p>
        </p:txBody>
      </p:sp>
      <p:graphicFrame>
        <p:nvGraphicFramePr>
          <p:cNvPr id="10" name="1 Gráfico" title="Ejecución Mensual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0408950"/>
              </p:ext>
            </p:extLst>
          </p:nvPr>
        </p:nvGraphicFramePr>
        <p:xfrm>
          <a:off x="457200" y="1772815"/>
          <a:ext cx="4258816" cy="3816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2415282"/>
              </p:ext>
            </p:extLst>
          </p:nvPr>
        </p:nvGraphicFramePr>
        <p:xfrm>
          <a:off x="4716016" y="1772816"/>
          <a:ext cx="425216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36381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4964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0241" y="5229200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2053341"/>
              </p:ext>
            </p:extLst>
          </p:nvPr>
        </p:nvGraphicFramePr>
        <p:xfrm>
          <a:off x="557213" y="2414588"/>
          <a:ext cx="8029575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Hoja de cálculo" r:id="rId4" imgW="8029702" imgH="2028780" progId="Excel.Sheet.12">
                  <p:embed/>
                </p:oleObj>
              </mc:Choice>
              <mc:Fallback>
                <p:oleObj name="Hoja de cálculo" r:id="rId4" imgW="8029702" imgH="20287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7213" y="2414588"/>
                        <a:ext cx="8029575" cy="2028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45346" y="6381328"/>
            <a:ext cx="7714167" cy="32239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899592" y="1215610"/>
            <a:ext cx="771623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93589"/>
              </p:ext>
            </p:extLst>
          </p:nvPr>
        </p:nvGraphicFramePr>
        <p:xfrm>
          <a:off x="652585" y="1250882"/>
          <a:ext cx="7734300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Hoja de cálculo" r:id="rId4" imgW="7734176" imgH="4800600" progId="Excel.Sheet.12">
                  <p:embed/>
                </p:oleObj>
              </mc:Choice>
              <mc:Fallback>
                <p:oleObj name="Hoja de cálculo" r:id="rId4" imgW="7734176" imgH="48006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52585" y="1250882"/>
                        <a:ext cx="7734300" cy="480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2411</TotalTime>
  <Words>389</Words>
  <Application>Microsoft Office PowerPoint</Application>
  <PresentationFormat>Presentación en pantalla (4:3)</PresentationFormat>
  <Paragraphs>49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1_Tema de Office</vt:lpstr>
      <vt:lpstr>Tema de Office</vt:lpstr>
      <vt:lpstr>Imagen de mapa de bits</vt:lpstr>
      <vt:lpstr>Hoja de cálculo</vt:lpstr>
      <vt:lpstr>EJECUCIÓN PRESUPUESTARIA DE GASTOS ACUMULADA al mes de Agosto de 2017 Partida 04: CONTRALORÍA GENERAL DE LA REPÚBLICA</vt:lpstr>
      <vt:lpstr>Ejecución Presupuestaria de Gastos Acumulada al mes de Agosto de 2017  Contraloría General de la República</vt:lpstr>
      <vt:lpstr>Ejecución Presupuestaria de Gastos Acumulada al mes de Agosto de 2017  Contraloría General de la República</vt:lpstr>
      <vt:lpstr>Ejecución Presupuestaria de Gastos Acumulada al mes de Agosto de 2017  Contraloría General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152</cp:revision>
  <cp:lastPrinted>2016-10-11T11:56:42Z</cp:lastPrinted>
  <dcterms:created xsi:type="dcterms:W3CDTF">2016-06-23T13:38:47Z</dcterms:created>
  <dcterms:modified xsi:type="dcterms:W3CDTF">2017-12-05T22:10:34Z</dcterms:modified>
</cp:coreProperties>
</file>