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5" r:id="rId5"/>
    <p:sldId id="304" r:id="rId6"/>
    <p:sldId id="303" r:id="rId7"/>
    <p:sldId id="264" r:id="rId8"/>
    <p:sldId id="263" r:id="rId9"/>
    <p:sldId id="265" r:id="rId10"/>
    <p:sldId id="300" r:id="rId11"/>
    <p:sldId id="301" r:id="rId12"/>
    <p:sldId id="302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01-08-2017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01-08-2017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01-08-2017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01-08-2017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01-08-2017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01-08-2017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01-08-2017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01-08-2017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5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6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3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4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Junio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agosto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3093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Corporación Administrativa del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20132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386540"/>
              </p:ext>
            </p:extLst>
          </p:nvPr>
        </p:nvGraphicFramePr>
        <p:xfrm>
          <a:off x="414336" y="1636737"/>
          <a:ext cx="8334128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Hoja de cálculo" r:id="rId4" imgW="8020185" imgH="4600575" progId="Excel.Sheet.8">
                  <p:embed/>
                </p:oleObj>
              </mc:Choice>
              <mc:Fallback>
                <p:oleObj name="Hoja de cálculo" r:id="rId4" imgW="8020185" imgH="46005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636737"/>
                        <a:ext cx="8334128" cy="460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0131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Academia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516607"/>
              </p:ext>
            </p:extLst>
          </p:nvPr>
        </p:nvGraphicFramePr>
        <p:xfrm>
          <a:off x="414336" y="1844824"/>
          <a:ext cx="8210799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3" name="Hoja de cálculo" r:id="rId4" imgW="7858057" imgH="3066960" progId="Excel.Sheet.8">
                  <p:embed/>
                </p:oleObj>
              </mc:Choice>
              <mc:Fallback>
                <p:oleObj name="Hoja de cálculo" r:id="rId4" imgW="7858057" imgH="30669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844824"/>
                        <a:ext cx="8210799" cy="306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El presupuesto vigente del Poder Judicial experimentó un alza de $5.143millones respecto a la Ley de Presupuestos, llegando a $546.769 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El gasto del Poder Judicial acumulado al mes de </a:t>
            </a:r>
            <a:r>
              <a:rPr lang="es-CL" sz="1600" dirty="0" smtClean="0"/>
              <a:t>junio </a:t>
            </a:r>
            <a:r>
              <a:rPr lang="es-CL" sz="1600" dirty="0"/>
              <a:t>de 2017, finalizó en $</a:t>
            </a:r>
            <a:r>
              <a:rPr lang="es-CL" sz="1600" dirty="0" smtClean="0"/>
              <a:t>248.648 </a:t>
            </a:r>
            <a:r>
              <a:rPr lang="es-CL" sz="1600" dirty="0"/>
              <a:t>millones, equivalentes a un </a:t>
            </a:r>
            <a:r>
              <a:rPr lang="es-CL" sz="1600" dirty="0" smtClean="0"/>
              <a:t>45% </a:t>
            </a:r>
            <a:r>
              <a:rPr lang="es-CL" sz="1600" dirty="0"/>
              <a:t>de ejecución respecto al presupuesto </a:t>
            </a:r>
            <a:r>
              <a:rPr lang="es-CL" sz="1600" dirty="0" smtClean="0"/>
              <a:t>vigente.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comparación a la ejecución presupuestaria considerando el año 2016, considerando los recursos aprobados por el Congreso Nacional en la Ley de Presupuestos, se puede informar que a junio de 2017 la ejecución es 5 puntos porcentuales menos que el ejercicio presupuestario anterior.</a:t>
            </a: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el Servicio de la Deuda se observó un aumento en la disponibilidad de recursos por $2.993 millones, que corresponden a recursos para responden a los compromisos de la deuda flotante.</a:t>
            </a:r>
          </a:p>
          <a:p>
            <a:pPr algn="just"/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>
                <a:latin typeface="+mn-lt"/>
              </a:rPr>
              <a:t>iniciativas de inversión</a:t>
            </a:r>
            <a:r>
              <a:rPr lang="es-CL" sz="1600" dirty="0" smtClean="0">
                <a:latin typeface="+mn-lt"/>
              </a:rPr>
              <a:t>, se observaron desembolsos por $19.395 millones (22% de ejecución), que corresponden a compromisos de arrastre de iniciativas de inversión identificadas el año 2016, correspondiente a un total de 21 proyectos.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>
              <a:latin typeface="+mn-lt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/>
              <a:t>Becas </a:t>
            </a:r>
            <a:r>
              <a:rPr lang="es-CL" sz="1600" b="1" dirty="0"/>
              <a:t>de Postgrado</a:t>
            </a:r>
            <a:r>
              <a:rPr lang="es-CL" sz="1600" dirty="0"/>
              <a:t>, con $</a:t>
            </a:r>
            <a:r>
              <a:rPr lang="es-CL" sz="1600" dirty="0" smtClean="0"/>
              <a:t>139 </a:t>
            </a:r>
            <a:r>
              <a:rPr lang="es-CL" sz="1600" dirty="0"/>
              <a:t>millones, que se </a:t>
            </a:r>
            <a:r>
              <a:rPr lang="es-CL" sz="1600" dirty="0" smtClean="0"/>
              <a:t>destinan </a:t>
            </a:r>
            <a:r>
              <a:rPr lang="es-CL" sz="1600" dirty="0"/>
              <a:t>a financiar estudios para funcionarios con formación universitaria del Poder Judicial como de la Corporación Administrativa, a la fecha de este </a:t>
            </a:r>
            <a:r>
              <a:rPr lang="es-CL" sz="1600" dirty="0" smtClean="0"/>
              <a:t>reporte, se informó una ejecución de un 40%.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21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es-CL" sz="1600" dirty="0" smtClean="0"/>
              <a:t>En </a:t>
            </a:r>
            <a:r>
              <a:rPr lang="es-CL" sz="1600" dirty="0"/>
              <a:t>los Programas de capacitación, que contemplan recursos para la formación y perfeccionamiento de los funcionarios del Poder Judicial, alcanzó la siguientes ejecuciones</a:t>
            </a:r>
            <a:r>
              <a:rPr lang="es-CL" sz="1600" dirty="0" smtClean="0"/>
              <a:t>: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  <a:p>
            <a:pPr lvl="0"/>
            <a:r>
              <a:rPr lang="es-CL" sz="1600" dirty="0"/>
              <a:t>	- Programa de Formación: </a:t>
            </a:r>
            <a:r>
              <a:rPr lang="es-CL" sz="1600" dirty="0" smtClean="0"/>
              <a:t>25%</a:t>
            </a:r>
            <a:endParaRPr lang="es-CL" sz="1600" dirty="0"/>
          </a:p>
          <a:p>
            <a:pPr lvl="0"/>
            <a:r>
              <a:rPr lang="es-CL" sz="1600" dirty="0"/>
              <a:t>	- Programa de Perfeccionamiento: </a:t>
            </a:r>
            <a:r>
              <a:rPr lang="es-CL" sz="1600" dirty="0" smtClean="0"/>
              <a:t>48%</a:t>
            </a:r>
            <a:endParaRPr lang="es-CL" sz="1600" dirty="0"/>
          </a:p>
          <a:p>
            <a:pPr lvl="0"/>
            <a:r>
              <a:rPr lang="es-CL" sz="1600" dirty="0"/>
              <a:t>	- Programa de Habilitación: </a:t>
            </a:r>
            <a:r>
              <a:rPr lang="es-CL" sz="1600" dirty="0" smtClean="0"/>
              <a:t>19%</a:t>
            </a:r>
            <a:endParaRPr lang="es-CL" sz="1600" dirty="0"/>
          </a:p>
          <a:p>
            <a:pPr lvl="0"/>
            <a:r>
              <a:rPr lang="es-CL" sz="1600" dirty="0"/>
              <a:t>	- Programa de Perfeccionamiento Extraordinario: </a:t>
            </a:r>
            <a:r>
              <a:rPr lang="es-CL" sz="1600" dirty="0" smtClean="0"/>
              <a:t>11%</a:t>
            </a: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algn="just"/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70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38" y="2290208"/>
            <a:ext cx="3988046" cy="2400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659" y="2290208"/>
            <a:ext cx="3992797" cy="2400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0050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178369"/>
              </p:ext>
            </p:extLst>
          </p:nvPr>
        </p:nvGraphicFramePr>
        <p:xfrm>
          <a:off x="378499" y="1916832"/>
          <a:ext cx="82296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Hoja de cálculo" r:id="rId4" imgW="7410585" imgH="1971675" progId="Excel.Sheet.8">
                  <p:embed/>
                </p:oleObj>
              </mc:Choice>
              <mc:Fallback>
                <p:oleObj name="Hoja de cálculo" r:id="rId4" imgW="7410585" imgH="19716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8499" y="1916832"/>
                        <a:ext cx="8229600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27989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221927"/>
              </p:ext>
            </p:extLst>
          </p:nvPr>
        </p:nvGraphicFramePr>
        <p:xfrm>
          <a:off x="402029" y="1988840"/>
          <a:ext cx="8206070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Hoja de cálculo" r:id="rId5" imgW="7724843" imgH="1228725" progId="Excel.Sheet.8">
                  <p:embed/>
                </p:oleObj>
              </mc:Choice>
              <mc:Fallback>
                <p:oleObj name="Hoja de cálculo" r:id="rId5" imgW="7724843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2029" y="1988840"/>
                        <a:ext cx="8206070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27758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097647"/>
              </p:ext>
            </p:extLst>
          </p:nvPr>
        </p:nvGraphicFramePr>
        <p:xfrm>
          <a:off x="414337" y="1772816"/>
          <a:ext cx="821079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8" name="Hoja de cálculo" r:id="rId4" imgW="7762943" imgH="942975" progId="Excel.Sheet.8">
                  <p:embed/>
                </p:oleObj>
              </mc:Choice>
              <mc:Fallback>
                <p:oleObj name="Hoja de cálculo" r:id="rId4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7" y="1772816"/>
                        <a:ext cx="8210798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1985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Unidad de Apoyo a Tribunales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13934"/>
              </p:ext>
            </p:extLst>
          </p:nvPr>
        </p:nvGraphicFramePr>
        <p:xfrm>
          <a:off x="414336" y="1844824"/>
          <a:ext cx="8201487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Hoja de cálculo" r:id="rId4" imgW="7039043" imgH="980985" progId="Excel.Sheet.8">
                  <p:embed/>
                </p:oleObj>
              </mc:Choice>
              <mc:Fallback>
                <p:oleObj name="Hoja de cálculo" r:id="rId4" imgW="7039043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844824"/>
                        <a:ext cx="8201487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1642</TotalTime>
  <Words>526</Words>
  <Application>Microsoft Office PowerPoint</Application>
  <PresentationFormat>Presentación en pantalla (4:3)</PresentationFormat>
  <Paragraphs>60</Paragraphs>
  <Slides>11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1_Tema de Office</vt:lpstr>
      <vt:lpstr>Tema de Office</vt:lpstr>
      <vt:lpstr>Imagen de mapa de bits</vt:lpstr>
      <vt:lpstr>Hoja de cálculo</vt:lpstr>
      <vt:lpstr>EJECUCIÓN PRESUPUESTARIA DE GASTOS ACUMULADA al mes de Junio de 2017 Partida 03: PODER JUDICIAL</vt:lpstr>
      <vt:lpstr>Ejecución Presupuestaria de Gastos Acumulada al Mes de Junio de 2017  Poder Judicial</vt:lpstr>
      <vt:lpstr>Ejecución Presupuestaria de Gastos Acumulada al Mes de Junio de 2017  Poder Judicial</vt:lpstr>
      <vt:lpstr>Ejecución Presupuestaria de Gastos Acumulada al Mes de Junio de 2017  Poder Judicial</vt:lpstr>
      <vt:lpstr>Ejecución Presupuestaria de Gastos Acumulada al Mes de Junio de 2017  Poder Judicial</vt:lpstr>
      <vt:lpstr>Ejecución Presupuestaria de Gastos Acumulada al Mes de Junio de 2017  Partida 03 Poder Judicial</vt:lpstr>
      <vt:lpstr>Ejecución Presupuestaria de Gastos Acumulada al Mes de Junio de 2017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99</cp:revision>
  <cp:lastPrinted>2016-07-04T14:42:46Z</cp:lastPrinted>
  <dcterms:created xsi:type="dcterms:W3CDTF">2016-06-23T13:38:47Z</dcterms:created>
  <dcterms:modified xsi:type="dcterms:W3CDTF">2017-08-01T21:54:19Z</dcterms:modified>
</cp:coreProperties>
</file>