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98" r:id="rId4"/>
    <p:sldId id="307" r:id="rId5"/>
    <p:sldId id="264" r:id="rId6"/>
    <p:sldId id="263" r:id="rId7"/>
    <p:sldId id="302" r:id="rId8"/>
    <p:sldId id="303" r:id="rId9"/>
    <p:sldId id="299" r:id="rId10"/>
    <p:sldId id="300" r:id="rId11"/>
    <p:sldId id="301" r:id="rId12"/>
    <p:sldId id="304" r:id="rId13"/>
    <p:sldId id="305" r:id="rId14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08-08-2017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08-08-2017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08-08-2017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08-08-2017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08-08-2017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08-08-2017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08-08-2017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JUNIO </a:t>
            </a:r>
            <a:r>
              <a:rPr lang="es-CL" sz="2400" b="1" dirty="0" smtClean="0">
                <a:latin typeface="+mn-lt"/>
              </a:rPr>
              <a:t>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17: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MINERIA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AGOSTO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9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02:RED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NACIONAL DE VIGILANCIA VOLCÁNICA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2227263"/>
            <a:ext cx="8210550" cy="3505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73608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03: PLAN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NACIONAL DE GEOLOGÍA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01326"/>
            <a:ext cx="8229600" cy="4274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255838"/>
            <a:ext cx="7343775" cy="3333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73608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04:  PROGRAMA DE SEGURIDAD MINERA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01326"/>
            <a:ext cx="8229600" cy="4274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2227263"/>
            <a:ext cx="7658100" cy="3722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909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429363"/>
            <a:ext cx="806489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 smtClean="0"/>
              <a:t>En </a:t>
            </a:r>
            <a:r>
              <a:rPr lang="es-CL" sz="1600" dirty="0"/>
              <a:t>cuanto al presupuesto </a:t>
            </a:r>
            <a:r>
              <a:rPr lang="es-CL" sz="1600" dirty="0" smtClean="0"/>
              <a:t>2017, </a:t>
            </a:r>
            <a:r>
              <a:rPr lang="es-CL" sz="1600" dirty="0"/>
              <a:t>alcanza los </a:t>
            </a:r>
            <a:r>
              <a:rPr lang="es-CL" sz="1600" dirty="0" smtClean="0"/>
              <a:t>M$71.716.281, distribuido en 60% para Transferencias corrientes, 28% </a:t>
            </a:r>
            <a:r>
              <a:rPr lang="es-CL" sz="1600" dirty="0"/>
              <a:t>se destinado a Gastos en Personal; </a:t>
            </a:r>
            <a:r>
              <a:rPr lang="es-CL" sz="1600" dirty="0" smtClean="0"/>
              <a:t> 22% </a:t>
            </a:r>
            <a:r>
              <a:rPr lang="es-CL" sz="1600" dirty="0"/>
              <a:t>a Gasto en Bienes y </a:t>
            </a:r>
            <a:r>
              <a:rPr lang="es-CL" sz="1600" dirty="0" smtClean="0"/>
              <a:t>Servicios,  y 2% para adquisición de Activos no financieros.</a:t>
            </a:r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del presupuesto del Ministerio alcanzó </a:t>
            </a:r>
            <a:r>
              <a:rPr lang="es-CL" sz="1600" dirty="0" smtClean="0"/>
              <a:t>a </a:t>
            </a:r>
            <a:r>
              <a:rPr lang="es-CL" sz="1600" dirty="0" smtClean="0"/>
              <a:t>junio </a:t>
            </a:r>
            <a:r>
              <a:rPr lang="es-CL" sz="1600" dirty="0" smtClean="0"/>
              <a:t>2017 un </a:t>
            </a:r>
            <a:r>
              <a:rPr lang="es-CL" sz="1600" dirty="0" smtClean="0"/>
              <a:t>38,7% </a:t>
            </a:r>
            <a:r>
              <a:rPr lang="es-CL" sz="1600" dirty="0" smtClean="0"/>
              <a:t>de ejecución del presupuesto inicial y </a:t>
            </a:r>
            <a:r>
              <a:rPr lang="es-CL" sz="1600" dirty="0" smtClean="0"/>
              <a:t> 37,2% </a:t>
            </a:r>
            <a:r>
              <a:rPr lang="es-CL" sz="1600" dirty="0" smtClean="0"/>
              <a:t>del presupuesto vigente. El presupuesto vigente aumentó en  </a:t>
            </a:r>
            <a:r>
              <a:rPr lang="es-CL" sz="1600" dirty="0" smtClean="0"/>
              <a:t>M$2.938.047</a:t>
            </a:r>
            <a:r>
              <a:rPr lang="es-CL" sz="1600" dirty="0" smtClean="0"/>
              <a:t>, </a:t>
            </a:r>
            <a:r>
              <a:rPr lang="es-CL" sz="1600" dirty="0" smtClean="0"/>
              <a:t>equivalente a un 3,7% del presupuesto inicial.</a:t>
            </a:r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promedio de los programas fue de un </a:t>
            </a:r>
            <a:r>
              <a:rPr lang="es-CL" sz="1600" dirty="0" smtClean="0"/>
              <a:t>42,1</a:t>
            </a:r>
            <a:r>
              <a:rPr lang="es-CL" sz="1600" dirty="0" smtClean="0"/>
              <a:t>% </a:t>
            </a:r>
            <a:r>
              <a:rPr lang="es-CL" sz="1600" dirty="0"/>
              <a:t>del presupuesto </a:t>
            </a:r>
            <a:r>
              <a:rPr lang="es-CL" sz="1600" dirty="0" smtClean="0"/>
              <a:t>vigente a </a:t>
            </a:r>
            <a:r>
              <a:rPr lang="es-CL" sz="1600" dirty="0" smtClean="0"/>
              <a:t>junio </a:t>
            </a:r>
            <a:r>
              <a:rPr lang="es-CL" sz="1600" dirty="0" smtClean="0"/>
              <a:t>2017, </a:t>
            </a:r>
            <a:r>
              <a:rPr lang="es-CL" sz="1600" dirty="0"/>
              <a:t>el </a:t>
            </a:r>
            <a:r>
              <a:rPr lang="es-CL" sz="1600" dirty="0"/>
              <a:t>Plan Nacional de Geología </a:t>
            </a:r>
            <a:r>
              <a:rPr lang="es-CL" sz="1600" dirty="0" smtClean="0"/>
              <a:t>con 59,2%; </a:t>
            </a:r>
            <a:r>
              <a:rPr lang="es-CL" sz="1600" dirty="0" smtClean="0"/>
              <a:t>seguido por </a:t>
            </a:r>
            <a:r>
              <a:rPr lang="es-CL" sz="1600" dirty="0"/>
              <a:t>Programa de Seguridad Minera llegó </a:t>
            </a:r>
            <a:r>
              <a:rPr lang="es-CL" sz="1600" dirty="0" smtClean="0"/>
              <a:t>a un </a:t>
            </a:r>
            <a:r>
              <a:rPr lang="es-CL" sz="1600" dirty="0" smtClean="0"/>
              <a:t>52% </a:t>
            </a:r>
            <a:r>
              <a:rPr lang="es-CL" sz="1600" dirty="0" smtClean="0"/>
              <a:t>de ejecución del presupuesto </a:t>
            </a:r>
            <a:r>
              <a:rPr lang="es-CL" sz="1600" dirty="0" smtClean="0"/>
              <a:t>vigente</a:t>
            </a:r>
            <a:r>
              <a:rPr lang="es-CL" sz="1600" dirty="0"/>
              <a:t>;</a:t>
            </a:r>
            <a:r>
              <a:rPr lang="es-CL" sz="1600" dirty="0" smtClean="0"/>
              <a:t> </a:t>
            </a:r>
            <a:r>
              <a:rPr lang="es-CL" sz="1600" dirty="0" smtClean="0"/>
              <a:t>Red nacional de vigilancia volcánica con un 4</a:t>
            </a:r>
            <a:r>
              <a:rPr lang="es-CL" sz="1600" dirty="0" smtClean="0"/>
              <a:t>7,2% </a:t>
            </a:r>
            <a:r>
              <a:rPr lang="es-CL" sz="1600" dirty="0" smtClean="0"/>
              <a:t>de ejecución de los correspondientes presupuestos vigentes. La menor tasa correspondió a Fomento a la Pequeña Minería con </a:t>
            </a:r>
            <a:r>
              <a:rPr lang="es-CL" sz="1600" dirty="0" smtClean="0"/>
              <a:t>23,8% </a:t>
            </a:r>
            <a:r>
              <a:rPr lang="es-CL" sz="1600" dirty="0" smtClean="0"/>
              <a:t>de ejecución.</a:t>
            </a:r>
          </a:p>
          <a:p>
            <a:pPr algn="just"/>
            <a:r>
              <a:rPr lang="es-CL" sz="1600" dirty="0" smtClean="0"/>
              <a:t>Todos los programas modificaron sus presupuestos, siendo </a:t>
            </a:r>
            <a:r>
              <a:rPr lang="es-CL" sz="1600" dirty="0" smtClean="0"/>
              <a:t>la mayor  tasa </a:t>
            </a:r>
            <a:r>
              <a:rPr lang="es-CL" sz="1600" dirty="0" smtClean="0"/>
              <a:t>de incremento la observada en el programa  Plan Nacional de Geología con </a:t>
            </a:r>
            <a:r>
              <a:rPr lang="es-CL" sz="1600" dirty="0" smtClean="0"/>
              <a:t>13,3% </a:t>
            </a:r>
            <a:r>
              <a:rPr lang="es-CL" sz="1600" dirty="0" smtClean="0"/>
              <a:t>de incremento, y la menor de </a:t>
            </a:r>
            <a:r>
              <a:rPr lang="es-CL" sz="1600" dirty="0" smtClean="0"/>
              <a:t>0,8% </a:t>
            </a:r>
            <a:r>
              <a:rPr lang="es-CL" sz="1600" dirty="0" smtClean="0"/>
              <a:t>correspondió a l programa Fomento de la Pequeña y Mediana Minería.</a:t>
            </a:r>
          </a:p>
          <a:p>
            <a:pPr algn="just"/>
            <a:r>
              <a:rPr lang="es-CL" sz="1600" dirty="0" smtClean="0"/>
              <a:t>En cuanto a la comparación con la ejecución observada en 2016, se observa una menor tasa de gastos en 2017, que se intensifica a partir de marzo 2017, así en 2016 la tasa promedio de ejecución mensual fue de </a:t>
            </a:r>
            <a:r>
              <a:rPr lang="es-CL" sz="1600" dirty="0" smtClean="0"/>
              <a:t>9,6% </a:t>
            </a:r>
            <a:r>
              <a:rPr lang="es-CL" sz="1600" dirty="0" smtClean="0"/>
              <a:t>y en 2017 sólo llega al </a:t>
            </a:r>
            <a:r>
              <a:rPr lang="es-CL" sz="1600" dirty="0" smtClean="0"/>
              <a:t>6,5%. </a:t>
            </a:r>
            <a:r>
              <a:rPr lang="es-CL" sz="1600" dirty="0" smtClean="0"/>
              <a:t>Asimismo, a </a:t>
            </a:r>
            <a:r>
              <a:rPr lang="es-CL" sz="1600" dirty="0" smtClean="0"/>
              <a:t>junio </a:t>
            </a:r>
            <a:r>
              <a:rPr lang="es-CL" sz="1600" dirty="0" smtClean="0"/>
              <a:t>2016 la tasa de gasto acumulado fue de </a:t>
            </a:r>
            <a:r>
              <a:rPr lang="es-CL" sz="1600" dirty="0" smtClean="0"/>
              <a:t>58% </a:t>
            </a:r>
            <a:r>
              <a:rPr lang="es-CL" sz="1600" dirty="0" smtClean="0"/>
              <a:t>y en 2017 sólo a </a:t>
            </a:r>
            <a:r>
              <a:rPr lang="es-CL" sz="1600" dirty="0" smtClean="0"/>
              <a:t>37%, </a:t>
            </a:r>
            <a:r>
              <a:rPr lang="es-CL" sz="1600" dirty="0" smtClean="0"/>
              <a:t>teniendo en consideración que el presupuesto 2017 es un 55</a:t>
            </a:r>
            <a:r>
              <a:rPr lang="es-CL" sz="1600" smtClean="0"/>
              <a:t>% </a:t>
            </a:r>
            <a:r>
              <a:rPr lang="es-CL" sz="1600" smtClean="0"/>
              <a:t>menor </a:t>
            </a:r>
            <a:r>
              <a:rPr lang="es-CL" sz="1600" dirty="0" smtClean="0"/>
              <a:t>en términos nominales que el presupuesto 2016.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2016-JUNIO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429363"/>
            <a:ext cx="8064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L" sz="1600" dirty="0">
              <a:solidFill>
                <a:srgbClr val="FF0000"/>
              </a:solidFill>
            </a:endParaRPr>
          </a:p>
          <a:p>
            <a:pPr algn="just"/>
            <a:r>
              <a:rPr lang="es-CL" sz="1600" dirty="0" smtClean="0"/>
              <a:t> </a:t>
            </a:r>
            <a:endParaRPr lang="es-CL" sz="16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07726"/>
            <a:ext cx="406717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5887616"/>
            <a:ext cx="77914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8 Marcador de texto"/>
          <p:cNvSpPr txBox="1">
            <a:spLocks/>
          </p:cNvSpPr>
          <p:nvPr/>
        </p:nvSpPr>
        <p:spPr>
          <a:xfrm>
            <a:off x="4678735" y="1495318"/>
            <a:ext cx="4041775" cy="43204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1400" b="1" dirty="0" smtClean="0"/>
              <a:t>Porcentaje de ejecución acumulada  respecto al presupuesto vigente, </a:t>
            </a:r>
            <a:r>
              <a:rPr lang="es-CL" sz="1400" b="1" dirty="0" smtClean="0"/>
              <a:t>enero-junio </a:t>
            </a:r>
            <a:r>
              <a:rPr lang="es-CL" sz="1400" b="1" dirty="0" smtClean="0"/>
              <a:t>años 2016-2017</a:t>
            </a:r>
            <a:endParaRPr lang="es-CL" sz="14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735" y="2267112"/>
            <a:ext cx="4163012" cy="3394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014138"/>
            <a:ext cx="3895725" cy="364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143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2341563"/>
            <a:ext cx="8181975" cy="2743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MINERIA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1717674"/>
            <a:ext cx="7839075" cy="4015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290786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01:SECRETARÍA Y ADMINISTRACIÓN GENERAL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283357"/>
            <a:ext cx="7860248" cy="2014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74813"/>
            <a:ext cx="7920880" cy="4274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290786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02: FOMENTO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LA PEQUEÑA Y MEDIANA MINERÍA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319361"/>
            <a:ext cx="7860248" cy="23743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941513"/>
            <a:ext cx="8286750" cy="3647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406136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COCHILCO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72817"/>
            <a:ext cx="7932256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9735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36343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17.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PROGRAMA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01:SERVICIO NACIONAL DE GEOLOGÍA Y MINERÍA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954526"/>
            <a:ext cx="8229600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412776"/>
            <a:ext cx="8057471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1881</TotalTime>
  <Words>615</Words>
  <Application>Microsoft Office PowerPoint</Application>
  <PresentationFormat>Presentación en pantalla (4:3)</PresentationFormat>
  <Paragraphs>53</Paragraphs>
  <Slides>12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1_Tema de Office</vt:lpstr>
      <vt:lpstr>Tema de Office</vt:lpstr>
      <vt:lpstr>Imagen de mapa de bits</vt:lpstr>
      <vt:lpstr>EJECUCIÓN PRESUPUESTARIA DE GASTOS ACUMULADA JUNIO 2017 PARTIDA 17: MINISTERIO DE MINERIA</vt:lpstr>
      <vt:lpstr>EJECUCIÓN PRESUPUESTARIA DE GASTOS ACUMULADA A JUNIO DE 2017  PARTIDA 17 MINISTERIO DE MINERIA</vt:lpstr>
      <vt:lpstr>Ejecución Presupuestaria de Gastos Acumulada a JUNIO 2016-JUNIO 2017  PARTIDA 17 MINISTERIO DE MINERIA</vt:lpstr>
      <vt:lpstr>EJECUCIÓN PRESUPUESTARIA DE GASTOS ACUMULADA A JUNIO 2017  PARTIDA 17 MINISTERIO DE MINERIA</vt:lpstr>
      <vt:lpstr>EJECUCIÓN PRESUPUESTARIA DE GASTOS ACUMULADA A JUNIO 2017  PARTIDA 17 MINISTERIO DE MINERIA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132</cp:revision>
  <cp:lastPrinted>2016-07-14T20:27:16Z</cp:lastPrinted>
  <dcterms:created xsi:type="dcterms:W3CDTF">2016-06-23T13:38:47Z</dcterms:created>
  <dcterms:modified xsi:type="dcterms:W3CDTF">2017-08-08T22:08:45Z</dcterms:modified>
</cp:coreProperties>
</file>