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57" r:id="rId8"/>
    <p:sldId id="258" r:id="rId9"/>
    <p:sldId id="269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05-07-2017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184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6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193961-CA54-41C9-9D99-9FB3EC370F5C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634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vmlDrawing" Target="../drawings/vmlDrawing3.v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3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vmlDrawing" Target="../drawings/vmlDrawing4.v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oleObject" Target="../embeddings/oleObject4.bin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vmlDrawing" Target="../drawings/vmlDrawing5.v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oleObject" Target="../embeddings/oleObject5.bin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vmlDrawing" Target="../drawings/vmlDrawing6.v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Relationship Id="rId14" Type="http://schemas.openxmlformats.org/officeDocument/2006/relationships/oleObject" Target="../embeddings/oleObject6.bin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vmlDrawing" Target="../drawings/vmlDrawing7.v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Relationship Id="rId14" Type="http://schemas.openxmlformats.org/officeDocument/2006/relationships/oleObject" Target="../embeddings/oleObject7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593684622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47568565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463041349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94640534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159520186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434457631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05-07-2017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7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99205910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240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9.emf"/><Relationship Id="rId4" Type="http://schemas.openxmlformats.org/officeDocument/2006/relationships/oleObject" Target="../embeddings/Hoja_de_c_lculo_de_Microsoft_Excel_97-20036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0.emf"/><Relationship Id="rId4" Type="http://schemas.openxmlformats.org/officeDocument/2006/relationships/oleObject" Target="../embeddings/Hoja_de_c_lculo_de_Microsoft_Excel_97-20037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11.emf"/><Relationship Id="rId4" Type="http://schemas.openxmlformats.org/officeDocument/2006/relationships/oleObject" Target="../embeddings/Hoja_de_c_lculo_de_Microsoft_Excel_97-20038.xls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8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2.emf"/><Relationship Id="rId5" Type="http://schemas.openxmlformats.org/officeDocument/2006/relationships/oleObject" Target="../embeddings/Hoja_de_c_lculo_de_Microsoft_Excel_97-20039.xls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emf"/><Relationship Id="rId5" Type="http://schemas.openxmlformats.org/officeDocument/2006/relationships/oleObject" Target="../embeddings/Hoja_de_c_lculo_de_Microsoft_Excel_97-20032.xls"/><Relationship Id="rId4" Type="http://schemas.openxmlformats.org/officeDocument/2006/relationships/oleObject" Target="../embeddings/oleObject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.emf"/><Relationship Id="rId4" Type="http://schemas.openxmlformats.org/officeDocument/2006/relationships/oleObject" Target="../embeddings/Hoja_de_c_lculo_de_Microsoft_Excel_97-20033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7.emf"/><Relationship Id="rId4" Type="http://schemas.openxmlformats.org/officeDocument/2006/relationships/oleObject" Target="../embeddings/Hoja_de_c_lculo_de_Microsoft_Excel_97-20034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8.emf"/><Relationship Id="rId4" Type="http://schemas.openxmlformats.org/officeDocument/2006/relationships/oleObject" Target="../embeddings/Hoja_de_c_lculo_de_Microsoft_Excel_97-20035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MAYO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ENERGÍA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solidFill>
                  <a:prstClr val="black"/>
                </a:solidFill>
              </a:rPr>
              <a:t>Valparaíso, </a:t>
            </a:r>
            <a:r>
              <a:rPr lang="es-CL" b="1" dirty="0" smtClean="0">
                <a:solidFill>
                  <a:prstClr val="black"/>
                </a:solidFill>
              </a:rPr>
              <a:t>julio 2017</a:t>
            </a:r>
            <a:endParaRPr lang="es-CL" b="1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prstClr val="white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CL" sz="1200" b="1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6518958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2806065" algn="ctr"/>
                <a:tab pos="5612130" algn="r"/>
              </a:tabLst>
              <a:defRPr/>
            </a:pPr>
            <a:r>
              <a:rPr lang="es-CL" sz="40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solidFill>
                <a:prstClr val="black"/>
              </a:solidFill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512147"/>
            <a:ext cx="7174429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05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PLAN DE ACCIÓN DE EFICIENCIA ENERGÉTICA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799142"/>
              </p:ext>
            </p:extLst>
          </p:nvPr>
        </p:nvGraphicFramePr>
        <p:xfrm>
          <a:off x="467544" y="1616174"/>
          <a:ext cx="8126431" cy="382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5" name="Hoja de cálculo" r:id="rId4" imgW="7858057" imgH="3829050" progId="Excel.Sheet.8">
                  <p:embed/>
                </p:oleObj>
              </mc:Choice>
              <mc:Fallback>
                <p:oleObj name="Hoja de cálculo" r:id="rId4" imgW="7858057" imgH="38290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616174"/>
                        <a:ext cx="8126431" cy="3829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07707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072" y="69269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02,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NACIONAL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484784"/>
            <a:ext cx="791040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174232"/>
              </p:ext>
            </p:extLst>
          </p:nvPr>
        </p:nvGraphicFramePr>
        <p:xfrm>
          <a:off x="467544" y="1844824"/>
          <a:ext cx="8138327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Hoja de cálculo" r:id="rId4" imgW="7858057" imgH="2152560" progId="Excel.Sheet.8">
                  <p:embed/>
                </p:oleObj>
              </mc:Choice>
              <mc:Fallback>
                <p:oleObj name="Hoja de cálculo" r:id="rId4" imgW="7858057" imgH="215256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844824"/>
                        <a:ext cx="8138327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157192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03,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COMISIÓN CHILENA DE ENERGÍA NUCLEAR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188617"/>
              </p:ext>
            </p:extLst>
          </p:nvPr>
        </p:nvGraphicFramePr>
        <p:xfrm>
          <a:off x="467544" y="1700808"/>
          <a:ext cx="8126431" cy="337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1" name="Hoja de cálculo" r:id="rId4" imgW="7858057" imgH="3371850" progId="Excel.Sheet.8">
                  <p:embed/>
                </p:oleObj>
              </mc:Choice>
              <mc:Fallback>
                <p:oleObj name="Hoja de cálculo" r:id="rId4" imgW="7858057" imgH="33718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26431" cy="337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8750" y="4413745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04,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SUPERINTENDENCIA DE ELECTRICIDAD Y COMBUSTIBLES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14571"/>
              </p:ext>
            </p:extLst>
          </p:nvPr>
        </p:nvGraphicFramePr>
        <p:xfrm>
          <a:off x="467544" y="1907654"/>
          <a:ext cx="8126431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name="Hoja de cálculo" r:id="rId5" imgW="7858057" imgH="2457450" progId="Excel.Sheet.8">
                  <p:embed/>
                </p:oleObj>
              </mc:Choice>
              <mc:Fallback>
                <p:oleObj name="Hoja de cálculo" r:id="rId5" imgW="7858057" imgH="245745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7544" y="1907654"/>
                        <a:ext cx="8126431" cy="2457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El presupuesto vigente al mes de mayo alcanzó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$158.262 millones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, que incluye un aumento de $9.501 millones, respecto a la Ley de Presupuestos, radicados principalmente en las transferencias corrientes ($1.433 millones adicionales), en las transferencias de capital ($4.717 millones adicionales) y en el Servicio de la Deuda ($3.627 millones adicionales).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La ejecución presupuestaria del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Ministerio,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al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mes de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mayo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ascendió a </a:t>
            </a:r>
            <a:r>
              <a:rPr lang="es-CL" sz="1600" b="1" dirty="0" smtClean="0">
                <a:solidFill>
                  <a:prstClr val="black"/>
                </a:solidFill>
                <a:ea typeface="+mn-ea"/>
                <a:cs typeface="+mn-cs"/>
              </a:rPr>
              <a:t>$64.343 millones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, es decir, un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40% </a:t>
            </a:r>
            <a:r>
              <a:rPr lang="es-CL" sz="1600" dirty="0">
                <a:solidFill>
                  <a:prstClr val="black"/>
                </a:solidFill>
                <a:ea typeface="+mn-ea"/>
                <a:cs typeface="+mn-cs"/>
              </a:rPr>
              <a:t>respecto de la ley </a:t>
            </a: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vigente y 43% respecto a la ley inicial. 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  <a:ea typeface="+mn-ea"/>
                <a:cs typeface="+mn-cs"/>
              </a:rPr>
              <a:t>En comparación con el mes de mayo de 2016, considerando los recursos aprobados en la Ley de Presupuestos, se observó un gasto mayor en 4 puntos porcentuales.</a:t>
            </a:r>
            <a:endParaRPr lang="es-CL" sz="1600" dirty="0">
              <a:solidFill>
                <a:prstClr val="black"/>
              </a:solidFill>
              <a:ea typeface="+mn-ea"/>
              <a:cs typeface="+mn-cs"/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/>
            </a:pPr>
            <a:r>
              <a:rPr lang="es-CL" sz="1600" dirty="0" smtClean="0">
                <a:solidFill>
                  <a:prstClr val="black"/>
                </a:solidFill>
              </a:rPr>
              <a:t>En la </a:t>
            </a:r>
            <a:r>
              <a:rPr lang="es-CL" sz="1600" b="1" dirty="0" smtClean="0">
                <a:solidFill>
                  <a:prstClr val="black"/>
                </a:solidFill>
              </a:rPr>
              <a:t>Subsecretaría de Energía </a:t>
            </a:r>
            <a:r>
              <a:rPr lang="es-CL" sz="1600" dirty="0" smtClean="0">
                <a:solidFill>
                  <a:prstClr val="black"/>
                </a:solidFill>
              </a:rPr>
              <a:t>se observó que </a:t>
            </a:r>
            <a:r>
              <a:rPr lang="es-CL" sz="1600" dirty="0">
                <a:solidFill>
                  <a:prstClr val="black"/>
                </a:solidFill>
              </a:rPr>
              <a:t>la asignación “Prospectiva y Política Energética y Desarrollo </a:t>
            </a:r>
            <a:r>
              <a:rPr lang="es-CL" sz="1600" dirty="0" smtClean="0">
                <a:solidFill>
                  <a:prstClr val="black"/>
                </a:solidFill>
              </a:rPr>
              <a:t>Sustentable”, presentó un 76% de gasto, con $361  millones y un aumento de recursos de $22 millones. La transferencia a la Empresa Nacional de Petróleo ejecutó sus recursos en un 25%.</a:t>
            </a: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3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El Programa Apoyo al Desarrollo de Energías Renovables No Convencionales, con recursos aprobados por $6.805 millones, ejecutó a mayo, un 68% de sus recursos, que se explica principalmente por la transferencia consolidable a la Corporación de Fomento de la Producción por $1.641 millones y por los recursos transferidos a la Subsecretaría de Vivienda y Urbanismo por $1.069 millones.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 Aplicación </a:t>
            </a:r>
            <a:r>
              <a:rPr lang="es-CL" sz="1600" dirty="0">
                <a:solidFill>
                  <a:prstClr val="black"/>
                </a:solidFill>
              </a:rPr>
              <a:t>Programa Energización Rural y </a:t>
            </a:r>
            <a:r>
              <a:rPr lang="es-CL" sz="1600" dirty="0" smtClean="0">
                <a:solidFill>
                  <a:prstClr val="black"/>
                </a:solidFill>
              </a:rPr>
              <a:t>Social presentó un avance presupuestario de un 4%, totalizando un gasto de $55 millones. </a:t>
            </a:r>
            <a:r>
              <a:rPr lang="es-CL" sz="1600" dirty="0">
                <a:solidFill>
                  <a:prstClr val="black"/>
                </a:solidFill>
              </a:rPr>
              <a:t>La Aplicación Plan de Acción de Eficiencia </a:t>
            </a:r>
            <a:r>
              <a:rPr lang="es-CL" sz="1600" dirty="0" smtClean="0">
                <a:solidFill>
                  <a:prstClr val="black"/>
                </a:solidFill>
              </a:rPr>
              <a:t>Energética, con recursos aprobados por $13.380 millones, desembolsó recursos por $6.314 millones </a:t>
            </a:r>
            <a:r>
              <a:rPr lang="es-CL" sz="1600" smtClean="0">
                <a:solidFill>
                  <a:prstClr val="black"/>
                </a:solidFill>
              </a:rPr>
              <a:t>(47% </a:t>
            </a:r>
            <a:r>
              <a:rPr lang="es-CL" sz="1600" dirty="0" smtClean="0">
                <a:solidFill>
                  <a:prstClr val="black"/>
                </a:solidFill>
              </a:rPr>
              <a:t>de ejecución).</a:t>
            </a: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 smtClean="0">
              <a:solidFill>
                <a:prstClr val="black"/>
              </a:solidFill>
            </a:endParaRPr>
          </a:p>
          <a:p>
            <a:pPr marL="342900" lvl="0" indent="-342900" algn="just">
              <a:spcBef>
                <a:spcPts val="0"/>
              </a:spcBef>
              <a:buFont typeface="+mj-lt"/>
              <a:buAutoNum type="arabicPeriod" startAt="5"/>
            </a:pPr>
            <a:r>
              <a:rPr lang="es-CL" sz="1600" dirty="0" smtClean="0">
                <a:solidFill>
                  <a:prstClr val="black"/>
                </a:solidFill>
              </a:rPr>
              <a:t>Las Iniciativas de Inversión de la Comisión Chilena de Energía Nuclear, con recursos disponibles por $200 millones, no presentaron ejecución presupuestaria a Mayo de 2017</a:t>
            </a:r>
            <a:endParaRPr lang="es-CL" sz="1600" b="1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 startAt="5"/>
            </a:pPr>
            <a:endParaRPr lang="es-C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1845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  <a:p>
            <a:pPr marL="342900" indent="-342900" algn="just">
              <a:spcBef>
                <a:spcPts val="0"/>
              </a:spcBef>
              <a:buFont typeface="+mj-lt"/>
              <a:buAutoNum type="arabicPeriod"/>
            </a:pPr>
            <a:endParaRPr lang="es-CL" sz="1600" dirty="0">
              <a:solidFill>
                <a:prstClr val="black"/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</a:t>
            </a: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– 2017 (En pesos)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70" y="2081834"/>
            <a:ext cx="3992214" cy="2399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6302" y="2081834"/>
            <a:ext cx="3978146" cy="2391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4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Mayo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302230"/>
              </p:ext>
            </p:extLst>
          </p:nvPr>
        </p:nvGraphicFramePr>
        <p:xfrm>
          <a:off x="467544" y="1700808"/>
          <a:ext cx="8136904" cy="227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Hoja de cálculo" r:id="rId4" imgW="7410585" imgH="2276565" progId="Excel.Sheet.8">
                  <p:embed/>
                </p:oleObj>
              </mc:Choice>
              <mc:Fallback>
                <p:oleObj name="Hoja de cálculo" r:id="rId4" imgW="7410585" imgH="22765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700808"/>
                        <a:ext cx="8136904" cy="2276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Mayo de 2017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24, Resumen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por 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67544" y="3567931"/>
            <a:ext cx="6790121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67544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2934"/>
              </p:ext>
            </p:extLst>
          </p:nvPr>
        </p:nvGraphicFramePr>
        <p:xfrm>
          <a:off x="395537" y="1815083"/>
          <a:ext cx="8352928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Hoja de cálculo" r:id="rId5" imgW="8886757" imgH="1685925" progId="Excel.Sheet.8">
                  <p:embed/>
                </p:oleObj>
              </mc:Choice>
              <mc:Fallback>
                <p:oleObj name="Hoja de cálculo" r:id="rId5" imgW="8886757" imgH="168592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7" y="1815083"/>
                        <a:ext cx="8352928" cy="1685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5800179"/>
            <a:ext cx="7641642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01: SUBSECRETARÍA DE ENERGÍA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221775"/>
            <a:ext cx="7328935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3182073"/>
              </p:ext>
            </p:extLst>
          </p:nvPr>
        </p:nvGraphicFramePr>
        <p:xfrm>
          <a:off x="467545" y="1589881"/>
          <a:ext cx="812643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2" name="Hoja de cálculo" r:id="rId4" imgW="7762943" imgH="4143375" progId="Excel.Sheet.8">
                  <p:embed/>
                </p:oleObj>
              </mc:Choice>
              <mc:Fallback>
                <p:oleObj name="Hoja de cálculo" r:id="rId4" imgW="7762943" imgH="41433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5" y="1589881"/>
                        <a:ext cx="812643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5800179"/>
            <a:ext cx="6696426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01, 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03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APOYO AL DESARROLLO DE ENERGÍAS RENOVABLES NO CONVENCIONALES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                                                                                               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2907720"/>
              </p:ext>
            </p:extLst>
          </p:nvPr>
        </p:nvGraphicFramePr>
        <p:xfrm>
          <a:off x="539552" y="1932781"/>
          <a:ext cx="8054423" cy="380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Hoja de cálculo" r:id="rId4" imgW="7562985" imgH="3800475" progId="Excel.Sheet.8">
                  <p:embed/>
                </p:oleObj>
              </mc:Choice>
              <mc:Fallback>
                <p:oleObj name="Hoja de cálculo" r:id="rId4" imgW="7562985" imgH="380047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1932781"/>
                        <a:ext cx="8054423" cy="3800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0019"/>
            <a:ext cx="715551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</a:t>
            </a:r>
            <a:r>
              <a:rPr lang="es-CL" sz="1050" dirty="0" smtClean="0">
                <a:solidFill>
                  <a:prstClr val="black"/>
                </a:solidFill>
              </a:rPr>
              <a:t>propia en </a:t>
            </a:r>
            <a:r>
              <a:rPr lang="es-CL" sz="1050" dirty="0">
                <a:solidFill>
                  <a:prstClr val="black"/>
                </a:solidFill>
              </a:rPr>
              <a:t>base </a:t>
            </a:r>
            <a:r>
              <a:rPr lang="es-CL" sz="1050" dirty="0" smtClean="0">
                <a:solidFill>
                  <a:prstClr val="black"/>
                </a:solidFill>
              </a:rPr>
              <a:t> a Informes de </a:t>
            </a:r>
            <a:r>
              <a:rPr lang="es-CL" sz="1050" dirty="0">
                <a:solidFill>
                  <a:prstClr val="black"/>
                </a:solidFill>
              </a:rPr>
              <a:t>e</a:t>
            </a:r>
            <a:r>
              <a:rPr lang="es-CL" sz="1050" dirty="0" smtClean="0">
                <a:solidFill>
                  <a:prstClr val="black"/>
                </a:solidFill>
              </a:rPr>
              <a:t>jecución </a:t>
            </a:r>
            <a:r>
              <a:rPr lang="es-CL" sz="1050" dirty="0">
                <a:solidFill>
                  <a:prstClr val="black"/>
                </a:solidFill>
              </a:rPr>
              <a:t>p</a:t>
            </a:r>
            <a:r>
              <a:rPr lang="es-CL" sz="1050" dirty="0" smtClean="0">
                <a:solidFill>
                  <a:prstClr val="black"/>
                </a:solidFill>
              </a:rPr>
              <a:t>resupuestaria mensual de DIPRES</a:t>
            </a:r>
            <a:endParaRPr lang="es-CL" sz="1050" dirty="0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317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Ejecución Presupuestaria 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Gastos Acumulada al Mes de Mayo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24, Capítulo 01,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04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: PROGRAMA ENERGIZACIÓN RURAL Y SOCIAL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67544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592752"/>
              </p:ext>
            </p:extLst>
          </p:nvPr>
        </p:nvGraphicFramePr>
        <p:xfrm>
          <a:off x="467544" y="1673721"/>
          <a:ext cx="8208912" cy="2619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Hoja de cálculo" r:id="rId4" imgW="8020185" imgH="2619465" progId="Excel.Sheet.8">
                  <p:embed/>
                </p:oleObj>
              </mc:Choice>
              <mc:Fallback>
                <p:oleObj name="Hoja de cálculo" r:id="rId4" imgW="8020185" imgH="261946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7544" y="1673721"/>
                        <a:ext cx="8208912" cy="2619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696</Words>
  <Application>Microsoft Office PowerPoint</Application>
  <PresentationFormat>Presentación en pantalla (4:3)</PresentationFormat>
  <Paragraphs>68</Paragraphs>
  <Slides>13</Slides>
  <Notes>3</Notes>
  <HiddenSlides>0</HiddenSlides>
  <MMClips>0</MMClips>
  <ScaleCrop>false</ScaleCrop>
  <HeadingPairs>
    <vt:vector size="6" baseType="variant">
      <vt:variant>
        <vt:lpstr>Tema</vt:lpstr>
      </vt:variant>
      <vt:variant>
        <vt:i4>7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22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Imagen de mapa de bits</vt:lpstr>
      <vt:lpstr>Hoja de cálculo</vt:lpstr>
      <vt:lpstr>EJECUCIÓN PRESUPUESTARIA DE GASTOS ACUMULADA AL MES DE MAYO DE 2017 PARTIDA 24: MINISTERIO DE ENERGÍA</vt:lpstr>
      <vt:lpstr>Ejecución Presupuestaria de Gastos Acumulada al Mes de Mayo de 2017  Ministerio de Energía</vt:lpstr>
      <vt:lpstr>Ejecución Presupuestaria de Gastos Acumulada al Mes de Mayo de 2017  Ministerio de Energía</vt:lpstr>
      <vt:lpstr>Ejecución Presupuestaria de Gastos Acumulada al Mes de Mayo de 2017  Ministerio de Energía</vt:lpstr>
      <vt:lpstr>Ejecución Presupuestaria de Gastos Acumulada al Mes de Mayo de 2017  Partida 24 Ministerio de Energía</vt:lpstr>
      <vt:lpstr>Ejecución Presupuestaria de Gastos Acumulada al Mes de Mayo de 2017  Partida 24,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EDIAZ</cp:lastModifiedBy>
  <cp:revision>37</cp:revision>
  <cp:lastPrinted>2016-08-01T15:51:15Z</cp:lastPrinted>
  <dcterms:created xsi:type="dcterms:W3CDTF">2016-08-01T15:22:37Z</dcterms:created>
  <dcterms:modified xsi:type="dcterms:W3CDTF">2017-07-05T18:00:37Z</dcterms:modified>
</cp:coreProperties>
</file>