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4"/>
  </p:notesMasterIdLst>
  <p:handoutMasterIdLst>
    <p:handoutMasterId r:id="rId25"/>
  </p:handoutMasterIdLst>
  <p:sldIdLst>
    <p:sldId id="256" r:id="rId8"/>
    <p:sldId id="298" r:id="rId9"/>
    <p:sldId id="306" r:id="rId10"/>
    <p:sldId id="309" r:id="rId11"/>
    <p:sldId id="313" r:id="rId12"/>
    <p:sldId id="312" r:id="rId13"/>
    <p:sldId id="314" r:id="rId14"/>
    <p:sldId id="264" r:id="rId15"/>
    <p:sldId id="307" r:id="rId16"/>
    <p:sldId id="263" r:id="rId17"/>
    <p:sldId id="265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227554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6481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35612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95287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60926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SEPTIEMBRE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06: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RELACIONES EXTERIORES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63993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42316"/>
              </p:ext>
            </p:extLst>
          </p:nvPr>
        </p:nvGraphicFramePr>
        <p:xfrm>
          <a:off x="409575" y="1772816"/>
          <a:ext cx="83248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Hoja de cálculo" r:id="rId4" imgW="8324985" imgH="1743075" progId="Excel.Sheet.8">
                  <p:embed/>
                </p:oleObj>
              </mc:Choice>
              <mc:Fallback>
                <p:oleObj name="Hoja de cálculo" r:id="rId4" imgW="8324985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1772816"/>
                        <a:ext cx="832485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Secretaría y Administración general y Servicio Exterior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376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16959"/>
              </p:ext>
            </p:extLst>
          </p:nvPr>
        </p:nvGraphicFramePr>
        <p:xfrm>
          <a:off x="414335" y="1700808"/>
          <a:ext cx="8210799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Hoja de cálculo" r:id="rId3" imgW="8763000" imgH="5362665" progId="Excel.Sheet.8">
                  <p:embed/>
                </p:oleObj>
              </mc:Choice>
              <mc:Fallback>
                <p:oleObj name="Hoja de cálculo" r:id="rId3" imgW="8763000" imgH="5362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10799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30423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Dirección General de Relaciones Económicas Internacionales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48736"/>
              </p:ext>
            </p:extLst>
          </p:nvPr>
        </p:nvGraphicFramePr>
        <p:xfrm>
          <a:off x="414336" y="2022956"/>
          <a:ext cx="8201487" cy="4142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Hoja de cálculo" r:id="rId3" imgW="7553257" imgH="4600575" progId="Excel.Sheet.8">
                  <p:embed/>
                </p:oleObj>
              </mc:Choice>
              <mc:Fallback>
                <p:oleObj name="Hoja de cálculo" r:id="rId3" imgW="75532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22956"/>
                        <a:ext cx="8201487" cy="4142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Promoción de las Exportaciones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167420"/>
              </p:ext>
            </p:extLst>
          </p:nvPr>
        </p:nvGraphicFramePr>
        <p:xfrm>
          <a:off x="414336" y="1772816"/>
          <a:ext cx="820148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Hoja de cálculo" r:id="rId3" imgW="7410585" imgH="3076665" progId="Excel.Sheet.8">
                  <p:embed/>
                </p:oleObj>
              </mc:Choice>
              <mc:Fallback>
                <p:oleObj name="Hoja de cálculo" r:id="rId3" imgW="74105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7604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Fronteras y Límites de Estado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84086"/>
              </p:ext>
            </p:extLst>
          </p:nvPr>
        </p:nvGraphicFramePr>
        <p:xfrm>
          <a:off x="414335" y="1808212"/>
          <a:ext cx="821079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Hoja de cálculo" r:id="rId3" imgW="7886700" imgH="2628900" progId="Excel.Sheet.8">
                  <p:embed/>
                </p:oleObj>
              </mc:Choice>
              <mc:Fallback>
                <p:oleObj name="Hoja de cálculo" r:id="rId3" imgW="7886700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08212"/>
                        <a:ext cx="821079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51214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Antártico Chileno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490308"/>
              </p:ext>
            </p:extLst>
          </p:nvPr>
        </p:nvGraphicFramePr>
        <p:xfrm>
          <a:off x="414336" y="1759049"/>
          <a:ext cx="82014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Hoja de cálculo" r:id="rId3" imgW="7915343" imgH="3686175" progId="Excel.Sheet.8">
                  <p:embed/>
                </p:oleObj>
              </mc:Choice>
              <mc:Fallback>
                <p:oleObj name="Hoja de cálculo" r:id="rId3" imgW="79153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59049"/>
                        <a:ext cx="8201487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Agencia de Cooperación Internacional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88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65931"/>
              </p:ext>
            </p:extLst>
          </p:nvPr>
        </p:nvGraphicFramePr>
        <p:xfrm>
          <a:off x="414336" y="1826121"/>
          <a:ext cx="821079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Hoja de cálculo" r:id="rId3" imgW="7534343" imgH="2466885" progId="Excel.Sheet.8">
                  <p:embed/>
                </p:oleObj>
              </mc:Choice>
              <mc:Fallback>
                <p:oleObj name="Hoja de cálculo" r:id="rId3" imgW="7534343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6121"/>
                        <a:ext cx="821079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90232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en pesos, al mes de </a:t>
            </a:r>
            <a:r>
              <a:rPr lang="es-CL" sz="1600" b="1" dirty="0" smtClean="0"/>
              <a:t>septiembre </a:t>
            </a:r>
            <a:r>
              <a:rPr lang="es-CL" sz="1600" b="1" dirty="0" smtClean="0"/>
              <a:t>de 2017</a:t>
            </a:r>
            <a:r>
              <a:rPr lang="es-CL" sz="1600" dirty="0" smtClean="0"/>
              <a:t> fue de </a:t>
            </a:r>
            <a:r>
              <a:rPr lang="es-CL" sz="1600" dirty="0" smtClean="0"/>
              <a:t>$63.616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69% </a:t>
            </a:r>
            <a:r>
              <a:rPr lang="es-CL" sz="1600" dirty="0"/>
              <a:t>del Presupuesto </a:t>
            </a:r>
            <a:r>
              <a:rPr lang="es-CL" sz="1600" dirty="0" smtClean="0"/>
              <a:t>Vigente,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Respecto a la Ley Inicial, el gasto acumulado evidenció una </a:t>
            </a:r>
            <a:r>
              <a:rPr lang="es-CL" sz="1600" dirty="0"/>
              <a:t>ejecución </a:t>
            </a:r>
            <a:r>
              <a:rPr lang="es-CL" sz="1600" dirty="0" smtClean="0"/>
              <a:t>mayor, en </a:t>
            </a:r>
            <a:r>
              <a:rPr lang="es-CL" sz="1600" dirty="0" smtClean="0"/>
              <a:t>3 </a:t>
            </a:r>
            <a:r>
              <a:rPr lang="es-CL" sz="1600" dirty="0"/>
              <a:t>puntos </a:t>
            </a:r>
            <a:r>
              <a:rPr lang="es-CL" sz="1600" dirty="0" smtClean="0"/>
              <a:t>porcentuales, al ejercicio presupuestario anterior.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dólares se observó un </a:t>
            </a:r>
            <a:r>
              <a:rPr lang="es-CL" sz="1600" dirty="0" smtClean="0"/>
              <a:t>64% </a:t>
            </a:r>
            <a:r>
              <a:rPr lang="es-CL" sz="1600" dirty="0" smtClean="0"/>
              <a:t>de avance presupuestario, con un total gastado de </a:t>
            </a:r>
            <a:r>
              <a:rPr lang="es-CL" sz="1600" dirty="0" smtClean="0"/>
              <a:t>US$143 </a:t>
            </a:r>
            <a:r>
              <a:rPr lang="es-CL" sz="1600" dirty="0" smtClean="0"/>
              <a:t>millones. El año 2016 el porcentaje de gasto llegó a </a:t>
            </a:r>
            <a:r>
              <a:rPr lang="es-CL" sz="1600" dirty="0" smtClean="0"/>
              <a:t>52%.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 smtClean="0">
                <a:solidFill>
                  <a:prstClr val="black"/>
                </a:solidFill>
              </a:rPr>
              <a:t>Servicio de la Deuda: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la </a:t>
            </a:r>
            <a:r>
              <a:rPr lang="es-MX" sz="1600" dirty="0" smtClean="0">
                <a:solidFill>
                  <a:prstClr val="black"/>
                </a:solidFill>
              </a:rPr>
              <a:t>Ley </a:t>
            </a:r>
            <a:r>
              <a:rPr lang="es-MX" sz="1600" dirty="0">
                <a:solidFill>
                  <a:prstClr val="black"/>
                </a:solidFill>
              </a:rPr>
              <a:t>de </a:t>
            </a:r>
            <a:r>
              <a:rPr lang="es-MX" sz="1600" dirty="0" smtClean="0">
                <a:solidFill>
                  <a:prstClr val="black"/>
                </a:solidFill>
              </a:rPr>
              <a:t>Presupuestos 2017 autorizó recursos por $33 millones</a:t>
            </a:r>
            <a:r>
              <a:rPr lang="es-CL" sz="1600" dirty="0" smtClean="0">
                <a:solidFill>
                  <a:prstClr val="black"/>
                </a:solidFill>
              </a:rPr>
              <a:t> y al mes de </a:t>
            </a:r>
            <a:r>
              <a:rPr lang="es-CL" sz="1600" dirty="0" smtClean="0">
                <a:solidFill>
                  <a:prstClr val="black"/>
                </a:solidFill>
              </a:rPr>
              <a:t>Septiembre </a:t>
            </a:r>
            <a:r>
              <a:rPr lang="es-CL" sz="1600" dirty="0" smtClean="0">
                <a:solidFill>
                  <a:prstClr val="black"/>
                </a:solidFill>
              </a:rPr>
              <a:t>se han incluido recursos adicionales por $1.464 millones destinados a cumplir obligaciones del ejercicio presupuestario anterior (deuda flotante), con una ejecución presupuestaria de $</a:t>
            </a:r>
            <a:r>
              <a:rPr lang="es-CL" sz="1600" dirty="0" smtClean="0">
                <a:solidFill>
                  <a:prstClr val="black"/>
                </a:solidFill>
              </a:rPr>
              <a:t>1.495 </a:t>
            </a:r>
            <a:r>
              <a:rPr lang="es-CL" sz="1600" dirty="0" smtClean="0">
                <a:solidFill>
                  <a:prstClr val="black"/>
                </a:solidFill>
              </a:rPr>
              <a:t>millones, significando </a:t>
            </a:r>
            <a:r>
              <a:rPr lang="es-CL" sz="1600" dirty="0" smtClean="0">
                <a:solidFill>
                  <a:prstClr val="black"/>
                </a:solidFill>
              </a:rPr>
              <a:t>99% </a:t>
            </a:r>
            <a:r>
              <a:rPr lang="es-CL" sz="1600" dirty="0" smtClean="0">
                <a:solidFill>
                  <a:prstClr val="black"/>
                </a:solidFill>
              </a:rPr>
              <a:t>de ejecución respecto a los recursos vigentes.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las transferencias corrientes </a:t>
            </a:r>
            <a:r>
              <a:rPr lang="es-CL" sz="1600" b="1" dirty="0" smtClean="0">
                <a:latin typeface="+mn-lt"/>
              </a:rPr>
              <a:t>de la Subsecretaría</a:t>
            </a:r>
            <a:r>
              <a:rPr lang="es-CL" sz="1600" dirty="0" smtClean="0">
                <a:latin typeface="+mn-lt"/>
              </a:rPr>
              <a:t>, que incluyen recursos para asignaciones  al sector privado, al Gobierno Central y para Otras Entidades Públicas, totalizaron desembolsos por </a:t>
            </a:r>
            <a:r>
              <a:rPr lang="es-CL" sz="1600" dirty="0" smtClean="0">
                <a:latin typeface="+mn-lt"/>
              </a:rPr>
              <a:t>$549 </a:t>
            </a:r>
            <a:r>
              <a:rPr lang="es-CL" sz="1600" dirty="0" smtClean="0">
                <a:latin typeface="+mn-lt"/>
              </a:rPr>
              <a:t>millones, con </a:t>
            </a:r>
            <a:r>
              <a:rPr lang="es-CL" sz="1600" dirty="0" smtClean="0">
                <a:latin typeface="+mn-lt"/>
              </a:rPr>
              <a:t>43% </a:t>
            </a:r>
            <a:r>
              <a:rPr lang="es-CL" sz="1600" dirty="0" smtClean="0">
                <a:latin typeface="+mn-lt"/>
              </a:rPr>
              <a:t>de ejecución. Respecto a la transferencia para el “Instituto </a:t>
            </a:r>
            <a:r>
              <a:rPr lang="es-CL" sz="1600" dirty="0">
                <a:latin typeface="+mn-lt"/>
              </a:rPr>
              <a:t>Chileno de Campos de </a:t>
            </a:r>
            <a:r>
              <a:rPr lang="es-CL" sz="1600" dirty="0" smtClean="0">
                <a:latin typeface="+mn-lt"/>
              </a:rPr>
              <a:t>Hielo” (con recursos vigentes por $98 millones) </a:t>
            </a:r>
            <a:r>
              <a:rPr lang="es-CL" sz="1600" dirty="0">
                <a:latin typeface="+mn-lt"/>
              </a:rPr>
              <a:t>y para el “Consejo Chileno para las Relaciones </a:t>
            </a:r>
            <a:r>
              <a:rPr lang="es-CL" sz="1600" dirty="0" smtClean="0">
                <a:latin typeface="+mn-lt"/>
              </a:rPr>
              <a:t>Internacionales” (con $68 millones aprobados) informan un 84% y un 100% de ejecución presupuestaria, respectivamente.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El </a:t>
            </a:r>
            <a:r>
              <a:rPr lang="es-CL" sz="1600" b="1" dirty="0">
                <a:latin typeface="+mn-lt"/>
              </a:rPr>
              <a:t>Registro de Chilenos en el </a:t>
            </a:r>
            <a:r>
              <a:rPr lang="es-CL" sz="1600" b="1" dirty="0" smtClean="0">
                <a:latin typeface="+mn-lt"/>
              </a:rPr>
              <a:t>Exterior</a:t>
            </a:r>
            <a:r>
              <a:rPr lang="es-CL" sz="1600" dirty="0" smtClean="0">
                <a:latin typeface="+mn-lt"/>
              </a:rPr>
              <a:t>, que pretende </a:t>
            </a:r>
            <a:r>
              <a:rPr lang="es-CL" sz="1600" dirty="0" smtClean="0"/>
              <a:t>obtener </a:t>
            </a:r>
            <a:r>
              <a:rPr lang="es-CL" sz="1600" dirty="0"/>
              <a:t>una caracterización demográfica, social, económica y organizacional de la población chilena residente en el extranjero</a:t>
            </a:r>
            <a:r>
              <a:rPr lang="es-CL" sz="1600" dirty="0" smtClean="0"/>
              <a:t>, </a:t>
            </a:r>
            <a:r>
              <a:rPr lang="es-CL" sz="1600" dirty="0" smtClean="0">
                <a:latin typeface="+mn-lt"/>
              </a:rPr>
              <a:t>presentó un avance en pesos de un </a:t>
            </a:r>
            <a:r>
              <a:rPr lang="es-CL" sz="1600" dirty="0" smtClean="0">
                <a:latin typeface="+mn-lt"/>
              </a:rPr>
              <a:t>39% </a:t>
            </a:r>
            <a:r>
              <a:rPr lang="es-CL" sz="16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Dirección de Relaciones Económicas, 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de Defensa </a:t>
            </a:r>
            <a:r>
              <a:rPr lang="es-CL" sz="1600" b="1" dirty="0" smtClean="0">
                <a:latin typeface="+mn-lt"/>
              </a:rPr>
              <a:t>Comercial</a:t>
            </a:r>
            <a:r>
              <a:rPr lang="es-CL" sz="1600" dirty="0" smtClean="0">
                <a:latin typeface="+mn-lt"/>
              </a:rPr>
              <a:t>, que </a:t>
            </a:r>
            <a:r>
              <a:rPr lang="es-CL" sz="16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600" dirty="0" smtClean="0">
                <a:latin typeface="+mn-lt"/>
              </a:rPr>
              <a:t>31% </a:t>
            </a:r>
            <a:r>
              <a:rPr lang="es-CL" sz="1600" dirty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Certificación de </a:t>
            </a:r>
            <a:r>
              <a:rPr lang="es-CL" sz="1600" b="1" dirty="0" smtClean="0">
                <a:latin typeface="+mn-lt"/>
              </a:rPr>
              <a:t>Origen</a:t>
            </a:r>
            <a:r>
              <a:rPr lang="es-CL" sz="1600" dirty="0" smtClean="0">
                <a:latin typeface="+mn-lt"/>
              </a:rPr>
              <a:t>, encargado </a:t>
            </a:r>
            <a:r>
              <a:rPr lang="es-CL" sz="16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600" dirty="0" smtClean="0">
                <a:latin typeface="+mn-lt"/>
              </a:rPr>
              <a:t>61% </a:t>
            </a:r>
            <a:r>
              <a:rPr lang="es-CL" sz="1600" dirty="0">
                <a:latin typeface="+mn-lt"/>
              </a:rPr>
              <a:t>de gasto total</a:t>
            </a:r>
            <a:r>
              <a:rPr lang="es-CL" sz="160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>
                <a:latin typeface="+mn-lt"/>
              </a:rPr>
              <a:t>Los </a:t>
            </a:r>
            <a:r>
              <a:rPr lang="es-CL" sz="1600" b="1" dirty="0">
                <a:latin typeface="+mn-lt"/>
              </a:rPr>
              <a:t>Proyectos y Actividades de </a:t>
            </a:r>
            <a:r>
              <a:rPr lang="es-CL" sz="1600" b="1" dirty="0" smtClean="0">
                <a:latin typeface="+mn-lt"/>
              </a:rPr>
              <a:t>Promoción</a:t>
            </a:r>
            <a:r>
              <a:rPr lang="es-CL" sz="1600" dirty="0" smtClean="0">
                <a:latin typeface="+mn-lt"/>
              </a:rPr>
              <a:t>, con recursos autorizados por $6.867 millones informan un avance de </a:t>
            </a:r>
            <a:r>
              <a:rPr lang="es-CL" sz="1600" dirty="0" smtClean="0">
                <a:latin typeface="+mn-lt"/>
              </a:rPr>
              <a:t>64% </a:t>
            </a:r>
            <a:r>
              <a:rPr lang="es-CL" sz="16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Dirección de Fronteras y Límites </a:t>
            </a:r>
            <a:r>
              <a:rPr lang="es-CL" sz="1600" b="1" dirty="0">
                <a:latin typeface="+mn-lt"/>
              </a:rPr>
              <a:t>de Estado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los </a:t>
            </a:r>
            <a:r>
              <a:rPr lang="es-CL" sz="1600" dirty="0">
                <a:latin typeface="+mn-lt"/>
              </a:rPr>
              <a:t>Programas Especiales de Fronteras y </a:t>
            </a:r>
            <a:r>
              <a:rPr lang="es-CL" sz="1600" dirty="0" smtClean="0">
                <a:latin typeface="+mn-lt"/>
              </a:rPr>
              <a:t>Límites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incluye </a:t>
            </a:r>
            <a:r>
              <a:rPr lang="es-CL" sz="1600" dirty="0">
                <a:latin typeface="+mn-lt"/>
              </a:rPr>
              <a:t>actividades relacionadas a </a:t>
            </a:r>
            <a:r>
              <a:rPr lang="es-CL" sz="1600" dirty="0" smtClean="0">
                <a:latin typeface="+mn-lt"/>
              </a:rPr>
              <a:t>la Plataforma </a:t>
            </a:r>
            <a:r>
              <a:rPr lang="es-CL" sz="1600" dirty="0">
                <a:latin typeface="+mn-lt"/>
              </a:rPr>
              <a:t>Continental Extendida y otras actividades de carácter </a:t>
            </a:r>
            <a:r>
              <a:rPr lang="es-CL" sz="1600" dirty="0" smtClean="0">
                <a:latin typeface="+mn-lt"/>
              </a:rPr>
              <a:t>reservado, ejecutaron un total de $</a:t>
            </a:r>
            <a:r>
              <a:rPr lang="es-CL" sz="1600" dirty="0" smtClean="0">
                <a:latin typeface="+mn-lt"/>
              </a:rPr>
              <a:t>3.968 </a:t>
            </a:r>
            <a:r>
              <a:rPr lang="es-CL" sz="1600" dirty="0" smtClean="0">
                <a:latin typeface="+mn-lt"/>
              </a:rPr>
              <a:t>millones (</a:t>
            </a:r>
            <a:r>
              <a:rPr lang="es-CL" sz="1600" dirty="0" smtClean="0">
                <a:latin typeface="+mn-lt"/>
              </a:rPr>
              <a:t>49% </a:t>
            </a:r>
            <a:r>
              <a:rPr lang="es-CL" sz="16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Instituto Antártico Chileno</a:t>
            </a:r>
            <a:r>
              <a:rPr lang="es-CL" sz="1600" dirty="0" smtClean="0">
                <a:latin typeface="+mn-lt"/>
              </a:rPr>
              <a:t> se observa el programa Tesis Antárticas con un 0% de gasto a octubre y el programa Aligamiento </a:t>
            </a:r>
            <a:r>
              <a:rPr lang="es-CL" sz="1600" dirty="0">
                <a:latin typeface="+mn-lt"/>
              </a:rPr>
              <a:t>Científico </a:t>
            </a:r>
            <a:r>
              <a:rPr lang="es-CL" sz="1600" dirty="0" smtClean="0">
                <a:latin typeface="+mn-lt"/>
              </a:rPr>
              <a:t>Internacional, con un 1,4% de gasto a octubre.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la </a:t>
            </a:r>
            <a:r>
              <a:rPr lang="es-CL" sz="1600" b="1" dirty="0"/>
              <a:t>Agencia de Cooperación Internacional</a:t>
            </a:r>
            <a:r>
              <a:rPr lang="es-CL" sz="1600" dirty="0"/>
              <a:t>, la transferencia al sector privado para “Cooperación Sur-Sur”, presentó una ejecución de recursos de </a:t>
            </a:r>
            <a:r>
              <a:rPr lang="es-CL" sz="1600" dirty="0" smtClean="0"/>
              <a:t>66%, </a:t>
            </a:r>
            <a:r>
              <a:rPr lang="es-CL" sz="1600" dirty="0"/>
              <a:t>con un total gastado de </a:t>
            </a:r>
            <a:r>
              <a:rPr lang="es-CL" sz="1600" dirty="0" smtClean="0"/>
              <a:t>$3.277 </a:t>
            </a:r>
            <a:r>
              <a:rPr lang="es-CL" sz="1600" dirty="0"/>
              <a:t>millones. Esta asignación contiene recursos para becas de postgrado, becas Nelson Mandela, cooperación técnica bilateral y triangular, Alianza del Pacífico, </a:t>
            </a:r>
            <a:r>
              <a:rPr lang="es-CL" sz="1600" dirty="0" smtClean="0"/>
              <a:t>entre otras.</a:t>
            </a: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7874"/>
            <a:ext cx="6358341" cy="339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74" y="2060848"/>
            <a:ext cx="61749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44700"/>
            <a:ext cx="6160020" cy="34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7874"/>
            <a:ext cx="6074295" cy="350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143995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60870"/>
              </p:ext>
            </p:extLst>
          </p:nvPr>
        </p:nvGraphicFramePr>
        <p:xfrm>
          <a:off x="467544" y="1916832"/>
          <a:ext cx="806489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Hoja de cálculo" r:id="rId3" imgW="7115243" imgH="2162265" progId="Excel.Sheet.8">
                  <p:embed/>
                </p:oleObj>
              </mc:Choice>
              <mc:Fallback>
                <p:oleObj name="Hoja de cálculo" r:id="rId3" imgW="7115243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064895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25366"/>
              </p:ext>
            </p:extLst>
          </p:nvPr>
        </p:nvGraphicFramePr>
        <p:xfrm>
          <a:off x="467545" y="1916832"/>
          <a:ext cx="8140554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name="Hoja de cálculo" r:id="rId3" imgW="7115243" imgH="2314575" progId="Excel.Sheet.8">
                  <p:embed/>
                </p:oleObj>
              </mc:Choice>
              <mc:Fallback>
                <p:oleObj name="Hoja de cálculo" r:id="rId3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16832"/>
                        <a:ext cx="8140554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981</Words>
  <Application>Microsoft Office PowerPoint</Application>
  <PresentationFormat>Presentación en pantalla (4:3)</PresentationFormat>
  <Paragraphs>71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PRESUPUESTARIA DE GASTOS ACUMULADA AL MES DE SEPTIEMBRE DE 2017 PARTIDA 06: MINISTERIO DE RELACIONES EXTERIORES</vt:lpstr>
      <vt:lpstr>Ejecución Presupuestaria de Gastos Acumulada al Mes de Septiembre de 2017  Ministerio de Relaciones Exteriores</vt:lpstr>
      <vt:lpstr>Ejecución Presupuestaria de Gastos Acumulada al Mes de Septiembre de 2017  Ministerio de Relaciones Exteriores</vt:lpstr>
      <vt:lpstr>Ejecución Presupuestaria de Gastos Acumulada al Mes de Septiembre de 2017  Ministerio de Relaciones Exteriores</vt:lpstr>
      <vt:lpstr>Ejecución Presupuestaria de Gastos Acumulada al Mes de Septiembre de 2017  Ministerio de Relaciones Exteriores</vt:lpstr>
      <vt:lpstr>Ejecución Presupuestaria de Gastos Acumulada al Mes de Septiembre de 2017  Ministerio de Relaciones Exteriores</vt:lpstr>
      <vt:lpstr>Ejecución Presupuestaria de Gastos Acumulada al Mes de Septiembre de 2017  Ministerio de Relaciones Exteriores</vt:lpstr>
      <vt:lpstr>Ejecución Presupuestaria de Gastos Acumulada al Mes de Septiembre de 2017  Partida 06 Ministerio de Relaciones Exteriores</vt:lpstr>
      <vt:lpstr>Ejecución Presupuestaria de Gastos Acumulada al Mes de Septiembre de 2017  Partida 06 Ministerio de Relaciones Exteriores</vt:lpstr>
      <vt:lpstr>Ejecución Presupuestaria de Gastos Acumulada al Mes de Septiembre de 2017  Partida 06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132</cp:revision>
  <cp:lastPrinted>2016-07-04T14:42:46Z</cp:lastPrinted>
  <dcterms:created xsi:type="dcterms:W3CDTF">2016-06-23T13:38:47Z</dcterms:created>
  <dcterms:modified xsi:type="dcterms:W3CDTF">2017-12-12T15:22:43Z</dcterms:modified>
</cp:coreProperties>
</file>