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88" d="100"/>
          <a:sy n="8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20-06-2018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20-06-2018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20-06-2018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20-06-2018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20-06-2018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20-06-2018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20-06-2018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20-06-2018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20-06-2018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Hoja_de_c_lculo_de_Microsoft_Excel_97-20032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Abril de </a:t>
            </a:r>
            <a:r>
              <a:rPr lang="es-CL" sz="2400" b="1" dirty="0" smtClean="0">
                <a:latin typeface="+mn-lt"/>
              </a:rPr>
              <a:t>2018</a:t>
            </a:r>
            <a:r>
              <a:rPr lang="es-CL" sz="2400" b="1" dirty="0">
                <a:latin typeface="+mn-lt"/>
              </a:rPr>
              <a:t/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12: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OBRAS PÚBLICAS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</a:t>
            </a: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2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7783" y="53681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03: Dirección de Obras Hidráulicas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970627"/>
              </p:ext>
            </p:extLst>
          </p:nvPr>
        </p:nvGraphicFramePr>
        <p:xfrm>
          <a:off x="414335" y="1847825"/>
          <a:ext cx="8210799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Hoja de cálculo" r:id="rId3" imgW="8039100" imgH="3381285" progId="Excel.Sheet.8">
                  <p:embed/>
                </p:oleObj>
              </mc:Choice>
              <mc:Fallback>
                <p:oleObj name="Hoja de cálculo" r:id="rId3" imgW="80391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47825"/>
                        <a:ext cx="8210799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6409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04: Dirección de Vialidad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47189"/>
              </p:ext>
            </p:extLst>
          </p:nvPr>
        </p:nvGraphicFramePr>
        <p:xfrm>
          <a:off x="467544" y="1616948"/>
          <a:ext cx="8148280" cy="476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Hoja de cálculo" r:id="rId3" imgW="7819957" imgH="5057775" progId="Excel.Sheet.8">
                  <p:embed/>
                </p:oleObj>
              </mc:Choice>
              <mc:Fallback>
                <p:oleObj name="Hoja de cálculo" r:id="rId3" imgW="7819957" imgH="50577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16948"/>
                        <a:ext cx="8148280" cy="4764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15210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06: Dirección de Obras Portuarias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564823"/>
              </p:ext>
            </p:extLst>
          </p:nvPr>
        </p:nvGraphicFramePr>
        <p:xfrm>
          <a:off x="414336" y="1824038"/>
          <a:ext cx="8262120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Hoja de cálculo" r:id="rId3" imgW="8496300" imgH="3209835" progId="Excel.Sheet.8">
                  <p:embed/>
                </p:oleObj>
              </mc:Choice>
              <mc:Fallback>
                <p:oleObj name="Hoja de cálculo" r:id="rId3" imgW="8496300" imgH="32098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24038"/>
                        <a:ext cx="8262120" cy="320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961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07: Dirección de Aeropuertos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180998"/>
              </p:ext>
            </p:extLst>
          </p:nvPr>
        </p:nvGraphicFramePr>
        <p:xfrm>
          <a:off x="467543" y="1823442"/>
          <a:ext cx="8157591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Hoja de cálculo" r:id="rId3" imgW="7848600" imgH="3333840" progId="Excel.Sheet.8">
                  <p:embed/>
                </p:oleObj>
              </mc:Choice>
              <mc:Fallback>
                <p:oleObj name="Hoja de cálculo" r:id="rId3" imgW="7848600" imgH="33338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823442"/>
                        <a:ext cx="8157591" cy="333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72817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08: Administración Sistema Concesiones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69982"/>
              </p:ext>
            </p:extLst>
          </p:nvPr>
        </p:nvGraphicFramePr>
        <p:xfrm>
          <a:off x="467544" y="1750665"/>
          <a:ext cx="8148280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Hoja de cálculo" r:id="rId3" imgW="7819957" imgH="3838485" progId="Excel.Sheet.8">
                  <p:embed/>
                </p:oleObj>
              </mc:Choice>
              <mc:Fallback>
                <p:oleObj name="Hoja de cálculo" r:id="rId3" imgW="7819957" imgH="38384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0665"/>
                        <a:ext cx="8148280" cy="383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51214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11: Dirección de Planeamiento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49665"/>
              </p:ext>
            </p:extLst>
          </p:nvPr>
        </p:nvGraphicFramePr>
        <p:xfrm>
          <a:off x="414336" y="1839441"/>
          <a:ext cx="8201489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Hoja de cálculo" r:id="rId3" imgW="8239057" imgH="3533865" progId="Excel.Sheet.8">
                  <p:embed/>
                </p:oleObj>
              </mc:Choice>
              <mc:Fallback>
                <p:oleObj name="Hoja de cálculo" r:id="rId3" imgW="8239057" imgH="3533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9441"/>
                        <a:ext cx="8201489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94116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12: Agua Potable Rural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649883"/>
              </p:ext>
            </p:extLst>
          </p:nvPr>
        </p:nvGraphicFramePr>
        <p:xfrm>
          <a:off x="468313" y="1772816"/>
          <a:ext cx="8156575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Hoja de cálculo" r:id="rId3" imgW="7801043" imgH="3086100" progId="Excel.Sheet.8">
                  <p:embed/>
                </p:oleObj>
              </mc:Choice>
              <mc:Fallback>
                <p:oleObj name="Hoja de cálculo" r:id="rId3" imgW="7801043" imgH="3086100" progId="Excel.Sheet.8">
                  <p:embed/>
                  <p:pic>
                    <p:nvPicPr>
                      <p:cNvPr id="0" name="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72816"/>
                        <a:ext cx="8156575" cy="308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04, Programa 01: Dirección General de Aguas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70082"/>
              </p:ext>
            </p:extLst>
          </p:nvPr>
        </p:nvGraphicFramePr>
        <p:xfrm>
          <a:off x="386224" y="1813148"/>
          <a:ext cx="8238911" cy="384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Hoja de cálculo" r:id="rId3" imgW="8886757" imgH="3848190" progId="Excel.Sheet.8">
                  <p:embed/>
                </p:oleObj>
              </mc:Choice>
              <mc:Fallback>
                <p:oleObj name="Hoja de cálculo" r:id="rId3" imgW="8886757" imgH="38481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813148"/>
                        <a:ext cx="8238911" cy="384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22411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05, Programa 01: Instituto Nacional de Hidráulica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720774"/>
              </p:ext>
            </p:extLst>
          </p:nvPr>
        </p:nvGraphicFramePr>
        <p:xfrm>
          <a:off x="467543" y="1814513"/>
          <a:ext cx="8157591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Hoja de cálculo" r:id="rId3" imgW="7734300" imgH="3228975" progId="Excel.Sheet.8">
                  <p:embed/>
                </p:oleObj>
              </mc:Choice>
              <mc:Fallback>
                <p:oleObj name="Hoja de cálculo" r:id="rId3" imgW="77343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814513"/>
                        <a:ext cx="8157591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301208"/>
            <a:ext cx="8406135" cy="3426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07, Programa 01: Superintendencia de Servicios Sanitarios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47892"/>
              </p:ext>
            </p:extLst>
          </p:nvPr>
        </p:nvGraphicFramePr>
        <p:xfrm>
          <a:off x="414336" y="1700808"/>
          <a:ext cx="8201487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Hoja de cálculo" r:id="rId3" imgW="7724843" imgH="3381285" progId="Excel.Sheet.8">
                  <p:embed/>
                </p:oleObj>
              </mc:Choice>
              <mc:Fallback>
                <p:oleObj name="Hoja de cálculo" r:id="rId3" imgW="7724843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7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</a:t>
            </a:r>
            <a:r>
              <a:rPr lang="es-CL" sz="1600" dirty="0" smtClean="0">
                <a:latin typeface="+mn-lt"/>
              </a:rPr>
              <a:t>2018 </a:t>
            </a:r>
            <a:r>
              <a:rPr lang="es-CL" sz="1600" dirty="0">
                <a:latin typeface="+mn-lt"/>
              </a:rPr>
              <a:t>la Partida presenta un presupuesto aprobado de </a:t>
            </a:r>
            <a:r>
              <a:rPr lang="es-CL" sz="1600" b="1" dirty="0">
                <a:latin typeface="+mn-lt"/>
              </a:rPr>
              <a:t>$</a:t>
            </a:r>
            <a:r>
              <a:rPr lang="es-CL" sz="1600" b="1" dirty="0" smtClean="0">
                <a:latin typeface="+mn-lt"/>
              </a:rPr>
              <a:t>2.404.756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de los cuales un 90% se destina a iniciativas de inversión y transferencias de </a:t>
            </a:r>
            <a:r>
              <a:rPr lang="es-CL" sz="1600" dirty="0" smtClean="0">
                <a:latin typeface="+mn-lt"/>
              </a:rPr>
              <a:t>capital.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/>
              <a:t>La gasto total </a:t>
            </a:r>
            <a:r>
              <a:rPr lang="es-CL" sz="1600" dirty="0"/>
              <a:t>del </a:t>
            </a:r>
            <a:r>
              <a:rPr lang="es-CL" sz="1600" dirty="0" smtClean="0"/>
              <a:t>Ministerio ascendió </a:t>
            </a:r>
            <a:r>
              <a:rPr lang="es-CL" sz="1600" dirty="0"/>
              <a:t>a </a:t>
            </a:r>
            <a:r>
              <a:rPr lang="es-CL" sz="1600" b="1" dirty="0" smtClean="0"/>
              <a:t>$909.768 </a:t>
            </a:r>
            <a:r>
              <a:rPr lang="es-CL" sz="1600" b="1" dirty="0"/>
              <a:t>millones</a:t>
            </a:r>
            <a:r>
              <a:rPr lang="es-CL" sz="1600" dirty="0"/>
              <a:t>, es decir, un </a:t>
            </a:r>
            <a:r>
              <a:rPr lang="es-CL" sz="1600" b="1" dirty="0" smtClean="0"/>
              <a:t>37%</a:t>
            </a:r>
            <a:r>
              <a:rPr lang="es-CL" sz="1600" dirty="0" smtClean="0"/>
              <a:t> </a:t>
            </a:r>
            <a:r>
              <a:rPr lang="es-CL" sz="1600" dirty="0"/>
              <a:t>respecto de la ley </a:t>
            </a:r>
            <a:r>
              <a:rPr lang="es-CL" sz="1600" dirty="0" smtClean="0"/>
              <a:t>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 smtClean="0">
                <a:latin typeface="+mn-lt"/>
              </a:rPr>
              <a:t>En iniciativas de inversión, con recursos vigentes por $1.606.976 millones, alcanzaron un avance presupuestario de un 20%, según la siguiente desagregación: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 smtClean="0">
              <a:latin typeface="+mn-lt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 smtClean="0">
                <a:latin typeface="+mn-lt"/>
              </a:rPr>
              <a:t> </a:t>
            </a:r>
            <a:endParaRPr lang="es-CL" sz="1600" dirty="0">
              <a:latin typeface="+mn-lt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66287"/>
              </p:ext>
            </p:extLst>
          </p:nvPr>
        </p:nvGraphicFramePr>
        <p:xfrm>
          <a:off x="1004888" y="4149080"/>
          <a:ext cx="7134225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Hoja de cálculo" r:id="rId3" imgW="7134157" imgH="2143125" progId="Excel.Sheet.12">
                  <p:embed/>
                </p:oleObj>
              </mc:Choice>
              <mc:Fallback>
                <p:oleObj name="Hoja de cálculo" r:id="rId3" imgW="7134157" imgH="21431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4888" y="4149080"/>
                        <a:ext cx="7134225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Respecto </a:t>
            </a:r>
            <a:r>
              <a:rPr lang="es-CL" sz="1600" dirty="0"/>
              <a:t>a </a:t>
            </a:r>
            <a:r>
              <a:rPr lang="es-CL" sz="1600" dirty="0" smtClean="0"/>
              <a:t>las variaciones del presupuesto </a:t>
            </a:r>
            <a:r>
              <a:rPr lang="es-CL" sz="1600" dirty="0"/>
              <a:t>inicial, la Partida presenta al mes de abril </a:t>
            </a:r>
            <a:r>
              <a:rPr lang="es-CL" sz="1600" dirty="0" smtClean="0"/>
              <a:t>un aumento consolidado </a:t>
            </a:r>
            <a:r>
              <a:rPr lang="es-CL" sz="1600" dirty="0"/>
              <a:t>de </a:t>
            </a:r>
            <a:r>
              <a:rPr lang="es-CL" sz="1600" b="1" dirty="0" smtClean="0"/>
              <a:t>$8.621 millones</a:t>
            </a:r>
            <a:r>
              <a:rPr lang="es-CL" sz="1600" dirty="0"/>
              <a:t>,</a:t>
            </a:r>
            <a:r>
              <a:rPr lang="es-CL" sz="1600" dirty="0" smtClean="0"/>
              <a:t> destacándose los aumentos para el Subtítulo 29 Adquisición de Activos No Financieros por $5.945 millones y para el Subtítulo 31 Iniciativas de Inversión por $2.566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 smtClean="0"/>
              <a:t>En </a:t>
            </a:r>
            <a:r>
              <a:rPr lang="es-CL" sz="1600" dirty="0"/>
              <a:t>cuanto a los programas, </a:t>
            </a:r>
            <a:r>
              <a:rPr lang="es-CL" sz="1600" dirty="0" smtClean="0"/>
              <a:t>la </a:t>
            </a:r>
            <a:r>
              <a:rPr lang="es-CL" sz="1600" b="1" dirty="0"/>
              <a:t>Dirección de </a:t>
            </a:r>
            <a:r>
              <a:rPr lang="es-CL" sz="1600" b="1" dirty="0" smtClean="0"/>
              <a:t>Vialidad</a:t>
            </a:r>
            <a:r>
              <a:rPr lang="es-CL" sz="1600" dirty="0" smtClean="0"/>
              <a:t>, con recursos aprobados por </a:t>
            </a:r>
            <a:r>
              <a:rPr lang="es-CL" sz="1600" b="1" dirty="0" smtClean="0"/>
              <a:t> </a:t>
            </a:r>
            <a:r>
              <a:rPr lang="es-CL" sz="1600" dirty="0" smtClean="0"/>
              <a:t> $1.107.545, representa </a:t>
            </a:r>
            <a:r>
              <a:rPr lang="es-CL" sz="1600" dirty="0"/>
              <a:t>el </a:t>
            </a:r>
            <a:r>
              <a:rPr lang="es-CL" sz="1600" dirty="0" smtClean="0"/>
              <a:t>46% de los recursos del Ministerio, </a:t>
            </a:r>
            <a:r>
              <a:rPr lang="es-CL" sz="1600" dirty="0"/>
              <a:t>el que al mes de abril alcanzó una ejecución de </a:t>
            </a:r>
            <a:r>
              <a:rPr lang="es-CL" sz="1600" b="1" dirty="0" smtClean="0"/>
              <a:t>37%</a:t>
            </a:r>
            <a:r>
              <a:rPr lang="es-CL" sz="1600" dirty="0" smtClean="0"/>
              <a:t> </a:t>
            </a:r>
            <a:r>
              <a:rPr lang="es-CL" sz="1600" dirty="0"/>
              <a:t>respecto al presupuesto </a:t>
            </a:r>
            <a:r>
              <a:rPr lang="es-CL" sz="1600" dirty="0" smtClean="0"/>
              <a:t>vigente.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582154"/>
              </p:ext>
            </p:extLst>
          </p:nvPr>
        </p:nvGraphicFramePr>
        <p:xfrm>
          <a:off x="467544" y="1798687"/>
          <a:ext cx="8148280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Hoja de cálculo" r:id="rId3" imgW="7134157" imgH="2638335" progId="Excel.Sheet.8">
                  <p:embed/>
                </p:oleObj>
              </mc:Choice>
              <mc:Fallback>
                <p:oleObj name="Hoja de cálculo" r:id="rId3" imgW="7134157" imgH="26383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98687"/>
                        <a:ext cx="8148280" cy="263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Obras Públicas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98663"/>
            <a:ext cx="4104455" cy="250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8663"/>
            <a:ext cx="4104455" cy="250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12,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6" y="4797152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69771"/>
              </p:ext>
            </p:extLst>
          </p:nvPr>
        </p:nvGraphicFramePr>
        <p:xfrm>
          <a:off x="461963" y="1628800"/>
          <a:ext cx="822007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Hoja de cálculo" r:id="rId4" imgW="8220143" imgH="3095535" progId="Excel.Sheet.8">
                  <p:embed/>
                </p:oleObj>
              </mc:Choice>
              <mc:Fallback>
                <p:oleObj name="Hoja de cálculo" r:id="rId4" imgW="8220143" imgH="30955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1628800"/>
                        <a:ext cx="8220075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01, Programa 01: Secretaría y Administración General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078408"/>
              </p:ext>
            </p:extLst>
          </p:nvPr>
        </p:nvGraphicFramePr>
        <p:xfrm>
          <a:off x="467544" y="1711052"/>
          <a:ext cx="8148279" cy="30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Hoja de cálculo" r:id="rId3" imgW="7839143" imgH="3086100" progId="Excel.Sheet.8">
                  <p:embed/>
                </p:oleObj>
              </mc:Choice>
              <mc:Fallback>
                <p:oleObj name="Hoja de cálculo" r:id="rId3" imgW="7839143" imgH="30861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11052"/>
                        <a:ext cx="8148279" cy="30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728171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01: Administración y Ejecución de Obras Públicas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65543"/>
              </p:ext>
            </p:extLst>
          </p:nvPr>
        </p:nvGraphicFramePr>
        <p:xfrm>
          <a:off x="509588" y="1670273"/>
          <a:ext cx="8124825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Hoja de cálculo" r:id="rId3" imgW="8124757" imgH="3991065" progId="Excel.Sheet.8">
                  <p:embed/>
                </p:oleObj>
              </mc:Choice>
              <mc:Fallback>
                <p:oleObj name="Hoja de cálculo" r:id="rId3" imgW="8124757" imgH="39910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1670273"/>
                        <a:ext cx="8124825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8469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Abril 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12, Capítulo 02, Programa 02: Dirección de Arquitectura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47973"/>
              </p:ext>
            </p:extLst>
          </p:nvPr>
        </p:nvGraphicFramePr>
        <p:xfrm>
          <a:off x="414335" y="1844824"/>
          <a:ext cx="8210799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Hoja de cálculo" r:id="rId3" imgW="7581900" imgH="3076665" progId="Excel.Sheet.8">
                  <p:embed/>
                </p:oleObj>
              </mc:Choice>
              <mc:Fallback>
                <p:oleObj name="Hoja de cálculo" r:id="rId3" imgW="7581900" imgH="30766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844824"/>
                        <a:ext cx="8210799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732</Words>
  <Application>Microsoft Office PowerPoint</Application>
  <PresentationFormat>Presentación en pantalla (4:3)</PresentationFormat>
  <Paragraphs>88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1_Tema de Office</vt:lpstr>
      <vt:lpstr>Tema de Office</vt:lpstr>
      <vt:lpstr>Imagen de mapa de bits</vt:lpstr>
      <vt:lpstr>Hoja de cálculo de Microsoft Excel 97-2003</vt:lpstr>
      <vt:lpstr>Hoja de cálculo de Microsoft Excel</vt:lpstr>
      <vt:lpstr>EJECUCIÓN PRESUPUESTARIA DE GASTOS ACUMULADA al mes de Abril de 2018 Partida 12: MINISTERIO DE OBRAS PÚBLICAS</vt:lpstr>
      <vt:lpstr>Ejecución Presupuestaria de Gastos Acumulada al Mes de Abril de 2018  Ministerio de Obras Públicas</vt:lpstr>
      <vt:lpstr>Ejecución Presupuestaria de Gastos Acumulada al Mes de Abril de 2018  Ministerio de Obras Públicas</vt:lpstr>
      <vt:lpstr>Ejecución Presupuestaria de Gastos Acumulada al Mes de Abril de 2018  Ministerio de Obras Públicas</vt:lpstr>
      <vt:lpstr>Ejecución Presupuestaria de Gastos Acumulada al Mes de Abril de 2018  Ministerio de Obras Públicas</vt:lpstr>
      <vt:lpstr>Ejecución Presupuestaria de Gastos Acumulada al mes de Abril de 2018  Partida 12,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161</cp:revision>
  <cp:lastPrinted>2017-05-12T12:49:10Z</cp:lastPrinted>
  <dcterms:created xsi:type="dcterms:W3CDTF">2016-06-23T13:38:47Z</dcterms:created>
  <dcterms:modified xsi:type="dcterms:W3CDTF">2018-06-20T17:06:12Z</dcterms:modified>
</cp:coreProperties>
</file>