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35"/>
  </p:notesMasterIdLst>
  <p:handoutMasterIdLst>
    <p:handoutMasterId r:id="rId36"/>
  </p:handoutMasterIdLst>
  <p:sldIdLst>
    <p:sldId id="256" r:id="rId3"/>
    <p:sldId id="298" r:id="rId4"/>
    <p:sldId id="299" r:id="rId5"/>
    <p:sldId id="264" r:id="rId6"/>
    <p:sldId id="300" r:id="rId7"/>
    <p:sldId id="263" r:id="rId8"/>
    <p:sldId id="265" r:id="rId9"/>
    <p:sldId id="307" r:id="rId10"/>
    <p:sldId id="267" r:id="rId11"/>
    <p:sldId id="308" r:id="rId12"/>
    <p:sldId id="268" r:id="rId13"/>
    <p:sldId id="269" r:id="rId14"/>
    <p:sldId id="271" r:id="rId15"/>
    <p:sldId id="273" r:id="rId16"/>
    <p:sldId id="303" r:id="rId17"/>
    <p:sldId id="274" r:id="rId18"/>
    <p:sldId id="275" r:id="rId19"/>
    <p:sldId id="309" r:id="rId20"/>
    <p:sldId id="310" r:id="rId21"/>
    <p:sldId id="311" r:id="rId22"/>
    <p:sldId id="276" r:id="rId23"/>
    <p:sldId id="312" r:id="rId24"/>
    <p:sldId id="304" r:id="rId25"/>
    <p:sldId id="277" r:id="rId26"/>
    <p:sldId id="278" r:id="rId27"/>
    <p:sldId id="305" r:id="rId28"/>
    <p:sldId id="272" r:id="rId29"/>
    <p:sldId id="280" r:id="rId30"/>
    <p:sldId id="281" r:id="rId31"/>
    <p:sldId id="282" r:id="rId32"/>
    <p:sldId id="302" r:id="rId33"/>
    <p:sldId id="306" r:id="rId34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49">
          <p15:clr>
            <a:srgbClr val="A4A3A4"/>
          </p15:clr>
        </p15:guide>
        <p15:guide id="2" pos="222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1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2760" y="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theme" Target="theme/them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6.xml"/><Relationship Id="rId3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09-08-2018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09-08-2018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55" tIns="46427" rIns="92855" bIns="46427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55" tIns="46427" rIns="92855" bIns="46427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09-08-2018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09-08-2018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09-08-2018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09-08-2018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09-08-2018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09-08-2018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09-08-2018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09-08-2018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09-08-2018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09-08-2018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09-08-2018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09-08-2018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09-08-2018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09-08-2018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09-08-2018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09-08-2018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09-08-2018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09-08-2018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09-08-2018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09-08-2018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09-08-2018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09-08-2018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09-08-2018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184404" y="215477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1538956604"/>
              </p:ext>
            </p:extLst>
          </p:nvPr>
        </p:nvGraphicFramePr>
        <p:xfrm>
          <a:off x="5352992" y="215477"/>
          <a:ext cx="659168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94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52992" y="215477"/>
                        <a:ext cx="659168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012160" y="215477"/>
            <a:ext cx="30243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TÉCNICA DE APOYO PRESUPUESTARIO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09-08-2018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grpSp>
        <p:nvGrpSpPr>
          <p:cNvPr id="2" name="Grupo 1">
            <a:extLst>
              <a:ext uri="{FF2B5EF4-FFF2-40B4-BE49-F238E27FC236}">
                <a16:creationId xmlns:a16="http://schemas.microsoft.com/office/drawing/2014/main" id="{B318718E-67A3-4385-87F2-EED77AF00B01}"/>
              </a:ext>
            </a:extLst>
          </p:cNvPr>
          <p:cNvGrpSpPr/>
          <p:nvPr userDrawn="1"/>
        </p:nvGrpSpPr>
        <p:grpSpPr>
          <a:xfrm>
            <a:off x="5436096" y="44624"/>
            <a:ext cx="3672408" cy="504056"/>
            <a:chOff x="5436096" y="44624"/>
            <a:chExt cx="3672408" cy="504056"/>
          </a:xfrm>
        </p:grpSpPr>
        <p:sp>
          <p:nvSpPr>
            <p:cNvPr id="10" name="4 CuadroTexto"/>
            <p:cNvSpPr txBox="1"/>
            <p:nvPr userDrawn="1"/>
          </p:nvSpPr>
          <p:spPr>
            <a:xfrm>
              <a:off x="6156176" y="116632"/>
              <a:ext cx="2189753" cy="163464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s-CL" sz="700" b="1" kern="1200" dirty="0">
                  <a:solidFill>
                    <a:srgbClr val="22519E"/>
                  </a:solidFill>
                  <a:effectLst>
                    <a:outerShdw blurRad="63500" dist="50800" dir="13500000" sx="0" sy="0">
                      <a:srgbClr val="000000">
                        <a:alpha val="50000"/>
                      </a:srgbClr>
                    </a:outerShdw>
                  </a:effectLst>
                  <a:latin typeface="Andalus"/>
                  <a:ea typeface="Times New Roman"/>
                </a:rPr>
                <a:t>    </a:t>
              </a:r>
              <a:r>
                <a:rPr lang="es-CL" sz="700" b="1" kern="1200" dirty="0">
                  <a:solidFill>
                    <a:srgbClr val="3B6285"/>
                  </a:solidFill>
                  <a:effectLst>
                    <a:outerShdw blurRad="63500" dist="50800" dir="13500000" sx="0" sy="0">
                      <a:srgbClr val="000000">
                        <a:alpha val="50000"/>
                      </a:srgbClr>
                    </a:outerShdw>
                  </a:effectLst>
                  <a:latin typeface="Andalus"/>
                  <a:ea typeface="Times New Roman"/>
                </a:rPr>
                <a:t>SENADO DE LA REPÚBLICA DE CHILE</a:t>
              </a:r>
              <a:endParaRPr lang="es-CL" sz="1100" dirty="0">
                <a:solidFill>
                  <a:srgbClr val="3B6285"/>
                </a:solidFill>
                <a:effectLst/>
                <a:latin typeface="Times New Roman"/>
                <a:ea typeface="Times New Roman"/>
              </a:endParaRPr>
            </a:p>
          </p:txBody>
        </p:sp>
        <p:graphicFrame>
          <p:nvGraphicFramePr>
            <p:cNvPr id="3" name="2 Objeto"/>
            <p:cNvGraphicFramePr>
              <a:graphicFrameLocks noChangeAspect="1"/>
            </p:cNvGraphicFramePr>
            <p:nvPr userDrawn="1">
              <p:extLst>
                <p:ext uri="{D42A27DB-BD31-4B8C-83A1-F6EECF244321}">
                  <p14:modId xmlns:p14="http://schemas.microsoft.com/office/powerpoint/2010/main" val="1405216472"/>
                </p:ext>
              </p:extLst>
            </p:nvPr>
          </p:nvGraphicFramePr>
          <p:xfrm>
            <a:off x="5436096" y="44624"/>
            <a:ext cx="565001" cy="41726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27" name="Imagen de mapa de bits" r:id="rId14" imgW="743054" imgH="523810" progId="PBrush">
                    <p:embed/>
                  </p:oleObj>
                </mc:Choice>
                <mc:Fallback>
                  <p:oleObj name="Imagen de mapa de bits" r:id="rId14" imgW="743054" imgH="523810" progId="PBrush">
                    <p:embed/>
                    <p:pic>
                      <p:nvPicPr>
                        <p:cNvPr id="0" name="11 Objeto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436096" y="44624"/>
                          <a:ext cx="565001" cy="41726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" name="4 Rectángulo"/>
            <p:cNvSpPr/>
            <p:nvPr userDrawn="1"/>
          </p:nvSpPr>
          <p:spPr>
            <a:xfrm>
              <a:off x="6012160" y="87015"/>
              <a:ext cx="3096344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2806065" algn="ctr"/>
                  <a:tab pos="5612130" algn="r"/>
                </a:tabLst>
                <a:defRPr/>
              </a:pPr>
              <a:r>
                <a:rPr lang="es-CL" sz="2400" b="1" kern="1200" dirty="0">
                  <a:solidFill>
                    <a:srgbClr val="943634"/>
                  </a:solidFill>
                  <a:effectLst>
                    <a:outerShdw blurRad="50800" dist="38100" dir="10800000" algn="r">
                      <a:srgbClr val="000000">
                        <a:alpha val="40000"/>
                      </a:srgbClr>
                    </a:outerShdw>
                  </a:effectLst>
                  <a:latin typeface="Andalus" pitchFamily="18" charset="-78"/>
                  <a:ea typeface="Times New Roman"/>
                  <a:cs typeface="Andalus" pitchFamily="18" charset="-78"/>
                </a:rPr>
                <a:t>U</a:t>
              </a:r>
              <a:r>
                <a:rPr lang="es-CL" sz="1050" b="1" kern="1200" dirty="0">
                  <a:solidFill>
                    <a:srgbClr val="943634"/>
                  </a:solidFill>
                  <a:effectLst>
                    <a:outerShdw blurRad="50800" dist="38100" dir="10800000" algn="r">
                      <a:srgbClr val="000000">
                        <a:alpha val="40000"/>
                      </a:srgbClr>
                    </a:outerShdw>
                  </a:effectLst>
                  <a:latin typeface="Andalus" pitchFamily="18" charset="-78"/>
                  <a:ea typeface="Times New Roman"/>
                  <a:cs typeface="Andalus" pitchFamily="18" charset="-78"/>
                </a:rPr>
                <a:t>NIDAD TÉCNCIA DE APOYO PRESUPUESTARIO</a:t>
              </a:r>
              <a:endParaRPr lang="es-CL" sz="1000" dirty="0">
                <a:effectLst/>
                <a:latin typeface="Andalus" pitchFamily="18" charset="-78"/>
                <a:ea typeface="Times New Roman"/>
                <a:cs typeface="Andalus" pitchFamily="18" charset="-7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400" b="1" dirty="0">
                <a:latin typeface="+mn-lt"/>
              </a:rPr>
              <a:t>EJECUCIÓN PRESUPUESTARIA DE GASTOS </a:t>
            </a:r>
            <a:br>
              <a:rPr lang="es-CL" sz="2400" b="1" dirty="0">
                <a:latin typeface="+mn-lt"/>
              </a:rPr>
            </a:br>
            <a:r>
              <a:rPr lang="es-CL" sz="2400" b="1" dirty="0">
                <a:latin typeface="+mn-lt"/>
              </a:rPr>
              <a:t>acumulada al mes de febrero de 2018</a:t>
            </a:r>
            <a:br>
              <a:rPr lang="es-CL" sz="2400" b="1" dirty="0">
                <a:latin typeface="+mn-lt"/>
              </a:rPr>
            </a:br>
            <a:r>
              <a:rPr lang="es-CL" sz="2400" b="1" dirty="0">
                <a:latin typeface="+mn-lt"/>
              </a:rPr>
              <a:t>Partida 08:</a:t>
            </a:r>
            <a:br>
              <a:rPr lang="es-CL" sz="2400" b="1" dirty="0">
                <a:latin typeface="+mn-lt"/>
              </a:rPr>
            </a:br>
            <a:r>
              <a:rPr lang="es-CL" sz="2400" b="1" dirty="0">
                <a:latin typeface="+mn-lt"/>
              </a:rPr>
              <a:t>MINISTERIO DE ECONOMÍA, FOMENTO Y TURISMO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Valparaíso, abril 2018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  <p:grpSp>
        <p:nvGrpSpPr>
          <p:cNvPr id="4" name="Grupo 3">
            <a:extLst>
              <a:ext uri="{FF2B5EF4-FFF2-40B4-BE49-F238E27FC236}">
                <a16:creationId xmlns:a16="http://schemas.microsoft.com/office/drawing/2014/main" id="{63EBFFCC-CB0A-45F1-B8E4-F25A380EB811}"/>
              </a:ext>
            </a:extLst>
          </p:cNvPr>
          <p:cNvGrpSpPr/>
          <p:nvPr/>
        </p:nvGrpSpPr>
        <p:grpSpPr>
          <a:xfrm>
            <a:off x="410078" y="836712"/>
            <a:ext cx="6682202" cy="893319"/>
            <a:chOff x="410078" y="836712"/>
            <a:chExt cx="6682202" cy="893319"/>
          </a:xfrm>
        </p:grpSpPr>
        <p:sp>
          <p:nvSpPr>
            <p:cNvPr id="5" name="4 CuadroTexto"/>
            <p:cNvSpPr txBox="1"/>
            <p:nvPr/>
          </p:nvSpPr>
          <p:spPr>
            <a:xfrm>
              <a:off x="1844875" y="1064930"/>
              <a:ext cx="3771241" cy="349955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s-CL" sz="1200" b="1" kern="1200" dirty="0">
                  <a:solidFill>
                    <a:srgbClr val="22519E"/>
                  </a:solidFill>
                  <a:effectLst>
                    <a:outerShdw blurRad="63500" dist="50800" dir="13500000" sx="0" sy="0">
                      <a:srgbClr val="000000">
                        <a:alpha val="50000"/>
                      </a:srgbClr>
                    </a:outerShdw>
                  </a:effectLst>
                  <a:latin typeface="Andalus"/>
                  <a:ea typeface="Times New Roman"/>
                </a:rPr>
                <a:t>    </a:t>
              </a:r>
              <a:r>
                <a:rPr lang="es-CL" sz="1200" b="1" kern="1200" dirty="0">
                  <a:solidFill>
                    <a:srgbClr val="3B6285"/>
                  </a:solidFill>
                  <a:effectLst>
                    <a:outerShdw blurRad="63500" dist="50800" dir="13500000" sx="0" sy="0">
                      <a:srgbClr val="000000">
                        <a:alpha val="50000"/>
                      </a:srgbClr>
                    </a:outerShdw>
                  </a:effectLst>
                  <a:latin typeface="Andalus"/>
                  <a:ea typeface="Times New Roman"/>
                </a:rPr>
                <a:t>SENADO DE LA REPÚBLICA DE CHILE</a:t>
              </a:r>
              <a:endParaRPr lang="es-CL" sz="2400" dirty="0">
                <a:solidFill>
                  <a:srgbClr val="3B6285"/>
                </a:solidFill>
                <a:effectLst/>
                <a:latin typeface="Times New Roman"/>
                <a:ea typeface="Times New Roman"/>
              </a:endParaRPr>
            </a:p>
          </p:txBody>
        </p:sp>
        <p:graphicFrame>
          <p:nvGraphicFramePr>
            <p:cNvPr id="6" name="5 Objeto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007083368"/>
                </p:ext>
              </p:extLst>
            </p:nvPr>
          </p:nvGraphicFramePr>
          <p:xfrm>
            <a:off x="410078" y="836712"/>
            <a:ext cx="1209594" cy="89331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317" name="Imagen de mapa de bits" r:id="rId3" imgW="743054" imgH="523810" progId="PBrush">
                    <p:embed/>
                  </p:oleObj>
                </mc:Choice>
                <mc:Fallback>
                  <p:oleObj name="Imagen de mapa de bits" r:id="rId3" imgW="743054" imgH="523810" progId="PBrush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0078" y="836712"/>
                          <a:ext cx="1209594" cy="89331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8" name="7 Rectángulo"/>
            <p:cNvSpPr/>
            <p:nvPr/>
          </p:nvSpPr>
          <p:spPr>
            <a:xfrm>
              <a:off x="1547664" y="992922"/>
              <a:ext cx="5544616" cy="7078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2806065" algn="ctr"/>
                  <a:tab pos="5612130" algn="r"/>
                </a:tabLst>
                <a:defRPr/>
              </a:pPr>
              <a:r>
                <a:rPr lang="es-CL" sz="4000" b="1" kern="1200" dirty="0">
                  <a:solidFill>
                    <a:srgbClr val="943634"/>
                  </a:solidFill>
                  <a:latin typeface="Andalus" pitchFamily="18" charset="-78"/>
                  <a:ea typeface="Times New Roman"/>
                  <a:cs typeface="Andalus" pitchFamily="18" charset="-78"/>
                </a:rPr>
                <a:t>U</a:t>
              </a:r>
              <a:r>
                <a:rPr lang="es-CL" sz="1600" b="1" kern="1200" dirty="0">
                  <a:solidFill>
                    <a:srgbClr val="943634"/>
                  </a:solidFill>
                  <a:latin typeface="Andalus" pitchFamily="18" charset="-78"/>
                  <a:ea typeface="Times New Roman"/>
                  <a:cs typeface="Andalus" pitchFamily="18" charset="-78"/>
                </a:rPr>
                <a:t>NIDAD </a:t>
              </a:r>
              <a:r>
                <a:rPr lang="es-CL" sz="1600" b="1" dirty="0">
                  <a:solidFill>
                    <a:srgbClr val="943634"/>
                  </a:solidFill>
                  <a:latin typeface="Andalus" pitchFamily="18" charset="-78"/>
                  <a:ea typeface="Times New Roman"/>
                  <a:cs typeface="Andalus" pitchFamily="18" charset="-78"/>
                </a:rPr>
                <a:t>TÉCNICA DE APOYO </a:t>
              </a:r>
              <a:r>
                <a:rPr lang="es-CL" sz="1600" b="1" kern="1200" dirty="0">
                  <a:solidFill>
                    <a:srgbClr val="943634"/>
                  </a:solidFill>
                  <a:latin typeface="Andalus" pitchFamily="18" charset="-78"/>
                  <a:ea typeface="Times New Roman"/>
                  <a:cs typeface="Andalus" pitchFamily="18" charset="-78"/>
                </a:rPr>
                <a:t>PRESUPUESTARIO</a:t>
              </a:r>
              <a:endParaRPr lang="es-CL" sz="1400" dirty="0">
                <a:latin typeface="Andalus" pitchFamily="18" charset="-78"/>
                <a:ea typeface="Times New Roman"/>
                <a:cs typeface="Andalus" pitchFamily="18" charset="-7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83129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07, Capítulo 01, Programa 07: 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PROGRAMA FONDO DE INNOVACIÓN PARA LA COMPETITIVIDAD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febrero de 2018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53350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                                                                                                                     … </a:t>
            </a:r>
            <a:r>
              <a:rPr lang="es-CL" sz="1600" b="1" i="1" dirty="0">
                <a:latin typeface="+mn-lt"/>
                <a:ea typeface="Verdana" pitchFamily="34" charset="0"/>
                <a:cs typeface="Verdana" pitchFamily="34" charset="0"/>
              </a:rPr>
              <a:t>2 de 2</a:t>
            </a:r>
          </a:p>
        </p:txBody>
      </p:sp>
      <p:sp>
        <p:nvSpPr>
          <p:cNvPr id="9" name="3 Marcador de pie de página">
            <a:extLst>
              <a:ext uri="{FF2B5EF4-FFF2-40B4-BE49-F238E27FC236}">
                <a16:creationId xmlns:a16="http://schemas.microsoft.com/office/drawing/2014/main" id="{96D25DB0-4A73-4CD8-8CD7-3CDB15EB3B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998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05AC2F84-723E-4593-8363-B036AF6745C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1851540"/>
              </p:ext>
            </p:extLst>
          </p:nvPr>
        </p:nvGraphicFramePr>
        <p:xfrm>
          <a:off x="414336" y="1988840"/>
          <a:ext cx="8210798" cy="2402211"/>
        </p:xfrm>
        <a:graphic>
          <a:graphicData uri="http://schemas.openxmlformats.org/drawingml/2006/table">
            <a:tbl>
              <a:tblPr/>
              <a:tblGrid>
                <a:gridCol w="285494">
                  <a:extLst>
                    <a:ext uri="{9D8B030D-6E8A-4147-A177-3AD203B41FA5}">
                      <a16:colId xmlns:a16="http://schemas.microsoft.com/office/drawing/2014/main" val="51339089"/>
                    </a:ext>
                  </a:extLst>
                </a:gridCol>
                <a:gridCol w="285494">
                  <a:extLst>
                    <a:ext uri="{9D8B030D-6E8A-4147-A177-3AD203B41FA5}">
                      <a16:colId xmlns:a16="http://schemas.microsoft.com/office/drawing/2014/main" val="2159344224"/>
                    </a:ext>
                  </a:extLst>
                </a:gridCol>
                <a:gridCol w="285494">
                  <a:extLst>
                    <a:ext uri="{9D8B030D-6E8A-4147-A177-3AD203B41FA5}">
                      <a16:colId xmlns:a16="http://schemas.microsoft.com/office/drawing/2014/main" val="4160823678"/>
                    </a:ext>
                  </a:extLst>
                </a:gridCol>
                <a:gridCol w="2980554">
                  <a:extLst>
                    <a:ext uri="{9D8B030D-6E8A-4147-A177-3AD203B41FA5}">
                      <a16:colId xmlns:a16="http://schemas.microsoft.com/office/drawing/2014/main" val="2480849787"/>
                    </a:ext>
                  </a:extLst>
                </a:gridCol>
                <a:gridCol w="765123">
                  <a:extLst>
                    <a:ext uri="{9D8B030D-6E8A-4147-A177-3AD203B41FA5}">
                      <a16:colId xmlns:a16="http://schemas.microsoft.com/office/drawing/2014/main" val="1013318934"/>
                    </a:ext>
                  </a:extLst>
                </a:gridCol>
                <a:gridCol w="765123">
                  <a:extLst>
                    <a:ext uri="{9D8B030D-6E8A-4147-A177-3AD203B41FA5}">
                      <a16:colId xmlns:a16="http://schemas.microsoft.com/office/drawing/2014/main" val="1033848976"/>
                    </a:ext>
                  </a:extLst>
                </a:gridCol>
                <a:gridCol w="765123">
                  <a:extLst>
                    <a:ext uri="{9D8B030D-6E8A-4147-A177-3AD203B41FA5}">
                      <a16:colId xmlns:a16="http://schemas.microsoft.com/office/drawing/2014/main" val="2075495147"/>
                    </a:ext>
                  </a:extLst>
                </a:gridCol>
                <a:gridCol w="685185">
                  <a:extLst>
                    <a:ext uri="{9D8B030D-6E8A-4147-A177-3AD203B41FA5}">
                      <a16:colId xmlns:a16="http://schemas.microsoft.com/office/drawing/2014/main" val="2065439263"/>
                    </a:ext>
                  </a:extLst>
                </a:gridCol>
                <a:gridCol w="696604">
                  <a:extLst>
                    <a:ext uri="{9D8B030D-6E8A-4147-A177-3AD203B41FA5}">
                      <a16:colId xmlns:a16="http://schemas.microsoft.com/office/drawing/2014/main" val="2881263196"/>
                    </a:ext>
                  </a:extLst>
                </a:gridCol>
                <a:gridCol w="696604">
                  <a:extLst>
                    <a:ext uri="{9D8B030D-6E8A-4147-A177-3AD203B41FA5}">
                      <a16:colId xmlns:a16="http://schemas.microsoft.com/office/drawing/2014/main" val="2298516355"/>
                    </a:ext>
                  </a:extLst>
                </a:gridCol>
              </a:tblGrid>
              <a:tr h="16453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9009753"/>
                  </a:ext>
                </a:extLst>
              </a:tr>
              <a:tr h="26325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0157219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Iniciativa Científica Millenium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6.458.998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6.458.998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9454157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Impulso I+D - CONICYT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1.216.238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1.216.238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596238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Innovación de Interés Público - CORFO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4.951.278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4.951.278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1480670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Fomento de la Ciencia y la Tecnología - CORFO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8.425.581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8.425.581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2159685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Tecnológicos - CORFO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12.766.518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12.766.518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0366127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Consorcios Tecnológicos - Comité Innova Chile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1.099.872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1.099.872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1296462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Centros de Excelencia - CORFO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2.889.443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2.889.443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2911381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Consorcios Tecnológicos - CORFO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2.759.704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2.759.704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1828090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12.970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12.970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7674027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Internacionales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12.970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12.970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7129438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30.780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30.780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3.886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1738248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30.780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30.780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3.886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42839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43776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76672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07, Capítulo 01, Programa 08: 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SECRETARÍA EJECUTIVA CONSEJO NACIONAL DE INNOVACIÓN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febrero de 2018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74E6D1E4-BDF3-4FF2-95EB-858247E40B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998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800147A7-3F30-45F4-97B9-FEFDE16883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2296080"/>
              </p:ext>
            </p:extLst>
          </p:nvPr>
        </p:nvGraphicFramePr>
        <p:xfrm>
          <a:off x="414336" y="1916832"/>
          <a:ext cx="8201487" cy="1080122"/>
        </p:xfrm>
        <a:graphic>
          <a:graphicData uri="http://schemas.openxmlformats.org/drawingml/2006/table">
            <a:tbl>
              <a:tblPr/>
              <a:tblGrid>
                <a:gridCol w="285170">
                  <a:extLst>
                    <a:ext uri="{9D8B030D-6E8A-4147-A177-3AD203B41FA5}">
                      <a16:colId xmlns:a16="http://schemas.microsoft.com/office/drawing/2014/main" val="1290189767"/>
                    </a:ext>
                  </a:extLst>
                </a:gridCol>
                <a:gridCol w="285170">
                  <a:extLst>
                    <a:ext uri="{9D8B030D-6E8A-4147-A177-3AD203B41FA5}">
                      <a16:colId xmlns:a16="http://schemas.microsoft.com/office/drawing/2014/main" val="353073563"/>
                    </a:ext>
                  </a:extLst>
                </a:gridCol>
                <a:gridCol w="285170">
                  <a:extLst>
                    <a:ext uri="{9D8B030D-6E8A-4147-A177-3AD203B41FA5}">
                      <a16:colId xmlns:a16="http://schemas.microsoft.com/office/drawing/2014/main" val="2466855630"/>
                    </a:ext>
                  </a:extLst>
                </a:gridCol>
                <a:gridCol w="2977174">
                  <a:extLst>
                    <a:ext uri="{9D8B030D-6E8A-4147-A177-3AD203B41FA5}">
                      <a16:colId xmlns:a16="http://schemas.microsoft.com/office/drawing/2014/main" val="3801436439"/>
                    </a:ext>
                  </a:extLst>
                </a:gridCol>
                <a:gridCol w="764255">
                  <a:extLst>
                    <a:ext uri="{9D8B030D-6E8A-4147-A177-3AD203B41FA5}">
                      <a16:colId xmlns:a16="http://schemas.microsoft.com/office/drawing/2014/main" val="4173506814"/>
                    </a:ext>
                  </a:extLst>
                </a:gridCol>
                <a:gridCol w="764255">
                  <a:extLst>
                    <a:ext uri="{9D8B030D-6E8A-4147-A177-3AD203B41FA5}">
                      <a16:colId xmlns:a16="http://schemas.microsoft.com/office/drawing/2014/main" val="934669667"/>
                    </a:ext>
                  </a:extLst>
                </a:gridCol>
                <a:gridCol w="764255">
                  <a:extLst>
                    <a:ext uri="{9D8B030D-6E8A-4147-A177-3AD203B41FA5}">
                      <a16:colId xmlns:a16="http://schemas.microsoft.com/office/drawing/2014/main" val="2233512737"/>
                    </a:ext>
                  </a:extLst>
                </a:gridCol>
                <a:gridCol w="684408">
                  <a:extLst>
                    <a:ext uri="{9D8B030D-6E8A-4147-A177-3AD203B41FA5}">
                      <a16:colId xmlns:a16="http://schemas.microsoft.com/office/drawing/2014/main" val="150421339"/>
                    </a:ext>
                  </a:extLst>
                </a:gridCol>
                <a:gridCol w="695815">
                  <a:extLst>
                    <a:ext uri="{9D8B030D-6E8A-4147-A177-3AD203B41FA5}">
                      <a16:colId xmlns:a16="http://schemas.microsoft.com/office/drawing/2014/main" val="1739326242"/>
                    </a:ext>
                  </a:extLst>
                </a:gridCol>
                <a:gridCol w="695815">
                  <a:extLst>
                    <a:ext uri="{9D8B030D-6E8A-4147-A177-3AD203B41FA5}">
                      <a16:colId xmlns:a16="http://schemas.microsoft.com/office/drawing/2014/main" val="1666416010"/>
                    </a:ext>
                  </a:extLst>
                </a:gridCol>
              </a:tblGrid>
              <a:tr h="19287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2088132"/>
                  </a:ext>
                </a:extLst>
              </a:tr>
              <a:tr h="30860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7645039"/>
                  </a:ext>
                </a:extLst>
              </a:tr>
              <a:tr h="19287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1.000.000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1.000.000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126.041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3989936"/>
                  </a:ext>
                </a:extLst>
              </a:tr>
              <a:tr h="1928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677.440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677.440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104.912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6393596"/>
                  </a:ext>
                </a:extLst>
              </a:tr>
              <a:tr h="1928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322.560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322.560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21.129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94235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83950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76672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07, Capítulo 01, Programa 11: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PROGRAMA INICIATIVA CIENTÍFICA MILLENIUM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febrero de 2018 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0B415DAB-D475-4038-AC6F-A01D5BCBFA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998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B53C8D9C-7032-437D-8238-1719BCA038E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0659148"/>
              </p:ext>
            </p:extLst>
          </p:nvPr>
        </p:nvGraphicFramePr>
        <p:xfrm>
          <a:off x="415735" y="1916832"/>
          <a:ext cx="8200090" cy="2088232"/>
        </p:xfrm>
        <a:graphic>
          <a:graphicData uri="http://schemas.openxmlformats.org/drawingml/2006/table">
            <a:tbl>
              <a:tblPr/>
              <a:tblGrid>
                <a:gridCol w="285122">
                  <a:extLst>
                    <a:ext uri="{9D8B030D-6E8A-4147-A177-3AD203B41FA5}">
                      <a16:colId xmlns:a16="http://schemas.microsoft.com/office/drawing/2014/main" val="590404761"/>
                    </a:ext>
                  </a:extLst>
                </a:gridCol>
                <a:gridCol w="285122">
                  <a:extLst>
                    <a:ext uri="{9D8B030D-6E8A-4147-A177-3AD203B41FA5}">
                      <a16:colId xmlns:a16="http://schemas.microsoft.com/office/drawing/2014/main" val="2560887083"/>
                    </a:ext>
                  </a:extLst>
                </a:gridCol>
                <a:gridCol w="285122">
                  <a:extLst>
                    <a:ext uri="{9D8B030D-6E8A-4147-A177-3AD203B41FA5}">
                      <a16:colId xmlns:a16="http://schemas.microsoft.com/office/drawing/2014/main" val="2396726308"/>
                    </a:ext>
                  </a:extLst>
                </a:gridCol>
                <a:gridCol w="2976666">
                  <a:extLst>
                    <a:ext uri="{9D8B030D-6E8A-4147-A177-3AD203B41FA5}">
                      <a16:colId xmlns:a16="http://schemas.microsoft.com/office/drawing/2014/main" val="2966594639"/>
                    </a:ext>
                  </a:extLst>
                </a:gridCol>
                <a:gridCol w="764125">
                  <a:extLst>
                    <a:ext uri="{9D8B030D-6E8A-4147-A177-3AD203B41FA5}">
                      <a16:colId xmlns:a16="http://schemas.microsoft.com/office/drawing/2014/main" val="4152682405"/>
                    </a:ext>
                  </a:extLst>
                </a:gridCol>
                <a:gridCol w="764125">
                  <a:extLst>
                    <a:ext uri="{9D8B030D-6E8A-4147-A177-3AD203B41FA5}">
                      <a16:colId xmlns:a16="http://schemas.microsoft.com/office/drawing/2014/main" val="1626168474"/>
                    </a:ext>
                  </a:extLst>
                </a:gridCol>
                <a:gridCol w="764125">
                  <a:extLst>
                    <a:ext uri="{9D8B030D-6E8A-4147-A177-3AD203B41FA5}">
                      <a16:colId xmlns:a16="http://schemas.microsoft.com/office/drawing/2014/main" val="3329714548"/>
                    </a:ext>
                  </a:extLst>
                </a:gridCol>
                <a:gridCol w="684291">
                  <a:extLst>
                    <a:ext uri="{9D8B030D-6E8A-4147-A177-3AD203B41FA5}">
                      <a16:colId xmlns:a16="http://schemas.microsoft.com/office/drawing/2014/main" val="3631679822"/>
                    </a:ext>
                  </a:extLst>
                </a:gridCol>
                <a:gridCol w="695696">
                  <a:extLst>
                    <a:ext uri="{9D8B030D-6E8A-4147-A177-3AD203B41FA5}">
                      <a16:colId xmlns:a16="http://schemas.microsoft.com/office/drawing/2014/main" val="758719719"/>
                    </a:ext>
                  </a:extLst>
                </a:gridCol>
                <a:gridCol w="695696">
                  <a:extLst>
                    <a:ext uri="{9D8B030D-6E8A-4147-A177-3AD203B41FA5}">
                      <a16:colId xmlns:a16="http://schemas.microsoft.com/office/drawing/2014/main" val="2227970142"/>
                    </a:ext>
                  </a:extLst>
                </a:gridCol>
              </a:tblGrid>
              <a:tr h="1800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639999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0659945"/>
                  </a:ext>
                </a:extLst>
              </a:tr>
              <a:tr h="1800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12.098.958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12.098.958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63.681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9241106"/>
                  </a:ext>
                </a:extLst>
              </a:tr>
              <a:tr h="1800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405.969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405.969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53.486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7773253"/>
                  </a:ext>
                </a:extLst>
              </a:tr>
              <a:tr h="1800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173.247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173.247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10.195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0209281"/>
                  </a:ext>
                </a:extLst>
              </a:tr>
              <a:tr h="1800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11.507.604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11.507.604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503604"/>
                  </a:ext>
                </a:extLst>
              </a:tr>
              <a:tr h="1800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11.507.604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11.507.604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9178232"/>
                  </a:ext>
                </a:extLst>
              </a:tr>
              <a:tr h="1800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Iniciativa Científica Millenium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11.507.604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11.507.604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9606043"/>
                  </a:ext>
                </a:extLst>
              </a:tr>
              <a:tr h="1800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12.138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12.138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4433539"/>
                  </a:ext>
                </a:extLst>
              </a:tr>
              <a:tr h="1800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821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7351725"/>
                  </a:ext>
                </a:extLst>
              </a:tr>
              <a:tr h="1800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11.317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11.317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81280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75422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83129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07, Capítulo 02: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SERVICIO NACIONAL DEL CONSUMIDOR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febrero de 2018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9" name="3 Marcador de pie de página">
            <a:extLst>
              <a:ext uri="{FF2B5EF4-FFF2-40B4-BE49-F238E27FC236}">
                <a16:creationId xmlns:a16="http://schemas.microsoft.com/office/drawing/2014/main" id="{9AFAD9F5-2923-4F28-A3CD-DC321C3D74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998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96B7111B-922D-4F21-BFCE-FEA992F3765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9502806"/>
              </p:ext>
            </p:extLst>
          </p:nvPr>
        </p:nvGraphicFramePr>
        <p:xfrm>
          <a:off x="414336" y="1914468"/>
          <a:ext cx="8201489" cy="3075416"/>
        </p:xfrm>
        <a:graphic>
          <a:graphicData uri="http://schemas.openxmlformats.org/drawingml/2006/table">
            <a:tbl>
              <a:tblPr/>
              <a:tblGrid>
                <a:gridCol w="300531">
                  <a:extLst>
                    <a:ext uri="{9D8B030D-6E8A-4147-A177-3AD203B41FA5}">
                      <a16:colId xmlns:a16="http://schemas.microsoft.com/office/drawing/2014/main" val="1241472167"/>
                    </a:ext>
                  </a:extLst>
                </a:gridCol>
                <a:gridCol w="300531">
                  <a:extLst>
                    <a:ext uri="{9D8B030D-6E8A-4147-A177-3AD203B41FA5}">
                      <a16:colId xmlns:a16="http://schemas.microsoft.com/office/drawing/2014/main" val="3944771591"/>
                    </a:ext>
                  </a:extLst>
                </a:gridCol>
                <a:gridCol w="300531">
                  <a:extLst>
                    <a:ext uri="{9D8B030D-6E8A-4147-A177-3AD203B41FA5}">
                      <a16:colId xmlns:a16="http://schemas.microsoft.com/office/drawing/2014/main" val="2733359016"/>
                    </a:ext>
                  </a:extLst>
                </a:gridCol>
                <a:gridCol w="2695762">
                  <a:extLst>
                    <a:ext uri="{9D8B030D-6E8A-4147-A177-3AD203B41FA5}">
                      <a16:colId xmlns:a16="http://schemas.microsoft.com/office/drawing/2014/main" val="2629726774"/>
                    </a:ext>
                  </a:extLst>
                </a:gridCol>
                <a:gridCol w="805423">
                  <a:extLst>
                    <a:ext uri="{9D8B030D-6E8A-4147-A177-3AD203B41FA5}">
                      <a16:colId xmlns:a16="http://schemas.microsoft.com/office/drawing/2014/main" val="2562995299"/>
                    </a:ext>
                  </a:extLst>
                </a:gridCol>
                <a:gridCol w="805423">
                  <a:extLst>
                    <a:ext uri="{9D8B030D-6E8A-4147-A177-3AD203B41FA5}">
                      <a16:colId xmlns:a16="http://schemas.microsoft.com/office/drawing/2014/main" val="2321035455"/>
                    </a:ext>
                  </a:extLst>
                </a:gridCol>
                <a:gridCol w="805423">
                  <a:extLst>
                    <a:ext uri="{9D8B030D-6E8A-4147-A177-3AD203B41FA5}">
                      <a16:colId xmlns:a16="http://schemas.microsoft.com/office/drawing/2014/main" val="2040856343"/>
                    </a:ext>
                  </a:extLst>
                </a:gridCol>
                <a:gridCol w="721275">
                  <a:extLst>
                    <a:ext uri="{9D8B030D-6E8A-4147-A177-3AD203B41FA5}">
                      <a16:colId xmlns:a16="http://schemas.microsoft.com/office/drawing/2014/main" val="2765360212"/>
                    </a:ext>
                  </a:extLst>
                </a:gridCol>
                <a:gridCol w="733295">
                  <a:extLst>
                    <a:ext uri="{9D8B030D-6E8A-4147-A177-3AD203B41FA5}">
                      <a16:colId xmlns:a16="http://schemas.microsoft.com/office/drawing/2014/main" val="2644655549"/>
                    </a:ext>
                  </a:extLst>
                </a:gridCol>
                <a:gridCol w="733295">
                  <a:extLst>
                    <a:ext uri="{9D8B030D-6E8A-4147-A177-3AD203B41FA5}">
                      <a16:colId xmlns:a16="http://schemas.microsoft.com/office/drawing/2014/main" val="3965005902"/>
                    </a:ext>
                  </a:extLst>
                </a:gridCol>
              </a:tblGrid>
              <a:tr h="18526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020008"/>
                  </a:ext>
                </a:extLst>
              </a:tr>
              <a:tr h="29642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9198901"/>
                  </a:ext>
                </a:extLst>
              </a:tr>
              <a:tr h="18526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11.405.056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11.405.056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1.356.371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11,9%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11,9%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6512298"/>
                  </a:ext>
                </a:extLst>
              </a:tr>
              <a:tr h="1852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6.680.727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6.680.727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1.014.676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15,2%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15,2%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4518877"/>
                  </a:ext>
                </a:extLst>
              </a:tr>
              <a:tr h="1852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2.921.816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2.921.816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230.265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7,9%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7,9%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0124508"/>
                  </a:ext>
                </a:extLst>
              </a:tr>
              <a:tr h="1852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6935723"/>
                  </a:ext>
                </a:extLst>
              </a:tr>
              <a:tr h="1852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3214639"/>
                  </a:ext>
                </a:extLst>
              </a:tr>
              <a:tr h="1852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1.659.438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1.659.438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99.507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6182845"/>
                  </a:ext>
                </a:extLst>
              </a:tr>
              <a:tr h="1852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416.597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416.597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44.922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10,8%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10,8%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9981126"/>
                  </a:ext>
                </a:extLst>
              </a:tr>
              <a:tr h="1852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Concursable Aplicación Ley N°19.955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416.597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416.597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44.922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10,8%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10,8%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4038647"/>
                  </a:ext>
                </a:extLst>
              </a:tr>
              <a:tr h="1852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1.242.841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1.242.841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54.585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4,4%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4,4%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9554111"/>
                  </a:ext>
                </a:extLst>
              </a:tr>
              <a:tr h="1852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Educación Financiera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620.766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620.766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14.259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7310230"/>
                  </a:ext>
                </a:extLst>
              </a:tr>
              <a:tr h="1852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Modernización del Estado-BID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622.075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622.075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40.326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6,5%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6,5%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7440071"/>
                  </a:ext>
                </a:extLst>
              </a:tr>
              <a:tr h="1852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143.065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143.065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11.923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8,3%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8,3%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3343004"/>
                  </a:ext>
                </a:extLst>
              </a:tr>
              <a:tr h="1852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12.681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12.681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11.923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6731328"/>
                  </a:ext>
                </a:extLst>
              </a:tr>
              <a:tr h="1852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130.384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130.384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43950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11253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14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82189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07, Capítulo 03, Programa 01: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SUBSECRETARÍA DE PESCA Y ACUICULTURA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febrero de 2018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1155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9" name="3 Marcador de pie de página">
            <a:extLst>
              <a:ext uri="{FF2B5EF4-FFF2-40B4-BE49-F238E27FC236}">
                <a16:creationId xmlns:a16="http://schemas.microsoft.com/office/drawing/2014/main" id="{5D210883-83C9-457A-8553-DBA98882B3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998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4C07E85A-1522-4BD7-8A85-A0F1B57ED6E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5010825"/>
              </p:ext>
            </p:extLst>
          </p:nvPr>
        </p:nvGraphicFramePr>
        <p:xfrm>
          <a:off x="414336" y="1860970"/>
          <a:ext cx="8201487" cy="3368222"/>
        </p:xfrm>
        <a:graphic>
          <a:graphicData uri="http://schemas.openxmlformats.org/drawingml/2006/table">
            <a:tbl>
              <a:tblPr/>
              <a:tblGrid>
                <a:gridCol w="285170">
                  <a:extLst>
                    <a:ext uri="{9D8B030D-6E8A-4147-A177-3AD203B41FA5}">
                      <a16:colId xmlns:a16="http://schemas.microsoft.com/office/drawing/2014/main" val="807532031"/>
                    </a:ext>
                  </a:extLst>
                </a:gridCol>
                <a:gridCol w="285170">
                  <a:extLst>
                    <a:ext uri="{9D8B030D-6E8A-4147-A177-3AD203B41FA5}">
                      <a16:colId xmlns:a16="http://schemas.microsoft.com/office/drawing/2014/main" val="1531254007"/>
                    </a:ext>
                  </a:extLst>
                </a:gridCol>
                <a:gridCol w="285170">
                  <a:extLst>
                    <a:ext uri="{9D8B030D-6E8A-4147-A177-3AD203B41FA5}">
                      <a16:colId xmlns:a16="http://schemas.microsoft.com/office/drawing/2014/main" val="2640563215"/>
                    </a:ext>
                  </a:extLst>
                </a:gridCol>
                <a:gridCol w="2977174">
                  <a:extLst>
                    <a:ext uri="{9D8B030D-6E8A-4147-A177-3AD203B41FA5}">
                      <a16:colId xmlns:a16="http://schemas.microsoft.com/office/drawing/2014/main" val="3704933597"/>
                    </a:ext>
                  </a:extLst>
                </a:gridCol>
                <a:gridCol w="764255">
                  <a:extLst>
                    <a:ext uri="{9D8B030D-6E8A-4147-A177-3AD203B41FA5}">
                      <a16:colId xmlns:a16="http://schemas.microsoft.com/office/drawing/2014/main" val="3781738343"/>
                    </a:ext>
                  </a:extLst>
                </a:gridCol>
                <a:gridCol w="764255">
                  <a:extLst>
                    <a:ext uri="{9D8B030D-6E8A-4147-A177-3AD203B41FA5}">
                      <a16:colId xmlns:a16="http://schemas.microsoft.com/office/drawing/2014/main" val="66503308"/>
                    </a:ext>
                  </a:extLst>
                </a:gridCol>
                <a:gridCol w="764255">
                  <a:extLst>
                    <a:ext uri="{9D8B030D-6E8A-4147-A177-3AD203B41FA5}">
                      <a16:colId xmlns:a16="http://schemas.microsoft.com/office/drawing/2014/main" val="3003027174"/>
                    </a:ext>
                  </a:extLst>
                </a:gridCol>
                <a:gridCol w="684408">
                  <a:extLst>
                    <a:ext uri="{9D8B030D-6E8A-4147-A177-3AD203B41FA5}">
                      <a16:colId xmlns:a16="http://schemas.microsoft.com/office/drawing/2014/main" val="363626139"/>
                    </a:ext>
                  </a:extLst>
                </a:gridCol>
                <a:gridCol w="695815">
                  <a:extLst>
                    <a:ext uri="{9D8B030D-6E8A-4147-A177-3AD203B41FA5}">
                      <a16:colId xmlns:a16="http://schemas.microsoft.com/office/drawing/2014/main" val="2713440245"/>
                    </a:ext>
                  </a:extLst>
                </a:gridCol>
                <a:gridCol w="695815">
                  <a:extLst>
                    <a:ext uri="{9D8B030D-6E8A-4147-A177-3AD203B41FA5}">
                      <a16:colId xmlns:a16="http://schemas.microsoft.com/office/drawing/2014/main" val="482062410"/>
                    </a:ext>
                  </a:extLst>
                </a:gridCol>
              </a:tblGrid>
              <a:tr h="171848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4131073"/>
                  </a:ext>
                </a:extLst>
              </a:tr>
              <a:tr h="274958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2235963"/>
                  </a:ext>
                </a:extLst>
              </a:tr>
              <a:tr h="171848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36.401.193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36.401.193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4.540.133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5832803"/>
                  </a:ext>
                </a:extLst>
              </a:tr>
              <a:tr h="1718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5.725.616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5.725.616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829.508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0530023"/>
                  </a:ext>
                </a:extLst>
              </a:tr>
              <a:tr h="1718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2.652.184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2.652.184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311.953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7563901"/>
                  </a:ext>
                </a:extLst>
              </a:tr>
              <a:tr h="1718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27.575.605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27.575.605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3.364.299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0383726"/>
                  </a:ext>
                </a:extLst>
              </a:tr>
              <a:tr h="1718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1.295.789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1.295.789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448.114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9202316"/>
                  </a:ext>
                </a:extLst>
              </a:tr>
              <a:tr h="1718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Apoyo a  Actividades Pesca Artesanal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17.664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17.664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4732746"/>
                  </a:ext>
                </a:extLst>
              </a:tr>
              <a:tr h="1718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Apoyo Operacional Plataforma Científica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1.278.125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1.278.125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447.344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6834952"/>
                  </a:ext>
                </a:extLst>
              </a:tr>
              <a:tr h="1718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22.636.362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22.636.362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2.816.889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8171148"/>
                  </a:ext>
                </a:extLst>
              </a:tr>
              <a:tr h="1718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Administración Pesquero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5.108.502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5.108.502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0437403"/>
                  </a:ext>
                </a:extLst>
              </a:tr>
              <a:tr h="1718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Economia y Empresas de Menor Tamaño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17.527.860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17.527.860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2.816.889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9601328"/>
                  </a:ext>
                </a:extLst>
              </a:tr>
              <a:tr h="1718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3.643.454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3.643.454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99.296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3667261"/>
                  </a:ext>
                </a:extLst>
              </a:tr>
              <a:tr h="1718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Investigación Pesquera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3.545.454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3.545.454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98.856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1590335"/>
                  </a:ext>
                </a:extLst>
              </a:tr>
              <a:tr h="1718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Comités Científicos Técnicos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98.000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98.000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4188275"/>
                  </a:ext>
                </a:extLst>
              </a:tr>
              <a:tr h="1718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447.788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447.788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34.373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605609"/>
                  </a:ext>
                </a:extLst>
              </a:tr>
              <a:tr h="1718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1.447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1.447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603931"/>
                  </a:ext>
                </a:extLst>
              </a:tr>
              <a:tr h="1718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224.302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224.302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757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7035754"/>
                  </a:ext>
                </a:extLst>
              </a:tr>
              <a:tr h="1718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222.039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222.039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33.340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77838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18978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15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82189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07, Capítulo 03, Programa 02: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FONDO DE ADMINISTRACIÓN PESQUERO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febrero de 2018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1155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167B17E6-DB54-475A-A12D-62887F0498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998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76C344EA-B035-45C9-8EB9-3E940343F9B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4093113"/>
              </p:ext>
            </p:extLst>
          </p:nvPr>
        </p:nvGraphicFramePr>
        <p:xfrm>
          <a:off x="414336" y="1866494"/>
          <a:ext cx="8201487" cy="1706524"/>
        </p:xfrm>
        <a:graphic>
          <a:graphicData uri="http://schemas.openxmlformats.org/drawingml/2006/table">
            <a:tbl>
              <a:tblPr/>
              <a:tblGrid>
                <a:gridCol w="285170">
                  <a:extLst>
                    <a:ext uri="{9D8B030D-6E8A-4147-A177-3AD203B41FA5}">
                      <a16:colId xmlns:a16="http://schemas.microsoft.com/office/drawing/2014/main" val="3254086723"/>
                    </a:ext>
                  </a:extLst>
                </a:gridCol>
                <a:gridCol w="285170">
                  <a:extLst>
                    <a:ext uri="{9D8B030D-6E8A-4147-A177-3AD203B41FA5}">
                      <a16:colId xmlns:a16="http://schemas.microsoft.com/office/drawing/2014/main" val="2250625510"/>
                    </a:ext>
                  </a:extLst>
                </a:gridCol>
                <a:gridCol w="285170">
                  <a:extLst>
                    <a:ext uri="{9D8B030D-6E8A-4147-A177-3AD203B41FA5}">
                      <a16:colId xmlns:a16="http://schemas.microsoft.com/office/drawing/2014/main" val="3208088703"/>
                    </a:ext>
                  </a:extLst>
                </a:gridCol>
                <a:gridCol w="2977174">
                  <a:extLst>
                    <a:ext uri="{9D8B030D-6E8A-4147-A177-3AD203B41FA5}">
                      <a16:colId xmlns:a16="http://schemas.microsoft.com/office/drawing/2014/main" val="1849402220"/>
                    </a:ext>
                  </a:extLst>
                </a:gridCol>
                <a:gridCol w="764255">
                  <a:extLst>
                    <a:ext uri="{9D8B030D-6E8A-4147-A177-3AD203B41FA5}">
                      <a16:colId xmlns:a16="http://schemas.microsoft.com/office/drawing/2014/main" val="905895635"/>
                    </a:ext>
                  </a:extLst>
                </a:gridCol>
                <a:gridCol w="764255">
                  <a:extLst>
                    <a:ext uri="{9D8B030D-6E8A-4147-A177-3AD203B41FA5}">
                      <a16:colId xmlns:a16="http://schemas.microsoft.com/office/drawing/2014/main" val="1381092907"/>
                    </a:ext>
                  </a:extLst>
                </a:gridCol>
                <a:gridCol w="764255">
                  <a:extLst>
                    <a:ext uri="{9D8B030D-6E8A-4147-A177-3AD203B41FA5}">
                      <a16:colId xmlns:a16="http://schemas.microsoft.com/office/drawing/2014/main" val="2180980313"/>
                    </a:ext>
                  </a:extLst>
                </a:gridCol>
                <a:gridCol w="684408">
                  <a:extLst>
                    <a:ext uri="{9D8B030D-6E8A-4147-A177-3AD203B41FA5}">
                      <a16:colId xmlns:a16="http://schemas.microsoft.com/office/drawing/2014/main" val="779261823"/>
                    </a:ext>
                  </a:extLst>
                </a:gridCol>
                <a:gridCol w="695815">
                  <a:extLst>
                    <a:ext uri="{9D8B030D-6E8A-4147-A177-3AD203B41FA5}">
                      <a16:colId xmlns:a16="http://schemas.microsoft.com/office/drawing/2014/main" val="284234394"/>
                    </a:ext>
                  </a:extLst>
                </a:gridCol>
                <a:gridCol w="695815">
                  <a:extLst>
                    <a:ext uri="{9D8B030D-6E8A-4147-A177-3AD203B41FA5}">
                      <a16:colId xmlns:a16="http://schemas.microsoft.com/office/drawing/2014/main" val="4081417945"/>
                    </a:ext>
                  </a:extLst>
                </a:gridCol>
              </a:tblGrid>
              <a:tr h="17776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7246649"/>
                  </a:ext>
                </a:extLst>
              </a:tr>
              <a:tr h="2844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2594871"/>
                  </a:ext>
                </a:extLst>
              </a:tr>
              <a:tr h="177763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10.120.291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9.788.587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-331.704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752.468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7201288"/>
                  </a:ext>
                </a:extLst>
              </a:tr>
              <a:tr h="1777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317.248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317.248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44.312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0085747"/>
                  </a:ext>
                </a:extLst>
              </a:tr>
              <a:tr h="1777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99.543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99.543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26.048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680476"/>
                  </a:ext>
                </a:extLst>
              </a:tr>
              <a:tr h="1777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9.703.500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9.371.796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-331.704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682.108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3518430"/>
                  </a:ext>
                </a:extLst>
              </a:tr>
              <a:tr h="1777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9.703.500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9.371.796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-331.704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682.108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6453717"/>
                  </a:ext>
                </a:extLst>
              </a:tr>
              <a:tr h="1777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Cumplimiento Art. 173 Ley N° 18.892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8.882.700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8.550.996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-331.704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682.108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9767069"/>
                  </a:ext>
                </a:extLst>
              </a:tr>
              <a:tr h="1777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Bonificación Repoblamiento de Algas Art.12 Ley N° 20.925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820.800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820.800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26847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450792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16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83129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07, Capítulo 04: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SERVICIO NACIONAL DE PESCA Y ACUICULTURA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febrero de 2018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95536" y="1456403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F1C7FF2C-6285-4582-80E2-A658DED527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998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65EAD491-4CBE-45FF-80A8-FBA73236DBF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7086768"/>
              </p:ext>
            </p:extLst>
          </p:nvPr>
        </p:nvGraphicFramePr>
        <p:xfrm>
          <a:off x="418892" y="1911743"/>
          <a:ext cx="8206246" cy="3899296"/>
        </p:xfrm>
        <a:graphic>
          <a:graphicData uri="http://schemas.openxmlformats.org/drawingml/2006/table">
            <a:tbl>
              <a:tblPr/>
              <a:tblGrid>
                <a:gridCol w="285336">
                  <a:extLst>
                    <a:ext uri="{9D8B030D-6E8A-4147-A177-3AD203B41FA5}">
                      <a16:colId xmlns:a16="http://schemas.microsoft.com/office/drawing/2014/main" val="3362048701"/>
                    </a:ext>
                  </a:extLst>
                </a:gridCol>
                <a:gridCol w="285336">
                  <a:extLst>
                    <a:ext uri="{9D8B030D-6E8A-4147-A177-3AD203B41FA5}">
                      <a16:colId xmlns:a16="http://schemas.microsoft.com/office/drawing/2014/main" val="2257461803"/>
                    </a:ext>
                  </a:extLst>
                </a:gridCol>
                <a:gridCol w="285336">
                  <a:extLst>
                    <a:ext uri="{9D8B030D-6E8A-4147-A177-3AD203B41FA5}">
                      <a16:colId xmlns:a16="http://schemas.microsoft.com/office/drawing/2014/main" val="3324487908"/>
                    </a:ext>
                  </a:extLst>
                </a:gridCol>
                <a:gridCol w="2978900">
                  <a:extLst>
                    <a:ext uri="{9D8B030D-6E8A-4147-A177-3AD203B41FA5}">
                      <a16:colId xmlns:a16="http://schemas.microsoft.com/office/drawing/2014/main" val="3686900693"/>
                    </a:ext>
                  </a:extLst>
                </a:gridCol>
                <a:gridCol w="764699">
                  <a:extLst>
                    <a:ext uri="{9D8B030D-6E8A-4147-A177-3AD203B41FA5}">
                      <a16:colId xmlns:a16="http://schemas.microsoft.com/office/drawing/2014/main" val="535940377"/>
                    </a:ext>
                  </a:extLst>
                </a:gridCol>
                <a:gridCol w="764699">
                  <a:extLst>
                    <a:ext uri="{9D8B030D-6E8A-4147-A177-3AD203B41FA5}">
                      <a16:colId xmlns:a16="http://schemas.microsoft.com/office/drawing/2014/main" val="451335075"/>
                    </a:ext>
                  </a:extLst>
                </a:gridCol>
                <a:gridCol w="764699">
                  <a:extLst>
                    <a:ext uri="{9D8B030D-6E8A-4147-A177-3AD203B41FA5}">
                      <a16:colId xmlns:a16="http://schemas.microsoft.com/office/drawing/2014/main" val="587787857"/>
                    </a:ext>
                  </a:extLst>
                </a:gridCol>
                <a:gridCol w="684805">
                  <a:extLst>
                    <a:ext uri="{9D8B030D-6E8A-4147-A177-3AD203B41FA5}">
                      <a16:colId xmlns:a16="http://schemas.microsoft.com/office/drawing/2014/main" val="3171645352"/>
                    </a:ext>
                  </a:extLst>
                </a:gridCol>
                <a:gridCol w="696218">
                  <a:extLst>
                    <a:ext uri="{9D8B030D-6E8A-4147-A177-3AD203B41FA5}">
                      <a16:colId xmlns:a16="http://schemas.microsoft.com/office/drawing/2014/main" val="2219658592"/>
                    </a:ext>
                  </a:extLst>
                </a:gridCol>
                <a:gridCol w="696218">
                  <a:extLst>
                    <a:ext uri="{9D8B030D-6E8A-4147-A177-3AD203B41FA5}">
                      <a16:colId xmlns:a16="http://schemas.microsoft.com/office/drawing/2014/main" val="2015096522"/>
                    </a:ext>
                  </a:extLst>
                </a:gridCol>
              </a:tblGrid>
              <a:tr h="17564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0703323"/>
                  </a:ext>
                </a:extLst>
              </a:tr>
              <a:tr h="28103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617253"/>
                  </a:ext>
                </a:extLst>
              </a:tr>
              <a:tr h="175644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38.290.370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38.622.074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331.704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5.374.368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9841230"/>
                  </a:ext>
                </a:extLst>
              </a:tr>
              <a:tr h="1756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19.797.754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20.129.458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331.704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2.719.285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2554863"/>
                  </a:ext>
                </a:extLst>
              </a:tr>
              <a:tr h="1756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7.016.960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7.016.960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419.743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4141184"/>
                  </a:ext>
                </a:extLst>
              </a:tr>
              <a:tr h="1756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2656935"/>
                  </a:ext>
                </a:extLst>
              </a:tr>
              <a:tr h="1756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7504869"/>
                  </a:ext>
                </a:extLst>
              </a:tr>
              <a:tr h="1756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5.356.756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5.356.756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23.292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3061680"/>
                  </a:ext>
                </a:extLst>
              </a:tr>
              <a:tr h="1756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5.356.756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5.356.756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23.292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784259"/>
                  </a:ext>
                </a:extLst>
              </a:tr>
              <a:tr h="1756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FIE-Programa para la Gestión Sanitaria en la Acuicultura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3.835.713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3.835.713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16.396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8367844"/>
                  </a:ext>
                </a:extLst>
              </a:tr>
              <a:tr h="2810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FIE-Sistema Integrado de Gestión Sanitaria y Ambiental de la Acuicultura con Enfoque Eco-Sistémico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1.521.043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1.521.043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6.896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4436525"/>
                  </a:ext>
                </a:extLst>
              </a:tr>
              <a:tr h="1756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485.655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485.655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2.191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6253790"/>
                  </a:ext>
                </a:extLst>
              </a:tr>
              <a:tr h="1756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2.906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2.906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018155"/>
                  </a:ext>
                </a:extLst>
              </a:tr>
              <a:tr h="1756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146.141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146.141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4504338"/>
                  </a:ext>
                </a:extLst>
              </a:tr>
              <a:tr h="1756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90.460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90.460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1.165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5055716"/>
                  </a:ext>
                </a:extLst>
              </a:tr>
              <a:tr h="1756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246.148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246.148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9246759"/>
                  </a:ext>
                </a:extLst>
              </a:tr>
              <a:tr h="1756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5.633.235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5.633.235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489.593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5714018"/>
                  </a:ext>
                </a:extLst>
              </a:tr>
              <a:tr h="1756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5.633.235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5.633.235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489.593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6685473"/>
                  </a:ext>
                </a:extLst>
              </a:tr>
              <a:tr h="1756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Fomento de la Pesca Artesanal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5.633.235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5.633.235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489.593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5804856"/>
                  </a:ext>
                </a:extLst>
              </a:tr>
              <a:tr h="1756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1.720.264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5951828"/>
                  </a:ext>
                </a:extLst>
              </a:tr>
              <a:tr h="1756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1.720.264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7804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619465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17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77104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07, Capítulo 06: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CORPORACIÓN DE FOMENTO DE LA PRODUCCIÓN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febrero de 2018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79699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                                                                                                                     … </a:t>
            </a:r>
            <a:r>
              <a:rPr lang="es-CL" sz="1600" b="1" i="1" dirty="0">
                <a:latin typeface="+mn-lt"/>
                <a:ea typeface="Verdana" pitchFamily="34" charset="0"/>
                <a:cs typeface="Verdana" pitchFamily="34" charset="0"/>
              </a:rPr>
              <a:t>1 de 4</a:t>
            </a:r>
          </a:p>
        </p:txBody>
      </p:sp>
      <p:sp>
        <p:nvSpPr>
          <p:cNvPr id="9" name="3 Marcador de pie de página">
            <a:extLst>
              <a:ext uri="{FF2B5EF4-FFF2-40B4-BE49-F238E27FC236}">
                <a16:creationId xmlns:a16="http://schemas.microsoft.com/office/drawing/2014/main" id="{16E1E3D9-FB6A-4949-A2AE-302438CA79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998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F39FD66D-8462-4C80-BF7F-F19FEBD9BFF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3152601"/>
              </p:ext>
            </p:extLst>
          </p:nvPr>
        </p:nvGraphicFramePr>
        <p:xfrm>
          <a:off x="414336" y="1935039"/>
          <a:ext cx="8201490" cy="4158261"/>
        </p:xfrm>
        <a:graphic>
          <a:graphicData uri="http://schemas.openxmlformats.org/drawingml/2006/table">
            <a:tbl>
              <a:tblPr/>
              <a:tblGrid>
                <a:gridCol w="281935">
                  <a:extLst>
                    <a:ext uri="{9D8B030D-6E8A-4147-A177-3AD203B41FA5}">
                      <a16:colId xmlns:a16="http://schemas.microsoft.com/office/drawing/2014/main" val="416084083"/>
                    </a:ext>
                  </a:extLst>
                </a:gridCol>
                <a:gridCol w="281935">
                  <a:extLst>
                    <a:ext uri="{9D8B030D-6E8A-4147-A177-3AD203B41FA5}">
                      <a16:colId xmlns:a16="http://schemas.microsoft.com/office/drawing/2014/main" val="1623129358"/>
                    </a:ext>
                  </a:extLst>
                </a:gridCol>
                <a:gridCol w="281935">
                  <a:extLst>
                    <a:ext uri="{9D8B030D-6E8A-4147-A177-3AD203B41FA5}">
                      <a16:colId xmlns:a16="http://schemas.microsoft.com/office/drawing/2014/main" val="3467658738"/>
                    </a:ext>
                  </a:extLst>
                </a:gridCol>
                <a:gridCol w="3036439">
                  <a:extLst>
                    <a:ext uri="{9D8B030D-6E8A-4147-A177-3AD203B41FA5}">
                      <a16:colId xmlns:a16="http://schemas.microsoft.com/office/drawing/2014/main" val="316041289"/>
                    </a:ext>
                  </a:extLst>
                </a:gridCol>
                <a:gridCol w="755586">
                  <a:extLst>
                    <a:ext uri="{9D8B030D-6E8A-4147-A177-3AD203B41FA5}">
                      <a16:colId xmlns:a16="http://schemas.microsoft.com/office/drawing/2014/main" val="3301072095"/>
                    </a:ext>
                  </a:extLst>
                </a:gridCol>
                <a:gridCol w="755586">
                  <a:extLst>
                    <a:ext uri="{9D8B030D-6E8A-4147-A177-3AD203B41FA5}">
                      <a16:colId xmlns:a16="http://schemas.microsoft.com/office/drawing/2014/main" val="2081925000"/>
                    </a:ext>
                  </a:extLst>
                </a:gridCol>
                <a:gridCol w="755586">
                  <a:extLst>
                    <a:ext uri="{9D8B030D-6E8A-4147-A177-3AD203B41FA5}">
                      <a16:colId xmlns:a16="http://schemas.microsoft.com/office/drawing/2014/main" val="2384373074"/>
                    </a:ext>
                  </a:extLst>
                </a:gridCol>
                <a:gridCol w="676644">
                  <a:extLst>
                    <a:ext uri="{9D8B030D-6E8A-4147-A177-3AD203B41FA5}">
                      <a16:colId xmlns:a16="http://schemas.microsoft.com/office/drawing/2014/main" val="2229979510"/>
                    </a:ext>
                  </a:extLst>
                </a:gridCol>
                <a:gridCol w="687922">
                  <a:extLst>
                    <a:ext uri="{9D8B030D-6E8A-4147-A177-3AD203B41FA5}">
                      <a16:colId xmlns:a16="http://schemas.microsoft.com/office/drawing/2014/main" val="599439868"/>
                    </a:ext>
                  </a:extLst>
                </a:gridCol>
                <a:gridCol w="687922">
                  <a:extLst>
                    <a:ext uri="{9D8B030D-6E8A-4147-A177-3AD203B41FA5}">
                      <a16:colId xmlns:a16="http://schemas.microsoft.com/office/drawing/2014/main" val="1505008080"/>
                    </a:ext>
                  </a:extLst>
                </a:gridCol>
              </a:tblGrid>
              <a:tr h="16903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1352539"/>
                  </a:ext>
                </a:extLst>
              </a:tr>
              <a:tr h="27045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1524504"/>
                  </a:ext>
                </a:extLst>
              </a:tr>
              <a:tr h="169035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978.673.711 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978.673.711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130.936.381 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13,4%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13,4%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1588128"/>
                  </a:ext>
                </a:extLst>
              </a:tr>
              <a:tr h="1690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24.744.112 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24.744.112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3.358.334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13,6%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13,6%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1028277"/>
                  </a:ext>
                </a:extLst>
              </a:tr>
              <a:tr h="1690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11.207.128 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11.207.128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1.429.732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12,8%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12,8%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1845193"/>
                  </a:ext>
                </a:extLst>
              </a:tr>
              <a:tr h="1690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151.176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1511760,0%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1511760,0%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9238365"/>
                  </a:ext>
                </a:extLst>
              </a:tr>
              <a:tr h="1690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151.176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1511760,0%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1511760,0%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1936988"/>
                  </a:ext>
                </a:extLst>
              </a:tr>
              <a:tr h="1690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223.541.459 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223.541.459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12.186.102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5,5%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5,5%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2327016"/>
                  </a:ext>
                </a:extLst>
              </a:tr>
              <a:tr h="1690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114.825.373 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114.825.373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1.913.712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1,7%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1,7%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8595381"/>
                  </a:ext>
                </a:extLst>
              </a:tr>
              <a:tr h="1690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Becas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1.390.647 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1.390.647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6059841"/>
                  </a:ext>
                </a:extLst>
              </a:tr>
              <a:tr h="1690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017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Promoción de Inversiones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8.994.714 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8.994.714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47.446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0657902"/>
                  </a:ext>
                </a:extLst>
              </a:tr>
              <a:tr h="1690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018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Formación para la Competitividad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3.384.774 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3.384.774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6589698"/>
                  </a:ext>
                </a:extLst>
              </a:tr>
              <a:tr h="1690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021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Territorial y de Redes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3.135.826 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3.135.826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231.318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7,4%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7,4%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3697397"/>
                  </a:ext>
                </a:extLst>
              </a:tr>
              <a:tr h="1690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022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Convenios de Colaboración (Lota)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32.908 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32.908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3917480"/>
                  </a:ext>
                </a:extLst>
              </a:tr>
              <a:tr h="1690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090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de Fomento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5.516.072 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5.516.072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215.541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3,9%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3,9%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3797309"/>
                  </a:ext>
                </a:extLst>
              </a:tr>
              <a:tr h="1690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095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Fomento Productivo Agropecuario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4.282.273 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4.282.273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54.424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1,3%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1,3%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5778080"/>
                  </a:ext>
                </a:extLst>
              </a:tr>
              <a:tr h="1690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Estratégicos de Desarrollo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5.615.372 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5.615.372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375.431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6,7%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6,7%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0083591"/>
                  </a:ext>
                </a:extLst>
              </a:tr>
              <a:tr h="1690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Nacional de Normalización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393.784 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393.784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3052988"/>
                  </a:ext>
                </a:extLst>
              </a:tr>
              <a:tr h="1690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de Fomento Pesquero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619.523 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619.523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4460952"/>
                  </a:ext>
                </a:extLst>
              </a:tr>
              <a:tr h="1690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Corporaciones Regionales de Desarrollo Productivo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16.112 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16.112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4803715"/>
                  </a:ext>
                </a:extLst>
              </a:tr>
              <a:tr h="1690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Compensación Intereses Créditos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4.595.798 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4.595.798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83.630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1,8%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1,8%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9561604"/>
                  </a:ext>
                </a:extLst>
              </a:tr>
              <a:tr h="1690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Emprendimiento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29.815.755 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29.815.755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869.748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2,9%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2,9%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2740158"/>
                  </a:ext>
                </a:extLst>
              </a:tr>
              <a:tr h="1690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 Tecnológica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45.596.228 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45.596.228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36.174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0435627"/>
                  </a:ext>
                </a:extLst>
              </a:tr>
              <a:tr h="1690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a la Competitividad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1.435.587 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1.435.587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84558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447976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18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77104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07, Capítulo 06: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CORPORACIÓN DE FOMENTO DE LA PRODUCCIÓN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febrero de 2018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79699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                                                                                                                     … </a:t>
            </a:r>
            <a:r>
              <a:rPr lang="es-CL" sz="1600" b="1" i="1" dirty="0">
                <a:latin typeface="+mn-lt"/>
                <a:ea typeface="Verdana" pitchFamily="34" charset="0"/>
                <a:cs typeface="Verdana" pitchFamily="34" charset="0"/>
              </a:rPr>
              <a:t>2 de 4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55F85955-9187-4B63-83DA-C4CC660D49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998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3E7BE6E0-9B2F-4C1A-A02E-FEF3D0BF11D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2067551"/>
              </p:ext>
            </p:extLst>
          </p:nvPr>
        </p:nvGraphicFramePr>
        <p:xfrm>
          <a:off x="414336" y="1950453"/>
          <a:ext cx="8201490" cy="4142838"/>
        </p:xfrm>
        <a:graphic>
          <a:graphicData uri="http://schemas.openxmlformats.org/drawingml/2006/table">
            <a:tbl>
              <a:tblPr/>
              <a:tblGrid>
                <a:gridCol w="281935">
                  <a:extLst>
                    <a:ext uri="{9D8B030D-6E8A-4147-A177-3AD203B41FA5}">
                      <a16:colId xmlns:a16="http://schemas.microsoft.com/office/drawing/2014/main" val="244912304"/>
                    </a:ext>
                  </a:extLst>
                </a:gridCol>
                <a:gridCol w="281935">
                  <a:extLst>
                    <a:ext uri="{9D8B030D-6E8A-4147-A177-3AD203B41FA5}">
                      <a16:colId xmlns:a16="http://schemas.microsoft.com/office/drawing/2014/main" val="4219180164"/>
                    </a:ext>
                  </a:extLst>
                </a:gridCol>
                <a:gridCol w="281935">
                  <a:extLst>
                    <a:ext uri="{9D8B030D-6E8A-4147-A177-3AD203B41FA5}">
                      <a16:colId xmlns:a16="http://schemas.microsoft.com/office/drawing/2014/main" val="2113625262"/>
                    </a:ext>
                  </a:extLst>
                </a:gridCol>
                <a:gridCol w="3036439">
                  <a:extLst>
                    <a:ext uri="{9D8B030D-6E8A-4147-A177-3AD203B41FA5}">
                      <a16:colId xmlns:a16="http://schemas.microsoft.com/office/drawing/2014/main" val="391091037"/>
                    </a:ext>
                  </a:extLst>
                </a:gridCol>
                <a:gridCol w="755586">
                  <a:extLst>
                    <a:ext uri="{9D8B030D-6E8A-4147-A177-3AD203B41FA5}">
                      <a16:colId xmlns:a16="http://schemas.microsoft.com/office/drawing/2014/main" val="3571235458"/>
                    </a:ext>
                  </a:extLst>
                </a:gridCol>
                <a:gridCol w="755586">
                  <a:extLst>
                    <a:ext uri="{9D8B030D-6E8A-4147-A177-3AD203B41FA5}">
                      <a16:colId xmlns:a16="http://schemas.microsoft.com/office/drawing/2014/main" val="3988792448"/>
                    </a:ext>
                  </a:extLst>
                </a:gridCol>
                <a:gridCol w="755586">
                  <a:extLst>
                    <a:ext uri="{9D8B030D-6E8A-4147-A177-3AD203B41FA5}">
                      <a16:colId xmlns:a16="http://schemas.microsoft.com/office/drawing/2014/main" val="3565606781"/>
                    </a:ext>
                  </a:extLst>
                </a:gridCol>
                <a:gridCol w="676644">
                  <a:extLst>
                    <a:ext uri="{9D8B030D-6E8A-4147-A177-3AD203B41FA5}">
                      <a16:colId xmlns:a16="http://schemas.microsoft.com/office/drawing/2014/main" val="4005780048"/>
                    </a:ext>
                  </a:extLst>
                </a:gridCol>
                <a:gridCol w="687922">
                  <a:extLst>
                    <a:ext uri="{9D8B030D-6E8A-4147-A177-3AD203B41FA5}">
                      <a16:colId xmlns:a16="http://schemas.microsoft.com/office/drawing/2014/main" val="3535364041"/>
                    </a:ext>
                  </a:extLst>
                </a:gridCol>
                <a:gridCol w="687922">
                  <a:extLst>
                    <a:ext uri="{9D8B030D-6E8A-4147-A177-3AD203B41FA5}">
                      <a16:colId xmlns:a16="http://schemas.microsoft.com/office/drawing/2014/main" val="1791608940"/>
                    </a:ext>
                  </a:extLst>
                </a:gridCol>
              </a:tblGrid>
              <a:tr h="168408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3519653"/>
                  </a:ext>
                </a:extLst>
              </a:tr>
              <a:tr h="26945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0296952"/>
                  </a:ext>
                </a:extLst>
              </a:tr>
              <a:tr h="1684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34.144.198 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34.144.198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3.691.767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10,8%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10,8%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9813140"/>
                  </a:ext>
                </a:extLst>
              </a:tr>
              <a:tr h="1684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SERCOTEC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31.438.978 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31.438.978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1.081.657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3,4%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3,4%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7710104"/>
                  </a:ext>
                </a:extLst>
              </a:tr>
              <a:tr h="1684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009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Comité INNOVA CHILE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2.610.110 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2.610.110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2.610.110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8165845"/>
                  </a:ext>
                </a:extLst>
              </a:tr>
              <a:tr h="1684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013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de Desarrollo Agropecuario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95.110 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95.110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8382181"/>
                  </a:ext>
                </a:extLst>
              </a:tr>
              <a:tr h="1684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73.223.138 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73.223.138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6.147.103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8,4%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8,4%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6165478"/>
                  </a:ext>
                </a:extLst>
              </a:tr>
              <a:tr h="1684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068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Aplicación Fondo Cobertura de Riesgos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32.335.591 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32.335.591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5.256.849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16,3%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16,3%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2713733"/>
                  </a:ext>
                </a:extLst>
              </a:tr>
              <a:tr h="1684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069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Subvención Primas Comité Seguros del Agro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6.094.007 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6.094.007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114.775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1,9%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1,9%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2285985"/>
                  </a:ext>
                </a:extLst>
              </a:tr>
              <a:tr h="1684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070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Comité Agencia de Fomento de la Producción Sustentable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1.032.632 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1.032.632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8.542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0,8%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0,8%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4443962"/>
                  </a:ext>
                </a:extLst>
              </a:tr>
              <a:tr h="1684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397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Comité Sistema de Empresas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1.772.504 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1.772.504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154.465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8,7%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8,7%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2679155"/>
                  </a:ext>
                </a:extLst>
              </a:tr>
              <a:tr h="1684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400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Comité de Desarrollo de la Industria de Energía Solar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720.842 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720.842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78.265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10,9%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10,9%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061996"/>
                  </a:ext>
                </a:extLst>
              </a:tr>
              <a:tr h="1684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403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Comité de Innovación en el Sector Público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3.246.935 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3.246.935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129.847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4,0%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4,0%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9209235"/>
                  </a:ext>
                </a:extLst>
              </a:tr>
              <a:tr h="1684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405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Comité Desarrollo Productivo Regional de Antofagasta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3.932.253 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3.932.253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0884970"/>
                  </a:ext>
                </a:extLst>
              </a:tr>
              <a:tr h="1684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406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Comité Desarrollo Productivo Regional de Biobío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8.190.737 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8.190.737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171.718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2,1%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2,1%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7511370"/>
                  </a:ext>
                </a:extLst>
              </a:tr>
              <a:tr h="1684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407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Comité Desarrollo Productivo Regional de Los Ríos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4.081.152 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4.081.152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8111407"/>
                  </a:ext>
                </a:extLst>
              </a:tr>
              <a:tr h="1684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408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Comité Minería No Metálica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1.196.388 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1.196.388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80.281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6,7%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6,7%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7083052"/>
                  </a:ext>
                </a:extLst>
              </a:tr>
              <a:tr h="1684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409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Comité de Financiamiento y Derecho Educacional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615.600 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615.600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32.677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5,3%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5,3%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617729"/>
                  </a:ext>
                </a:extLst>
              </a:tr>
              <a:tr h="1684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411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Comité de Industrias Inteligentes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1.171.993 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1.171.993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79.865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6,8%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6,8%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0654083"/>
                  </a:ext>
                </a:extLst>
              </a:tr>
              <a:tr h="1684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412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Comité de Desarrollo y Fomento Indígena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1.522.789 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1.522.789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39.819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2,6%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2,6%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9011982"/>
                  </a:ext>
                </a:extLst>
              </a:tr>
              <a:tr h="1684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413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Escritorio Empresa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3.182.723 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3.182.723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7097017"/>
                  </a:ext>
                </a:extLst>
              </a:tr>
              <a:tr h="1684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414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Comité Desarrollo Productivo Regional de la Araucanía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2.162.579 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2.162.579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5495249"/>
                  </a:ext>
                </a:extLst>
              </a:tr>
              <a:tr h="1684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415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Comité Desarrollo Productivo Regional de O´Higgins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1.177.855 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1.177.855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9899572"/>
                  </a:ext>
                </a:extLst>
              </a:tr>
              <a:tr h="1684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416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Comité Desarrollo Productivo Regional del Maule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786.558 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786.558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49111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8638515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19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77104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07, Capítulo 06: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CORPORACIÓN DE FOMENTO DE LA PRODUCCIÓN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febrero de 2018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79699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                                                                                                                     … </a:t>
            </a:r>
            <a:r>
              <a:rPr lang="es-CL" sz="1600" b="1" i="1" dirty="0">
                <a:latin typeface="+mn-lt"/>
                <a:ea typeface="Verdana" pitchFamily="34" charset="0"/>
                <a:cs typeface="Verdana" pitchFamily="34" charset="0"/>
              </a:rPr>
              <a:t>3 de 4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74CCE488-3B5B-49BD-A975-C188DFC188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998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0D4E4B9F-3440-476F-ADAA-636D0D97EF9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8440410"/>
              </p:ext>
            </p:extLst>
          </p:nvPr>
        </p:nvGraphicFramePr>
        <p:xfrm>
          <a:off x="414336" y="1941423"/>
          <a:ext cx="8201490" cy="4079874"/>
        </p:xfrm>
        <a:graphic>
          <a:graphicData uri="http://schemas.openxmlformats.org/drawingml/2006/table">
            <a:tbl>
              <a:tblPr/>
              <a:tblGrid>
                <a:gridCol w="281935">
                  <a:extLst>
                    <a:ext uri="{9D8B030D-6E8A-4147-A177-3AD203B41FA5}">
                      <a16:colId xmlns:a16="http://schemas.microsoft.com/office/drawing/2014/main" val="518595731"/>
                    </a:ext>
                  </a:extLst>
                </a:gridCol>
                <a:gridCol w="281935">
                  <a:extLst>
                    <a:ext uri="{9D8B030D-6E8A-4147-A177-3AD203B41FA5}">
                      <a16:colId xmlns:a16="http://schemas.microsoft.com/office/drawing/2014/main" val="2229691430"/>
                    </a:ext>
                  </a:extLst>
                </a:gridCol>
                <a:gridCol w="281935">
                  <a:extLst>
                    <a:ext uri="{9D8B030D-6E8A-4147-A177-3AD203B41FA5}">
                      <a16:colId xmlns:a16="http://schemas.microsoft.com/office/drawing/2014/main" val="1970520149"/>
                    </a:ext>
                  </a:extLst>
                </a:gridCol>
                <a:gridCol w="3036439">
                  <a:extLst>
                    <a:ext uri="{9D8B030D-6E8A-4147-A177-3AD203B41FA5}">
                      <a16:colId xmlns:a16="http://schemas.microsoft.com/office/drawing/2014/main" val="3515346657"/>
                    </a:ext>
                  </a:extLst>
                </a:gridCol>
                <a:gridCol w="755586">
                  <a:extLst>
                    <a:ext uri="{9D8B030D-6E8A-4147-A177-3AD203B41FA5}">
                      <a16:colId xmlns:a16="http://schemas.microsoft.com/office/drawing/2014/main" val="1049032254"/>
                    </a:ext>
                  </a:extLst>
                </a:gridCol>
                <a:gridCol w="755586">
                  <a:extLst>
                    <a:ext uri="{9D8B030D-6E8A-4147-A177-3AD203B41FA5}">
                      <a16:colId xmlns:a16="http://schemas.microsoft.com/office/drawing/2014/main" val="3157577381"/>
                    </a:ext>
                  </a:extLst>
                </a:gridCol>
                <a:gridCol w="755586">
                  <a:extLst>
                    <a:ext uri="{9D8B030D-6E8A-4147-A177-3AD203B41FA5}">
                      <a16:colId xmlns:a16="http://schemas.microsoft.com/office/drawing/2014/main" val="3134800699"/>
                    </a:ext>
                  </a:extLst>
                </a:gridCol>
                <a:gridCol w="676644">
                  <a:extLst>
                    <a:ext uri="{9D8B030D-6E8A-4147-A177-3AD203B41FA5}">
                      <a16:colId xmlns:a16="http://schemas.microsoft.com/office/drawing/2014/main" val="3331877497"/>
                    </a:ext>
                  </a:extLst>
                </a:gridCol>
                <a:gridCol w="687922">
                  <a:extLst>
                    <a:ext uri="{9D8B030D-6E8A-4147-A177-3AD203B41FA5}">
                      <a16:colId xmlns:a16="http://schemas.microsoft.com/office/drawing/2014/main" val="502595573"/>
                    </a:ext>
                  </a:extLst>
                </a:gridCol>
                <a:gridCol w="687922">
                  <a:extLst>
                    <a:ext uri="{9D8B030D-6E8A-4147-A177-3AD203B41FA5}">
                      <a16:colId xmlns:a16="http://schemas.microsoft.com/office/drawing/2014/main" val="3345861212"/>
                    </a:ext>
                  </a:extLst>
                </a:gridCol>
              </a:tblGrid>
              <a:tr h="17287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9615196"/>
                  </a:ext>
                </a:extLst>
              </a:tr>
              <a:tr h="27660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716314"/>
                  </a:ext>
                </a:extLst>
              </a:tr>
              <a:tr h="1728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Empresas Públicas no Financieras                                           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1.333.800 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1.333.800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433.520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32,5%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32,5%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3725040"/>
                  </a:ext>
                </a:extLst>
              </a:tr>
              <a:tr h="1728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Sociedad Agrícola y Servicios Isla de Pascua SpA.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1.333.800 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1.333.800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433.520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32,5%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32,5%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6379786"/>
                  </a:ext>
                </a:extLst>
              </a:tr>
              <a:tr h="1728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14.950 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14.950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7598462"/>
                  </a:ext>
                </a:extLst>
              </a:tr>
              <a:tr h="1728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Internacionales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14.950 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14.950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4275353"/>
                  </a:ext>
                </a:extLst>
              </a:tr>
              <a:tr h="1728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24.602.493 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24.602.493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2420159"/>
                  </a:ext>
                </a:extLst>
              </a:tr>
              <a:tr h="1728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2.085.858 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2.085.858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1320983"/>
                  </a:ext>
                </a:extLst>
              </a:tr>
              <a:tr h="1728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22.516.635 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22.516.635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7333496"/>
                  </a:ext>
                </a:extLst>
              </a:tr>
              <a:tr h="1728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9.049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45245,0%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45245,0%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1295496"/>
                  </a:ext>
                </a:extLst>
              </a:tr>
              <a:tr h="1728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Devoluciones                                                                 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6347079"/>
                  </a:ext>
                </a:extLst>
              </a:tr>
              <a:tr h="1728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9.049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90490,0%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90490,0%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7937876"/>
                  </a:ext>
                </a:extLst>
              </a:tr>
              <a:tr h="1728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1.822.254 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1.822.254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99.431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5,5%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5,5%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147218"/>
                  </a:ext>
                </a:extLst>
              </a:tr>
              <a:tr h="1728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91.729 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91.729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5.562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6,1%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6,1%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7246048"/>
                  </a:ext>
                </a:extLst>
              </a:tr>
              <a:tr h="1728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70.281 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70.281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11.156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15,9%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15,9%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7837237"/>
                  </a:ext>
                </a:extLst>
              </a:tr>
              <a:tr h="1728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143.640 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143.640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9888318"/>
                  </a:ext>
                </a:extLst>
              </a:tr>
              <a:tr h="1728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1.516.604 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1.516.604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82.713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5,5%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5,5%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9222615"/>
                  </a:ext>
                </a:extLst>
              </a:tr>
              <a:tr h="1728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572.503.171 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572.503.171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107.735.838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18,8%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18,8%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7122922"/>
                  </a:ext>
                </a:extLst>
              </a:tr>
              <a:tr h="1728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                                                  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276.277.231 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276.277.231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107.735.838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39,0%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39,0%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0298217"/>
                  </a:ext>
                </a:extLst>
              </a:tr>
              <a:tr h="1728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Acciones y Participaciones de Capital                              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296.225.940 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296.225.940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4287856"/>
                  </a:ext>
                </a:extLst>
              </a:tr>
              <a:tr h="1728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Empresa Concesionaria de Servicios Sanitarios  S.A. (ECONSSA)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30.461.940 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30.461.940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2549856"/>
                  </a:ext>
                </a:extLst>
              </a:tr>
              <a:tr h="1728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004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METRO S.A.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97.500.000 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97.500.000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478593"/>
                  </a:ext>
                </a:extLst>
              </a:tr>
              <a:tr h="1728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005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Sociedad Agrícola SACOR SpA.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168.264.000 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168.264.000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76616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86338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del Ministerio de Economía, Fomento y Turismo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febrero de 2018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68760"/>
            <a:ext cx="8229600" cy="460851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600" dirty="0">
                <a:latin typeface="+mn-lt"/>
              </a:rPr>
              <a:t>Para el año 2018 la Partida presenta un presupuesto aprobado de $1.323.593 millones, de los cuales un 74,1% se destina a transferencias corrientes y adquisición de </a:t>
            </a:r>
            <a:r>
              <a:rPr lang="es-CL" sz="1600">
                <a:latin typeface="+mn-lt"/>
              </a:rPr>
              <a:t>activos financieros</a:t>
            </a:r>
            <a:r>
              <a:rPr lang="es-CL" sz="1600" dirty="0">
                <a:latin typeface="+mn-lt"/>
              </a:rPr>
              <a:t>, con una participación de un 30,8% y 43,2% respectivamente, los que al mes de febrero registraron erogaciones del 5,3% y 18,8% respectivamente sobre el presupuesto vigente. 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600" dirty="0">
                <a:latin typeface="+mn-lt"/>
              </a:rPr>
              <a:t>La ejecución del Ministerio del mes de febrero ascendió a $140.928 millones, es decir, un 10,6% respecto de la ley inicial, presentando un gasto superior en 8,8 puntos porcentuales al registrado a igual mes del año 2017.  Con ello, la ejecución acumulada al segundo mes de 2018 es superior en 8,9 puntos porcentuales a igual periodo del ejercicio anterior, manteniendo una tasa de ejecución mayor en cada uno de los meses registrados. 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600" dirty="0">
                <a:latin typeface="+mn-lt"/>
              </a:rPr>
              <a:t>Respecto a los aumentos y disminuciones al presupuesto inicial, la Partida presenta al mes de febrero un incremento de $331 millones en gastos en personal y una disminución por igual monto en las transferencias corrientes.  Dicho movimiento se registra entre el Fondo de Administración Pesquero y el Servicio Nacional de Pesca y Acuicultura.</a:t>
            </a:r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20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77104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07, Capítulo 06: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CORPORACIÓN DE FOMENTO DE LA PRODUCCIÓN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febrero de 2018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79699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                                                                                                                     … </a:t>
            </a:r>
            <a:r>
              <a:rPr lang="es-CL" sz="1600" b="1" i="1" dirty="0">
                <a:latin typeface="+mn-lt"/>
                <a:ea typeface="Verdana" pitchFamily="34" charset="0"/>
                <a:cs typeface="Verdana" pitchFamily="34" charset="0"/>
              </a:rPr>
              <a:t>4 de 4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82C6655A-24D7-4606-B4BF-E7AA8E09FB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998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EEB6DB22-7EDD-4765-AC4B-605A895CF6E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5236742"/>
              </p:ext>
            </p:extLst>
          </p:nvPr>
        </p:nvGraphicFramePr>
        <p:xfrm>
          <a:off x="427340" y="1935039"/>
          <a:ext cx="8188482" cy="2646088"/>
        </p:xfrm>
        <a:graphic>
          <a:graphicData uri="http://schemas.openxmlformats.org/drawingml/2006/table">
            <a:tbl>
              <a:tblPr/>
              <a:tblGrid>
                <a:gridCol w="281488">
                  <a:extLst>
                    <a:ext uri="{9D8B030D-6E8A-4147-A177-3AD203B41FA5}">
                      <a16:colId xmlns:a16="http://schemas.microsoft.com/office/drawing/2014/main" val="411772195"/>
                    </a:ext>
                  </a:extLst>
                </a:gridCol>
                <a:gridCol w="281488">
                  <a:extLst>
                    <a:ext uri="{9D8B030D-6E8A-4147-A177-3AD203B41FA5}">
                      <a16:colId xmlns:a16="http://schemas.microsoft.com/office/drawing/2014/main" val="1882713468"/>
                    </a:ext>
                  </a:extLst>
                </a:gridCol>
                <a:gridCol w="281488">
                  <a:extLst>
                    <a:ext uri="{9D8B030D-6E8A-4147-A177-3AD203B41FA5}">
                      <a16:colId xmlns:a16="http://schemas.microsoft.com/office/drawing/2014/main" val="2230962408"/>
                    </a:ext>
                  </a:extLst>
                </a:gridCol>
                <a:gridCol w="3031624">
                  <a:extLst>
                    <a:ext uri="{9D8B030D-6E8A-4147-A177-3AD203B41FA5}">
                      <a16:colId xmlns:a16="http://schemas.microsoft.com/office/drawing/2014/main" val="536774785"/>
                    </a:ext>
                  </a:extLst>
                </a:gridCol>
                <a:gridCol w="754387">
                  <a:extLst>
                    <a:ext uri="{9D8B030D-6E8A-4147-A177-3AD203B41FA5}">
                      <a16:colId xmlns:a16="http://schemas.microsoft.com/office/drawing/2014/main" val="3479697390"/>
                    </a:ext>
                  </a:extLst>
                </a:gridCol>
                <a:gridCol w="754387">
                  <a:extLst>
                    <a:ext uri="{9D8B030D-6E8A-4147-A177-3AD203B41FA5}">
                      <a16:colId xmlns:a16="http://schemas.microsoft.com/office/drawing/2014/main" val="2643758004"/>
                    </a:ext>
                  </a:extLst>
                </a:gridCol>
                <a:gridCol w="754387">
                  <a:extLst>
                    <a:ext uri="{9D8B030D-6E8A-4147-A177-3AD203B41FA5}">
                      <a16:colId xmlns:a16="http://schemas.microsoft.com/office/drawing/2014/main" val="1739165486"/>
                    </a:ext>
                  </a:extLst>
                </a:gridCol>
                <a:gridCol w="675571">
                  <a:extLst>
                    <a:ext uri="{9D8B030D-6E8A-4147-A177-3AD203B41FA5}">
                      <a16:colId xmlns:a16="http://schemas.microsoft.com/office/drawing/2014/main" val="1448899780"/>
                    </a:ext>
                  </a:extLst>
                </a:gridCol>
                <a:gridCol w="686831">
                  <a:extLst>
                    <a:ext uri="{9D8B030D-6E8A-4147-A177-3AD203B41FA5}">
                      <a16:colId xmlns:a16="http://schemas.microsoft.com/office/drawing/2014/main" val="3449567177"/>
                    </a:ext>
                  </a:extLst>
                </a:gridCol>
                <a:gridCol w="686831">
                  <a:extLst>
                    <a:ext uri="{9D8B030D-6E8A-4147-A177-3AD203B41FA5}">
                      <a16:colId xmlns:a16="http://schemas.microsoft.com/office/drawing/2014/main" val="32515587"/>
                    </a:ext>
                  </a:extLst>
                </a:gridCol>
              </a:tblGrid>
              <a:tr h="16962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4205351"/>
                  </a:ext>
                </a:extLst>
              </a:tr>
              <a:tr h="27139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2464672"/>
                  </a:ext>
                </a:extLst>
              </a:tr>
              <a:tr h="1696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113.501.432 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113.501.432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5.658.919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5,0%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5,0%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6253208"/>
                  </a:ext>
                </a:extLst>
              </a:tr>
              <a:tr h="1696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 Fomento                                                                   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113.501.432 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113.501.432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5.658.919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5,0%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5,0%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8827346"/>
                  </a:ext>
                </a:extLst>
              </a:tr>
              <a:tr h="1696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Estudios Postgrado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4.438.476 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4.438.476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0585234"/>
                  </a:ext>
                </a:extLst>
              </a:tr>
              <a:tr h="1696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Refinanciamiento Créditos PYMES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62.897.024 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62.897.024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3.150.000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5,0%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5,0%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3326063"/>
                  </a:ext>
                </a:extLst>
              </a:tr>
              <a:tr h="1696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Fondos y Sociedades de Inversión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46.165.932 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46.165.932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2.508.919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5,4%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5,4%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1457247"/>
                  </a:ext>
                </a:extLst>
              </a:tr>
              <a:tr h="1696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5.472.209 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5.472.209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307.800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5,6%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5,6%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8491020"/>
                  </a:ext>
                </a:extLst>
              </a:tr>
              <a:tr h="1696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4.446.209 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4.446.209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3686919"/>
                  </a:ext>
                </a:extLst>
              </a:tr>
              <a:tr h="1696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004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Fundación Chile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4.446.209 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4.446.209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5473354"/>
                  </a:ext>
                </a:extLst>
              </a:tr>
              <a:tr h="1696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Empresas Públicas no Financieras                                           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1.026.000 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1.026.000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307.800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30,0%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30,0%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2208759"/>
                  </a:ext>
                </a:extLst>
              </a:tr>
              <a:tr h="1696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Sociedad Agrícola y Servicios Isla de Pascua SpA.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1.026.000 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1.026.000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307.800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30,0%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30,0%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6999337"/>
                  </a:ext>
                </a:extLst>
              </a:tr>
              <a:tr h="1696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1.279.423 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1.279.423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9029654"/>
                  </a:ext>
                </a:extLst>
              </a:tr>
              <a:tr h="1696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                                                      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1.004.617 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1.004.617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7330205"/>
                  </a:ext>
                </a:extLst>
              </a:tr>
              <a:tr h="1696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Financieros Deuda Externa                                       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274.806 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274.806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4872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860478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21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83129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07, Capítulo 07, Programa 01: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INSTITUTO NACIONAL DE ESTADÍSTICAS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febrero de 2018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7969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                                                                                                                     … </a:t>
            </a:r>
            <a:r>
              <a:rPr lang="es-CL" sz="1600" b="1" i="1" dirty="0">
                <a:latin typeface="+mn-lt"/>
                <a:ea typeface="Verdana" pitchFamily="34" charset="0"/>
                <a:cs typeface="Verdana" pitchFamily="34" charset="0"/>
              </a:rPr>
              <a:t>1 de 2</a:t>
            </a:r>
          </a:p>
        </p:txBody>
      </p:sp>
      <p:sp>
        <p:nvSpPr>
          <p:cNvPr id="9" name="3 Marcador de pie de página">
            <a:extLst>
              <a:ext uri="{FF2B5EF4-FFF2-40B4-BE49-F238E27FC236}">
                <a16:creationId xmlns:a16="http://schemas.microsoft.com/office/drawing/2014/main" id="{16B28129-DF69-4D03-9A2B-84B44E172E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998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25C1339C-F940-4D9C-93CE-BB320F02A69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5350153"/>
              </p:ext>
            </p:extLst>
          </p:nvPr>
        </p:nvGraphicFramePr>
        <p:xfrm>
          <a:off x="414336" y="1937499"/>
          <a:ext cx="8201487" cy="4155801"/>
        </p:xfrm>
        <a:graphic>
          <a:graphicData uri="http://schemas.openxmlformats.org/drawingml/2006/table">
            <a:tbl>
              <a:tblPr/>
              <a:tblGrid>
                <a:gridCol w="285170">
                  <a:extLst>
                    <a:ext uri="{9D8B030D-6E8A-4147-A177-3AD203B41FA5}">
                      <a16:colId xmlns:a16="http://schemas.microsoft.com/office/drawing/2014/main" val="3476189207"/>
                    </a:ext>
                  </a:extLst>
                </a:gridCol>
                <a:gridCol w="285170">
                  <a:extLst>
                    <a:ext uri="{9D8B030D-6E8A-4147-A177-3AD203B41FA5}">
                      <a16:colId xmlns:a16="http://schemas.microsoft.com/office/drawing/2014/main" val="4265772497"/>
                    </a:ext>
                  </a:extLst>
                </a:gridCol>
                <a:gridCol w="285170">
                  <a:extLst>
                    <a:ext uri="{9D8B030D-6E8A-4147-A177-3AD203B41FA5}">
                      <a16:colId xmlns:a16="http://schemas.microsoft.com/office/drawing/2014/main" val="3855075922"/>
                    </a:ext>
                  </a:extLst>
                </a:gridCol>
                <a:gridCol w="2977174">
                  <a:extLst>
                    <a:ext uri="{9D8B030D-6E8A-4147-A177-3AD203B41FA5}">
                      <a16:colId xmlns:a16="http://schemas.microsoft.com/office/drawing/2014/main" val="73054279"/>
                    </a:ext>
                  </a:extLst>
                </a:gridCol>
                <a:gridCol w="764255">
                  <a:extLst>
                    <a:ext uri="{9D8B030D-6E8A-4147-A177-3AD203B41FA5}">
                      <a16:colId xmlns:a16="http://schemas.microsoft.com/office/drawing/2014/main" val="2997594516"/>
                    </a:ext>
                  </a:extLst>
                </a:gridCol>
                <a:gridCol w="764255">
                  <a:extLst>
                    <a:ext uri="{9D8B030D-6E8A-4147-A177-3AD203B41FA5}">
                      <a16:colId xmlns:a16="http://schemas.microsoft.com/office/drawing/2014/main" val="33721703"/>
                    </a:ext>
                  </a:extLst>
                </a:gridCol>
                <a:gridCol w="764255">
                  <a:extLst>
                    <a:ext uri="{9D8B030D-6E8A-4147-A177-3AD203B41FA5}">
                      <a16:colId xmlns:a16="http://schemas.microsoft.com/office/drawing/2014/main" val="976779938"/>
                    </a:ext>
                  </a:extLst>
                </a:gridCol>
                <a:gridCol w="684408">
                  <a:extLst>
                    <a:ext uri="{9D8B030D-6E8A-4147-A177-3AD203B41FA5}">
                      <a16:colId xmlns:a16="http://schemas.microsoft.com/office/drawing/2014/main" val="2193440331"/>
                    </a:ext>
                  </a:extLst>
                </a:gridCol>
                <a:gridCol w="695815">
                  <a:extLst>
                    <a:ext uri="{9D8B030D-6E8A-4147-A177-3AD203B41FA5}">
                      <a16:colId xmlns:a16="http://schemas.microsoft.com/office/drawing/2014/main" val="1018748691"/>
                    </a:ext>
                  </a:extLst>
                </a:gridCol>
                <a:gridCol w="695815">
                  <a:extLst>
                    <a:ext uri="{9D8B030D-6E8A-4147-A177-3AD203B41FA5}">
                      <a16:colId xmlns:a16="http://schemas.microsoft.com/office/drawing/2014/main" val="574831982"/>
                    </a:ext>
                  </a:extLst>
                </a:gridCol>
              </a:tblGrid>
              <a:tr h="16893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5692460"/>
                  </a:ext>
                </a:extLst>
              </a:tr>
              <a:tr h="27029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3455738"/>
                  </a:ext>
                </a:extLst>
              </a:tr>
              <a:tr h="16893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40.364.617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40.364.617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7.871.108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6626495"/>
                  </a:ext>
                </a:extLst>
              </a:tr>
              <a:tr h="1689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23.433.676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23.433.676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3.038.280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6936280"/>
                  </a:ext>
                </a:extLst>
              </a:tr>
              <a:tr h="1689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1.618.081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1.618.081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236.549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9685554"/>
                  </a:ext>
                </a:extLst>
              </a:tr>
              <a:tr h="1689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654.335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6543350,0%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6543350,0%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3969465"/>
                  </a:ext>
                </a:extLst>
              </a:tr>
              <a:tr h="1689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654.335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6543350,0%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6543350,0%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2795362"/>
                  </a:ext>
                </a:extLst>
              </a:tr>
              <a:tr h="1689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13.436.820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13.436.820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2.795.447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9134267"/>
                  </a:ext>
                </a:extLst>
              </a:tr>
              <a:tr h="1689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13.436.820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13.436.820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2.795.447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4979304"/>
                  </a:ext>
                </a:extLst>
              </a:tr>
              <a:tr h="1689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Estadísticas Contínuas Intercensales Agrícolas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352.797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352.797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19.421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0984862"/>
                  </a:ext>
                </a:extLst>
              </a:tr>
              <a:tr h="1689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Índice de Costo al Transporte Terrestre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308.729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308.729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76.678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2680198"/>
                  </a:ext>
                </a:extLst>
              </a:tr>
              <a:tr h="1689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IV Encuesta Longitudinal de Empresas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335.254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335.254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32.105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0115649"/>
                  </a:ext>
                </a:extLst>
              </a:tr>
              <a:tr h="1689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Estadísticas Económicas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4.695.278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4.695.278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1.335.730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3461186"/>
                  </a:ext>
                </a:extLst>
              </a:tr>
              <a:tr h="1689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Infraestructura Estadística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1.468.074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1.468.074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412.742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5980077"/>
                  </a:ext>
                </a:extLst>
              </a:tr>
              <a:tr h="1689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Estadísticas de Hogares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2.604.840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2.604.840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626.253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5236773"/>
                  </a:ext>
                </a:extLst>
              </a:tr>
              <a:tr h="1689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Producción con Convenios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203.372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203.372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33.492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6620159"/>
                  </a:ext>
                </a:extLst>
              </a:tr>
              <a:tr h="1689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 de Modernización Institucional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582.482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582.482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205.580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5964535"/>
                  </a:ext>
                </a:extLst>
              </a:tr>
              <a:tr h="1689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Encuesta Nacional de Innovación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210.330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210.330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29.185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1851735"/>
                  </a:ext>
                </a:extLst>
              </a:tr>
              <a:tr h="1689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Encuesta CASEN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3.649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3.649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7876349"/>
                  </a:ext>
                </a:extLst>
              </a:tr>
              <a:tr h="1689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Encuesta Nacional Urbana de Seguridad Ciudadana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809.744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809.744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9474621"/>
                  </a:ext>
                </a:extLst>
              </a:tr>
              <a:tr h="1689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Modernización del Estado-BID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1.595.222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1.595.222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22.705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3443892"/>
                  </a:ext>
                </a:extLst>
              </a:tr>
              <a:tr h="1689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Estudios Población General-SENDA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267.049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267.049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1.556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520214"/>
                  </a:ext>
                </a:extLst>
              </a:tr>
              <a:tr h="1689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9392344"/>
                  </a:ext>
                </a:extLst>
              </a:tr>
              <a:tr h="1689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37226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054930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83129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07, Capítulo 07, Programa 01: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INSTITUTO NACIONAL DE ESTADÍSTICAS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febrero de 2018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7969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                                                                                                                     … </a:t>
            </a:r>
            <a:r>
              <a:rPr lang="es-CL" sz="1600" b="1" i="1" dirty="0">
                <a:latin typeface="+mn-lt"/>
                <a:ea typeface="Verdana" pitchFamily="34" charset="0"/>
                <a:cs typeface="Verdana" pitchFamily="34" charset="0"/>
              </a:rPr>
              <a:t>2 de 2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16F873A0-2C62-46D3-A125-FA496CA3C2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998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86A6AA7A-BC48-48F8-8D14-18609F33D7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7338912"/>
              </p:ext>
            </p:extLst>
          </p:nvPr>
        </p:nvGraphicFramePr>
        <p:xfrm>
          <a:off x="414336" y="1935036"/>
          <a:ext cx="8201487" cy="1493966"/>
        </p:xfrm>
        <a:graphic>
          <a:graphicData uri="http://schemas.openxmlformats.org/drawingml/2006/table">
            <a:tbl>
              <a:tblPr/>
              <a:tblGrid>
                <a:gridCol w="285170">
                  <a:extLst>
                    <a:ext uri="{9D8B030D-6E8A-4147-A177-3AD203B41FA5}">
                      <a16:colId xmlns:a16="http://schemas.microsoft.com/office/drawing/2014/main" val="3804096084"/>
                    </a:ext>
                  </a:extLst>
                </a:gridCol>
                <a:gridCol w="285170">
                  <a:extLst>
                    <a:ext uri="{9D8B030D-6E8A-4147-A177-3AD203B41FA5}">
                      <a16:colId xmlns:a16="http://schemas.microsoft.com/office/drawing/2014/main" val="250475689"/>
                    </a:ext>
                  </a:extLst>
                </a:gridCol>
                <a:gridCol w="285170">
                  <a:extLst>
                    <a:ext uri="{9D8B030D-6E8A-4147-A177-3AD203B41FA5}">
                      <a16:colId xmlns:a16="http://schemas.microsoft.com/office/drawing/2014/main" val="2777598839"/>
                    </a:ext>
                  </a:extLst>
                </a:gridCol>
                <a:gridCol w="2977174">
                  <a:extLst>
                    <a:ext uri="{9D8B030D-6E8A-4147-A177-3AD203B41FA5}">
                      <a16:colId xmlns:a16="http://schemas.microsoft.com/office/drawing/2014/main" val="1368891057"/>
                    </a:ext>
                  </a:extLst>
                </a:gridCol>
                <a:gridCol w="764255">
                  <a:extLst>
                    <a:ext uri="{9D8B030D-6E8A-4147-A177-3AD203B41FA5}">
                      <a16:colId xmlns:a16="http://schemas.microsoft.com/office/drawing/2014/main" val="3383165014"/>
                    </a:ext>
                  </a:extLst>
                </a:gridCol>
                <a:gridCol w="764255">
                  <a:extLst>
                    <a:ext uri="{9D8B030D-6E8A-4147-A177-3AD203B41FA5}">
                      <a16:colId xmlns:a16="http://schemas.microsoft.com/office/drawing/2014/main" val="260123419"/>
                    </a:ext>
                  </a:extLst>
                </a:gridCol>
                <a:gridCol w="764255">
                  <a:extLst>
                    <a:ext uri="{9D8B030D-6E8A-4147-A177-3AD203B41FA5}">
                      <a16:colId xmlns:a16="http://schemas.microsoft.com/office/drawing/2014/main" val="2438233200"/>
                    </a:ext>
                  </a:extLst>
                </a:gridCol>
                <a:gridCol w="684408">
                  <a:extLst>
                    <a:ext uri="{9D8B030D-6E8A-4147-A177-3AD203B41FA5}">
                      <a16:colId xmlns:a16="http://schemas.microsoft.com/office/drawing/2014/main" val="849012898"/>
                    </a:ext>
                  </a:extLst>
                </a:gridCol>
                <a:gridCol w="695815">
                  <a:extLst>
                    <a:ext uri="{9D8B030D-6E8A-4147-A177-3AD203B41FA5}">
                      <a16:colId xmlns:a16="http://schemas.microsoft.com/office/drawing/2014/main" val="1237602348"/>
                    </a:ext>
                  </a:extLst>
                </a:gridCol>
                <a:gridCol w="695815">
                  <a:extLst>
                    <a:ext uri="{9D8B030D-6E8A-4147-A177-3AD203B41FA5}">
                      <a16:colId xmlns:a16="http://schemas.microsoft.com/office/drawing/2014/main" val="2458124780"/>
                    </a:ext>
                  </a:extLst>
                </a:gridCol>
              </a:tblGrid>
              <a:tr h="17371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3044498"/>
                  </a:ext>
                </a:extLst>
              </a:tr>
              <a:tr h="27794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7627994"/>
                  </a:ext>
                </a:extLst>
              </a:tr>
              <a:tr h="1737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1.876.020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1.876.020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4281758"/>
                  </a:ext>
                </a:extLst>
              </a:tr>
              <a:tr h="1737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1.016.448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1.016.448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2612498"/>
                  </a:ext>
                </a:extLst>
              </a:tr>
              <a:tr h="1737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70.454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70.454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8078144"/>
                  </a:ext>
                </a:extLst>
              </a:tr>
              <a:tr h="1737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789.118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789.118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4853618"/>
                  </a:ext>
                </a:extLst>
              </a:tr>
              <a:tr h="1737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1.146.490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3999032"/>
                  </a:ext>
                </a:extLst>
              </a:tr>
              <a:tr h="1737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1.146.490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0834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611854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23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83129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07, Capítulo 07, Programa 02: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PROGRAMA CENSOS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febrero de 2018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7969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  <a:endParaRPr lang="es-CL" sz="16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62D4726F-0CBE-40E4-A8E5-2D82B6A535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998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9" name="Tabla 8">
            <a:extLst>
              <a:ext uri="{FF2B5EF4-FFF2-40B4-BE49-F238E27FC236}">
                <a16:creationId xmlns:a16="http://schemas.microsoft.com/office/drawing/2014/main" id="{30CD3D1A-8051-442A-ACC2-E5E7ADEB7B5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9801961"/>
              </p:ext>
            </p:extLst>
          </p:nvPr>
        </p:nvGraphicFramePr>
        <p:xfrm>
          <a:off x="414336" y="1935036"/>
          <a:ext cx="8201487" cy="2286055"/>
        </p:xfrm>
        <a:graphic>
          <a:graphicData uri="http://schemas.openxmlformats.org/drawingml/2006/table">
            <a:tbl>
              <a:tblPr/>
              <a:tblGrid>
                <a:gridCol w="285170">
                  <a:extLst>
                    <a:ext uri="{9D8B030D-6E8A-4147-A177-3AD203B41FA5}">
                      <a16:colId xmlns:a16="http://schemas.microsoft.com/office/drawing/2014/main" val="456197685"/>
                    </a:ext>
                  </a:extLst>
                </a:gridCol>
                <a:gridCol w="285170">
                  <a:extLst>
                    <a:ext uri="{9D8B030D-6E8A-4147-A177-3AD203B41FA5}">
                      <a16:colId xmlns:a16="http://schemas.microsoft.com/office/drawing/2014/main" val="2650595433"/>
                    </a:ext>
                  </a:extLst>
                </a:gridCol>
                <a:gridCol w="285170">
                  <a:extLst>
                    <a:ext uri="{9D8B030D-6E8A-4147-A177-3AD203B41FA5}">
                      <a16:colId xmlns:a16="http://schemas.microsoft.com/office/drawing/2014/main" val="4170484325"/>
                    </a:ext>
                  </a:extLst>
                </a:gridCol>
                <a:gridCol w="2977174">
                  <a:extLst>
                    <a:ext uri="{9D8B030D-6E8A-4147-A177-3AD203B41FA5}">
                      <a16:colId xmlns:a16="http://schemas.microsoft.com/office/drawing/2014/main" val="377543285"/>
                    </a:ext>
                  </a:extLst>
                </a:gridCol>
                <a:gridCol w="764255">
                  <a:extLst>
                    <a:ext uri="{9D8B030D-6E8A-4147-A177-3AD203B41FA5}">
                      <a16:colId xmlns:a16="http://schemas.microsoft.com/office/drawing/2014/main" val="3343914239"/>
                    </a:ext>
                  </a:extLst>
                </a:gridCol>
                <a:gridCol w="764255">
                  <a:extLst>
                    <a:ext uri="{9D8B030D-6E8A-4147-A177-3AD203B41FA5}">
                      <a16:colId xmlns:a16="http://schemas.microsoft.com/office/drawing/2014/main" val="2187252007"/>
                    </a:ext>
                  </a:extLst>
                </a:gridCol>
                <a:gridCol w="764255">
                  <a:extLst>
                    <a:ext uri="{9D8B030D-6E8A-4147-A177-3AD203B41FA5}">
                      <a16:colId xmlns:a16="http://schemas.microsoft.com/office/drawing/2014/main" val="437300806"/>
                    </a:ext>
                  </a:extLst>
                </a:gridCol>
                <a:gridCol w="684408">
                  <a:extLst>
                    <a:ext uri="{9D8B030D-6E8A-4147-A177-3AD203B41FA5}">
                      <a16:colId xmlns:a16="http://schemas.microsoft.com/office/drawing/2014/main" val="3970325598"/>
                    </a:ext>
                  </a:extLst>
                </a:gridCol>
                <a:gridCol w="695815">
                  <a:extLst>
                    <a:ext uri="{9D8B030D-6E8A-4147-A177-3AD203B41FA5}">
                      <a16:colId xmlns:a16="http://schemas.microsoft.com/office/drawing/2014/main" val="3103898638"/>
                    </a:ext>
                  </a:extLst>
                </a:gridCol>
                <a:gridCol w="695815">
                  <a:extLst>
                    <a:ext uri="{9D8B030D-6E8A-4147-A177-3AD203B41FA5}">
                      <a16:colId xmlns:a16="http://schemas.microsoft.com/office/drawing/2014/main" val="1049006825"/>
                    </a:ext>
                  </a:extLst>
                </a:gridCol>
              </a:tblGrid>
              <a:tr h="18143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9155298"/>
                  </a:ext>
                </a:extLst>
              </a:tr>
              <a:tr h="29029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7541452"/>
                  </a:ext>
                </a:extLst>
              </a:tr>
              <a:tr h="181433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1.820.064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1.820.064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690.251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5439940"/>
                  </a:ext>
                </a:extLst>
              </a:tr>
              <a:tr h="1814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819.973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819.973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122.190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3828193"/>
                  </a:ext>
                </a:extLst>
              </a:tr>
              <a:tr h="1814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178.027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178.027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21.304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3002425"/>
                  </a:ext>
                </a:extLst>
              </a:tr>
              <a:tr h="1814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819.714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819.714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68.683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7599753"/>
                  </a:ext>
                </a:extLst>
              </a:tr>
              <a:tr h="1814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819.714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819.714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68.683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1640253"/>
                  </a:ext>
                </a:extLst>
              </a:tr>
              <a:tr h="1814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VIII Censo Agropecuario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819.714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819.714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68.683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0252706"/>
                  </a:ext>
                </a:extLst>
              </a:tr>
              <a:tr h="1814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2.350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2.350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4638067"/>
                  </a:ext>
                </a:extLst>
              </a:tr>
              <a:tr h="1814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2.350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2.350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4923387"/>
                  </a:ext>
                </a:extLst>
              </a:tr>
              <a:tr h="1814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478.074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3036602"/>
                  </a:ext>
                </a:extLst>
              </a:tr>
              <a:tr h="1814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478.074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96596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300929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24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83129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07, Capítulo 08: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FISCALÍA NACIONAL ECONÓMICA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febrero de 2018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77074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  <a:endParaRPr lang="es-CL" sz="16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001D9878-7E72-4AEF-BCEF-415D085EC3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998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9" name="Tabla 8">
            <a:extLst>
              <a:ext uri="{FF2B5EF4-FFF2-40B4-BE49-F238E27FC236}">
                <a16:creationId xmlns:a16="http://schemas.microsoft.com/office/drawing/2014/main" id="{60411275-0B98-45D6-9C91-E69F6C6C790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2019847"/>
              </p:ext>
            </p:extLst>
          </p:nvPr>
        </p:nvGraphicFramePr>
        <p:xfrm>
          <a:off x="420416" y="1932414"/>
          <a:ext cx="8195409" cy="2072653"/>
        </p:xfrm>
        <a:graphic>
          <a:graphicData uri="http://schemas.openxmlformats.org/drawingml/2006/table">
            <a:tbl>
              <a:tblPr/>
              <a:tblGrid>
                <a:gridCol w="284959">
                  <a:extLst>
                    <a:ext uri="{9D8B030D-6E8A-4147-A177-3AD203B41FA5}">
                      <a16:colId xmlns:a16="http://schemas.microsoft.com/office/drawing/2014/main" val="776248443"/>
                    </a:ext>
                  </a:extLst>
                </a:gridCol>
                <a:gridCol w="284959">
                  <a:extLst>
                    <a:ext uri="{9D8B030D-6E8A-4147-A177-3AD203B41FA5}">
                      <a16:colId xmlns:a16="http://schemas.microsoft.com/office/drawing/2014/main" val="87168927"/>
                    </a:ext>
                  </a:extLst>
                </a:gridCol>
                <a:gridCol w="284959">
                  <a:extLst>
                    <a:ext uri="{9D8B030D-6E8A-4147-A177-3AD203B41FA5}">
                      <a16:colId xmlns:a16="http://schemas.microsoft.com/office/drawing/2014/main" val="3109491845"/>
                    </a:ext>
                  </a:extLst>
                </a:gridCol>
                <a:gridCol w="2974967">
                  <a:extLst>
                    <a:ext uri="{9D8B030D-6E8A-4147-A177-3AD203B41FA5}">
                      <a16:colId xmlns:a16="http://schemas.microsoft.com/office/drawing/2014/main" val="4095664790"/>
                    </a:ext>
                  </a:extLst>
                </a:gridCol>
                <a:gridCol w="763689">
                  <a:extLst>
                    <a:ext uri="{9D8B030D-6E8A-4147-A177-3AD203B41FA5}">
                      <a16:colId xmlns:a16="http://schemas.microsoft.com/office/drawing/2014/main" val="3002051077"/>
                    </a:ext>
                  </a:extLst>
                </a:gridCol>
                <a:gridCol w="763689">
                  <a:extLst>
                    <a:ext uri="{9D8B030D-6E8A-4147-A177-3AD203B41FA5}">
                      <a16:colId xmlns:a16="http://schemas.microsoft.com/office/drawing/2014/main" val="603995309"/>
                    </a:ext>
                  </a:extLst>
                </a:gridCol>
                <a:gridCol w="763689">
                  <a:extLst>
                    <a:ext uri="{9D8B030D-6E8A-4147-A177-3AD203B41FA5}">
                      <a16:colId xmlns:a16="http://schemas.microsoft.com/office/drawing/2014/main" val="72508582"/>
                    </a:ext>
                  </a:extLst>
                </a:gridCol>
                <a:gridCol w="683900">
                  <a:extLst>
                    <a:ext uri="{9D8B030D-6E8A-4147-A177-3AD203B41FA5}">
                      <a16:colId xmlns:a16="http://schemas.microsoft.com/office/drawing/2014/main" val="777814880"/>
                    </a:ext>
                  </a:extLst>
                </a:gridCol>
                <a:gridCol w="695299">
                  <a:extLst>
                    <a:ext uri="{9D8B030D-6E8A-4147-A177-3AD203B41FA5}">
                      <a16:colId xmlns:a16="http://schemas.microsoft.com/office/drawing/2014/main" val="1068843314"/>
                    </a:ext>
                  </a:extLst>
                </a:gridCol>
                <a:gridCol w="695299">
                  <a:extLst>
                    <a:ext uri="{9D8B030D-6E8A-4147-A177-3AD203B41FA5}">
                      <a16:colId xmlns:a16="http://schemas.microsoft.com/office/drawing/2014/main" val="3876287484"/>
                    </a:ext>
                  </a:extLst>
                </a:gridCol>
              </a:tblGrid>
              <a:tr h="17867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5517678"/>
                  </a:ext>
                </a:extLst>
              </a:tr>
              <a:tr h="28588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4149842"/>
                  </a:ext>
                </a:extLst>
              </a:tr>
              <a:tr h="1786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6.981.152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6.981.152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886.605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3378365"/>
                  </a:ext>
                </a:extLst>
              </a:tr>
              <a:tr h="1786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5.447.202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5.447.202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773.619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168898"/>
                  </a:ext>
                </a:extLst>
              </a:tr>
              <a:tr h="1786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1.354.064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1.354.064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112.986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2518681"/>
                  </a:ext>
                </a:extLst>
              </a:tr>
              <a:tr h="1786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52.129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52.129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9670562"/>
                  </a:ext>
                </a:extLst>
              </a:tr>
              <a:tr h="1786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52.129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52.129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8789097"/>
                  </a:ext>
                </a:extLst>
              </a:tr>
              <a:tr h="1786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127.757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127.757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2727893"/>
                  </a:ext>
                </a:extLst>
              </a:tr>
              <a:tr h="1786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2.114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2.114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725532"/>
                  </a:ext>
                </a:extLst>
              </a:tr>
              <a:tr h="1786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4.388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4.388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8402418"/>
                  </a:ext>
                </a:extLst>
              </a:tr>
              <a:tr h="1786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121.255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121.255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00609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054930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83129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07, Capítulo 09, Programa 01: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SERVICIO NACIONAL DE TURISMO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febrero de 2018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B041F439-562D-4B68-9D31-E70D185A6C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998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2028BBEE-F7C0-4C3F-9D82-07E6772EAA4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620561"/>
              </p:ext>
            </p:extLst>
          </p:nvPr>
        </p:nvGraphicFramePr>
        <p:xfrm>
          <a:off x="406768" y="1916832"/>
          <a:ext cx="8209056" cy="3312363"/>
        </p:xfrm>
        <a:graphic>
          <a:graphicData uri="http://schemas.openxmlformats.org/drawingml/2006/table">
            <a:tbl>
              <a:tblPr/>
              <a:tblGrid>
                <a:gridCol w="285433">
                  <a:extLst>
                    <a:ext uri="{9D8B030D-6E8A-4147-A177-3AD203B41FA5}">
                      <a16:colId xmlns:a16="http://schemas.microsoft.com/office/drawing/2014/main" val="741205472"/>
                    </a:ext>
                  </a:extLst>
                </a:gridCol>
                <a:gridCol w="285433">
                  <a:extLst>
                    <a:ext uri="{9D8B030D-6E8A-4147-A177-3AD203B41FA5}">
                      <a16:colId xmlns:a16="http://schemas.microsoft.com/office/drawing/2014/main" val="3945647223"/>
                    </a:ext>
                  </a:extLst>
                </a:gridCol>
                <a:gridCol w="285433">
                  <a:extLst>
                    <a:ext uri="{9D8B030D-6E8A-4147-A177-3AD203B41FA5}">
                      <a16:colId xmlns:a16="http://schemas.microsoft.com/office/drawing/2014/main" val="3902662265"/>
                    </a:ext>
                  </a:extLst>
                </a:gridCol>
                <a:gridCol w="2979921">
                  <a:extLst>
                    <a:ext uri="{9D8B030D-6E8A-4147-A177-3AD203B41FA5}">
                      <a16:colId xmlns:a16="http://schemas.microsoft.com/office/drawing/2014/main" val="2929988478"/>
                    </a:ext>
                  </a:extLst>
                </a:gridCol>
                <a:gridCol w="764961">
                  <a:extLst>
                    <a:ext uri="{9D8B030D-6E8A-4147-A177-3AD203B41FA5}">
                      <a16:colId xmlns:a16="http://schemas.microsoft.com/office/drawing/2014/main" val="3282415665"/>
                    </a:ext>
                  </a:extLst>
                </a:gridCol>
                <a:gridCol w="764961">
                  <a:extLst>
                    <a:ext uri="{9D8B030D-6E8A-4147-A177-3AD203B41FA5}">
                      <a16:colId xmlns:a16="http://schemas.microsoft.com/office/drawing/2014/main" val="2863045634"/>
                    </a:ext>
                  </a:extLst>
                </a:gridCol>
                <a:gridCol w="764961">
                  <a:extLst>
                    <a:ext uri="{9D8B030D-6E8A-4147-A177-3AD203B41FA5}">
                      <a16:colId xmlns:a16="http://schemas.microsoft.com/office/drawing/2014/main" val="2213205550"/>
                    </a:ext>
                  </a:extLst>
                </a:gridCol>
                <a:gridCol w="685039">
                  <a:extLst>
                    <a:ext uri="{9D8B030D-6E8A-4147-A177-3AD203B41FA5}">
                      <a16:colId xmlns:a16="http://schemas.microsoft.com/office/drawing/2014/main" val="2206685449"/>
                    </a:ext>
                  </a:extLst>
                </a:gridCol>
                <a:gridCol w="696457">
                  <a:extLst>
                    <a:ext uri="{9D8B030D-6E8A-4147-A177-3AD203B41FA5}">
                      <a16:colId xmlns:a16="http://schemas.microsoft.com/office/drawing/2014/main" val="1549470985"/>
                    </a:ext>
                  </a:extLst>
                </a:gridCol>
                <a:gridCol w="696457">
                  <a:extLst>
                    <a:ext uri="{9D8B030D-6E8A-4147-A177-3AD203B41FA5}">
                      <a16:colId xmlns:a16="http://schemas.microsoft.com/office/drawing/2014/main" val="2370817935"/>
                    </a:ext>
                  </a:extLst>
                </a:gridCol>
              </a:tblGrid>
              <a:tr h="17808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706130"/>
                  </a:ext>
                </a:extLst>
              </a:tr>
              <a:tr h="28493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4864865"/>
                  </a:ext>
                </a:extLst>
              </a:tr>
              <a:tr h="1780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20.001.618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20.001.618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1.952.462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1921089"/>
                  </a:ext>
                </a:extLst>
              </a:tr>
              <a:tr h="1780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8.190.416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8.190.416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1.121.483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6079301"/>
                  </a:ext>
                </a:extLst>
              </a:tr>
              <a:tr h="1780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1.958.904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1.958.904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126.569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8339176"/>
                  </a:ext>
                </a:extLst>
              </a:tr>
              <a:tr h="1780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200.380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4239401"/>
                  </a:ext>
                </a:extLst>
              </a:tr>
              <a:tr h="1780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200.380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3463317"/>
                  </a:ext>
                </a:extLst>
              </a:tr>
              <a:tr h="1780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9.313.400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9.313.400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348.311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9890408"/>
                  </a:ext>
                </a:extLst>
              </a:tr>
              <a:tr h="1780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9.313.400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9.313.400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348.311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8566385"/>
                  </a:ext>
                </a:extLst>
              </a:tr>
              <a:tr h="1780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Vacaciones Tercera Edad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5.549.510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5.549.510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21.209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9990438"/>
                  </a:ext>
                </a:extLst>
              </a:tr>
              <a:tr h="1780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Giras de Estudio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2.392.718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2.392.718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12.664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5173631"/>
                  </a:ext>
                </a:extLst>
              </a:tr>
              <a:tr h="1780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Turismo Familiar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1.371.172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1.371.172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314.438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489264"/>
                  </a:ext>
                </a:extLst>
              </a:tr>
              <a:tr h="1780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538.898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538.898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35.253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70823"/>
                  </a:ext>
                </a:extLst>
              </a:tr>
              <a:tr h="1780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2.225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2.225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3017705"/>
                  </a:ext>
                </a:extLst>
              </a:tr>
              <a:tr h="1780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163.237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163.237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3.924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9001974"/>
                  </a:ext>
                </a:extLst>
              </a:tr>
              <a:tr h="1780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373.436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373.436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31.329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1950877"/>
                  </a:ext>
                </a:extLst>
              </a:tr>
              <a:tr h="1780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120.466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6468328"/>
                  </a:ext>
                </a:extLst>
              </a:tr>
              <a:tr h="1780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120.466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85832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724756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26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83129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07, Capítulo 09, Programa 03: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PROGRAMA DE PROMOCIÓN INTERNACIONAL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febrero de 2018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2E7A1506-D7F9-4EEA-BDAC-DE63839A7F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998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4CC7BD08-759E-46C5-A546-5F0173418F5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561367"/>
              </p:ext>
            </p:extLst>
          </p:nvPr>
        </p:nvGraphicFramePr>
        <p:xfrm>
          <a:off x="414336" y="1922584"/>
          <a:ext cx="8201487" cy="1794451"/>
        </p:xfrm>
        <a:graphic>
          <a:graphicData uri="http://schemas.openxmlformats.org/drawingml/2006/table">
            <a:tbl>
              <a:tblPr/>
              <a:tblGrid>
                <a:gridCol w="285170">
                  <a:extLst>
                    <a:ext uri="{9D8B030D-6E8A-4147-A177-3AD203B41FA5}">
                      <a16:colId xmlns:a16="http://schemas.microsoft.com/office/drawing/2014/main" val="3437569916"/>
                    </a:ext>
                  </a:extLst>
                </a:gridCol>
                <a:gridCol w="285170">
                  <a:extLst>
                    <a:ext uri="{9D8B030D-6E8A-4147-A177-3AD203B41FA5}">
                      <a16:colId xmlns:a16="http://schemas.microsoft.com/office/drawing/2014/main" val="4240123772"/>
                    </a:ext>
                  </a:extLst>
                </a:gridCol>
                <a:gridCol w="285170">
                  <a:extLst>
                    <a:ext uri="{9D8B030D-6E8A-4147-A177-3AD203B41FA5}">
                      <a16:colId xmlns:a16="http://schemas.microsoft.com/office/drawing/2014/main" val="3251638313"/>
                    </a:ext>
                  </a:extLst>
                </a:gridCol>
                <a:gridCol w="2977174">
                  <a:extLst>
                    <a:ext uri="{9D8B030D-6E8A-4147-A177-3AD203B41FA5}">
                      <a16:colId xmlns:a16="http://schemas.microsoft.com/office/drawing/2014/main" val="4193414827"/>
                    </a:ext>
                  </a:extLst>
                </a:gridCol>
                <a:gridCol w="764255">
                  <a:extLst>
                    <a:ext uri="{9D8B030D-6E8A-4147-A177-3AD203B41FA5}">
                      <a16:colId xmlns:a16="http://schemas.microsoft.com/office/drawing/2014/main" val="2480610786"/>
                    </a:ext>
                  </a:extLst>
                </a:gridCol>
                <a:gridCol w="764255">
                  <a:extLst>
                    <a:ext uri="{9D8B030D-6E8A-4147-A177-3AD203B41FA5}">
                      <a16:colId xmlns:a16="http://schemas.microsoft.com/office/drawing/2014/main" val="2701395480"/>
                    </a:ext>
                  </a:extLst>
                </a:gridCol>
                <a:gridCol w="764255">
                  <a:extLst>
                    <a:ext uri="{9D8B030D-6E8A-4147-A177-3AD203B41FA5}">
                      <a16:colId xmlns:a16="http://schemas.microsoft.com/office/drawing/2014/main" val="2279624022"/>
                    </a:ext>
                  </a:extLst>
                </a:gridCol>
                <a:gridCol w="684408">
                  <a:extLst>
                    <a:ext uri="{9D8B030D-6E8A-4147-A177-3AD203B41FA5}">
                      <a16:colId xmlns:a16="http://schemas.microsoft.com/office/drawing/2014/main" val="268787797"/>
                    </a:ext>
                  </a:extLst>
                </a:gridCol>
                <a:gridCol w="695815">
                  <a:extLst>
                    <a:ext uri="{9D8B030D-6E8A-4147-A177-3AD203B41FA5}">
                      <a16:colId xmlns:a16="http://schemas.microsoft.com/office/drawing/2014/main" val="3184161379"/>
                    </a:ext>
                  </a:extLst>
                </a:gridCol>
                <a:gridCol w="695815">
                  <a:extLst>
                    <a:ext uri="{9D8B030D-6E8A-4147-A177-3AD203B41FA5}">
                      <a16:colId xmlns:a16="http://schemas.microsoft.com/office/drawing/2014/main" val="485097230"/>
                    </a:ext>
                  </a:extLst>
                </a:gridCol>
              </a:tblGrid>
              <a:tr h="18692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3379615"/>
                  </a:ext>
                </a:extLst>
              </a:tr>
              <a:tr h="29907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7281975"/>
                  </a:ext>
                </a:extLst>
              </a:tr>
              <a:tr h="1869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9.276.683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9.276.683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104.693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6804164"/>
                  </a:ext>
                </a:extLst>
              </a:tr>
              <a:tr h="1869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783.366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783.366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100.579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8367655"/>
                  </a:ext>
                </a:extLst>
              </a:tr>
              <a:tr h="1869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8.255.523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8.255.523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4.114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2526726"/>
                  </a:ext>
                </a:extLst>
              </a:tr>
              <a:tr h="1869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123.158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123.158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2422917"/>
                  </a:ext>
                </a:extLst>
              </a:tr>
              <a:tr h="1869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123.158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123.158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6794497"/>
                  </a:ext>
                </a:extLst>
              </a:tr>
              <a:tr h="1869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Campeonato Mundial Fórmula E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123.158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123.158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7376727"/>
                  </a:ext>
                </a:extLst>
              </a:tr>
              <a:tr h="1869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114.636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114.636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43816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9899258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27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83129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07, Capítulo 16: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SERVICIO DE COOPERACIÓN TÉCNICA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febrero de 2018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14D0B04D-8077-4923-A57C-F3B3242814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998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AA7AD4D3-564E-4506-B35A-E33BE125E03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9703370"/>
              </p:ext>
            </p:extLst>
          </p:nvPr>
        </p:nvGraphicFramePr>
        <p:xfrm>
          <a:off x="414336" y="1868116"/>
          <a:ext cx="8201487" cy="3577108"/>
        </p:xfrm>
        <a:graphic>
          <a:graphicData uri="http://schemas.openxmlformats.org/drawingml/2006/table">
            <a:tbl>
              <a:tblPr/>
              <a:tblGrid>
                <a:gridCol w="285170">
                  <a:extLst>
                    <a:ext uri="{9D8B030D-6E8A-4147-A177-3AD203B41FA5}">
                      <a16:colId xmlns:a16="http://schemas.microsoft.com/office/drawing/2014/main" val="1577165903"/>
                    </a:ext>
                  </a:extLst>
                </a:gridCol>
                <a:gridCol w="285170">
                  <a:extLst>
                    <a:ext uri="{9D8B030D-6E8A-4147-A177-3AD203B41FA5}">
                      <a16:colId xmlns:a16="http://schemas.microsoft.com/office/drawing/2014/main" val="543052708"/>
                    </a:ext>
                  </a:extLst>
                </a:gridCol>
                <a:gridCol w="285170">
                  <a:extLst>
                    <a:ext uri="{9D8B030D-6E8A-4147-A177-3AD203B41FA5}">
                      <a16:colId xmlns:a16="http://schemas.microsoft.com/office/drawing/2014/main" val="492300098"/>
                    </a:ext>
                  </a:extLst>
                </a:gridCol>
                <a:gridCol w="2977174">
                  <a:extLst>
                    <a:ext uri="{9D8B030D-6E8A-4147-A177-3AD203B41FA5}">
                      <a16:colId xmlns:a16="http://schemas.microsoft.com/office/drawing/2014/main" val="4183714129"/>
                    </a:ext>
                  </a:extLst>
                </a:gridCol>
                <a:gridCol w="764255">
                  <a:extLst>
                    <a:ext uri="{9D8B030D-6E8A-4147-A177-3AD203B41FA5}">
                      <a16:colId xmlns:a16="http://schemas.microsoft.com/office/drawing/2014/main" val="3893126470"/>
                    </a:ext>
                  </a:extLst>
                </a:gridCol>
                <a:gridCol w="764255">
                  <a:extLst>
                    <a:ext uri="{9D8B030D-6E8A-4147-A177-3AD203B41FA5}">
                      <a16:colId xmlns:a16="http://schemas.microsoft.com/office/drawing/2014/main" val="1426004779"/>
                    </a:ext>
                  </a:extLst>
                </a:gridCol>
                <a:gridCol w="764255">
                  <a:extLst>
                    <a:ext uri="{9D8B030D-6E8A-4147-A177-3AD203B41FA5}">
                      <a16:colId xmlns:a16="http://schemas.microsoft.com/office/drawing/2014/main" val="67159666"/>
                    </a:ext>
                  </a:extLst>
                </a:gridCol>
                <a:gridCol w="684408">
                  <a:extLst>
                    <a:ext uri="{9D8B030D-6E8A-4147-A177-3AD203B41FA5}">
                      <a16:colId xmlns:a16="http://schemas.microsoft.com/office/drawing/2014/main" val="709024019"/>
                    </a:ext>
                  </a:extLst>
                </a:gridCol>
                <a:gridCol w="695815">
                  <a:extLst>
                    <a:ext uri="{9D8B030D-6E8A-4147-A177-3AD203B41FA5}">
                      <a16:colId xmlns:a16="http://schemas.microsoft.com/office/drawing/2014/main" val="1391343526"/>
                    </a:ext>
                  </a:extLst>
                </a:gridCol>
                <a:gridCol w="695815">
                  <a:extLst>
                    <a:ext uri="{9D8B030D-6E8A-4147-A177-3AD203B41FA5}">
                      <a16:colId xmlns:a16="http://schemas.microsoft.com/office/drawing/2014/main" val="1298364976"/>
                    </a:ext>
                  </a:extLst>
                </a:gridCol>
              </a:tblGrid>
              <a:tr h="17364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1206813"/>
                  </a:ext>
                </a:extLst>
              </a:tr>
              <a:tr h="27783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6941750"/>
                  </a:ext>
                </a:extLst>
              </a:tr>
              <a:tr h="1736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53.708.581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53.708.581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2.825.661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0256794"/>
                  </a:ext>
                </a:extLst>
              </a:tr>
              <a:tr h="1736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8.798.180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8.798.180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1.310.423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7217261"/>
                  </a:ext>
                </a:extLst>
              </a:tr>
              <a:tr h="1736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2.449.105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2.449.105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151.446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7805763"/>
                  </a:ext>
                </a:extLst>
              </a:tr>
              <a:tr h="1736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137.902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137.902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408.233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296,0%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296,0%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9024799"/>
                  </a:ext>
                </a:extLst>
              </a:tr>
              <a:tr h="1736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137.902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137.902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299.916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217,5%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217,5%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8806538"/>
                  </a:ext>
                </a:extLst>
              </a:tr>
              <a:tr h="1736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108.317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1340419"/>
                  </a:ext>
                </a:extLst>
              </a:tr>
              <a:tr h="1736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41.777.000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41.777.000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561.266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6505319"/>
                  </a:ext>
                </a:extLst>
              </a:tr>
              <a:tr h="1736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41.777.000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41.777.000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561.266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6867532"/>
                  </a:ext>
                </a:extLst>
              </a:tr>
              <a:tr h="1736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Mejoramiento Competitividad de la MIPE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12.871.080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12.871.080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18.000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3550594"/>
                  </a:ext>
                </a:extLst>
              </a:tr>
              <a:tr h="1736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Emprendedores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5.968.434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5.968.434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32.321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7242713"/>
                  </a:ext>
                </a:extLst>
              </a:tr>
              <a:tr h="1736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Dirigido a Grupos de Empresas Asociatividad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9.451.912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9.451.912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22.941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4299295"/>
                  </a:ext>
                </a:extLst>
              </a:tr>
              <a:tr h="1736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Desarrollo Empresarial en los Territorios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13.485.564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13.485.564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488.004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9898038"/>
                  </a:ext>
                </a:extLst>
              </a:tr>
              <a:tr h="1736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Especiales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2814062"/>
                  </a:ext>
                </a:extLst>
              </a:tr>
              <a:tr h="1736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546.394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546.394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39.069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6122068"/>
                  </a:ext>
                </a:extLst>
              </a:tr>
              <a:tr h="1736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44.250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44.250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22.007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099109"/>
                  </a:ext>
                </a:extLst>
              </a:tr>
              <a:tr h="1736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502.144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502.144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17.062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2271235"/>
                  </a:ext>
                </a:extLst>
              </a:tr>
              <a:tr h="1736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355.224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2231576"/>
                  </a:ext>
                </a:extLst>
              </a:tr>
              <a:tr h="1736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355.224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37371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3497332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28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83129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07, Capítulo 19: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COMITÉ INNOVA CHILE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febrero de 2018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4336" y="146108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3FB1F3BB-1843-4EB9-8055-4190FCF6EE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998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D7638BBF-BFCC-48B5-B01E-BA0CC9FD266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1534525"/>
              </p:ext>
            </p:extLst>
          </p:nvPr>
        </p:nvGraphicFramePr>
        <p:xfrm>
          <a:off x="414336" y="1916426"/>
          <a:ext cx="8210798" cy="2232657"/>
        </p:xfrm>
        <a:graphic>
          <a:graphicData uri="http://schemas.openxmlformats.org/drawingml/2006/table">
            <a:tbl>
              <a:tblPr/>
              <a:tblGrid>
                <a:gridCol w="285494">
                  <a:extLst>
                    <a:ext uri="{9D8B030D-6E8A-4147-A177-3AD203B41FA5}">
                      <a16:colId xmlns:a16="http://schemas.microsoft.com/office/drawing/2014/main" val="4129313907"/>
                    </a:ext>
                  </a:extLst>
                </a:gridCol>
                <a:gridCol w="285494">
                  <a:extLst>
                    <a:ext uri="{9D8B030D-6E8A-4147-A177-3AD203B41FA5}">
                      <a16:colId xmlns:a16="http://schemas.microsoft.com/office/drawing/2014/main" val="2053107853"/>
                    </a:ext>
                  </a:extLst>
                </a:gridCol>
                <a:gridCol w="285494">
                  <a:extLst>
                    <a:ext uri="{9D8B030D-6E8A-4147-A177-3AD203B41FA5}">
                      <a16:colId xmlns:a16="http://schemas.microsoft.com/office/drawing/2014/main" val="2733306172"/>
                    </a:ext>
                  </a:extLst>
                </a:gridCol>
                <a:gridCol w="2980554">
                  <a:extLst>
                    <a:ext uri="{9D8B030D-6E8A-4147-A177-3AD203B41FA5}">
                      <a16:colId xmlns:a16="http://schemas.microsoft.com/office/drawing/2014/main" val="3332960056"/>
                    </a:ext>
                  </a:extLst>
                </a:gridCol>
                <a:gridCol w="765123">
                  <a:extLst>
                    <a:ext uri="{9D8B030D-6E8A-4147-A177-3AD203B41FA5}">
                      <a16:colId xmlns:a16="http://schemas.microsoft.com/office/drawing/2014/main" val="2842698101"/>
                    </a:ext>
                  </a:extLst>
                </a:gridCol>
                <a:gridCol w="765123">
                  <a:extLst>
                    <a:ext uri="{9D8B030D-6E8A-4147-A177-3AD203B41FA5}">
                      <a16:colId xmlns:a16="http://schemas.microsoft.com/office/drawing/2014/main" val="3310269400"/>
                    </a:ext>
                  </a:extLst>
                </a:gridCol>
                <a:gridCol w="765123">
                  <a:extLst>
                    <a:ext uri="{9D8B030D-6E8A-4147-A177-3AD203B41FA5}">
                      <a16:colId xmlns:a16="http://schemas.microsoft.com/office/drawing/2014/main" val="693976662"/>
                    </a:ext>
                  </a:extLst>
                </a:gridCol>
                <a:gridCol w="685185">
                  <a:extLst>
                    <a:ext uri="{9D8B030D-6E8A-4147-A177-3AD203B41FA5}">
                      <a16:colId xmlns:a16="http://schemas.microsoft.com/office/drawing/2014/main" val="2226496744"/>
                    </a:ext>
                  </a:extLst>
                </a:gridCol>
                <a:gridCol w="696604">
                  <a:extLst>
                    <a:ext uri="{9D8B030D-6E8A-4147-A177-3AD203B41FA5}">
                      <a16:colId xmlns:a16="http://schemas.microsoft.com/office/drawing/2014/main" val="1550360823"/>
                    </a:ext>
                  </a:extLst>
                </a:gridCol>
                <a:gridCol w="696604">
                  <a:extLst>
                    <a:ext uri="{9D8B030D-6E8A-4147-A177-3AD203B41FA5}">
                      <a16:colId xmlns:a16="http://schemas.microsoft.com/office/drawing/2014/main" val="390840491"/>
                    </a:ext>
                  </a:extLst>
                </a:gridCol>
              </a:tblGrid>
              <a:tr h="17719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771009"/>
                  </a:ext>
                </a:extLst>
              </a:tr>
              <a:tr h="28351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5895773"/>
                  </a:ext>
                </a:extLst>
              </a:tr>
              <a:tr h="1771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44.758.093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44.758.093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3.864.127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211750"/>
                  </a:ext>
                </a:extLst>
              </a:tr>
              <a:tr h="1771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2.310.608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2.310.608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280.517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3903247"/>
                  </a:ext>
                </a:extLst>
              </a:tr>
              <a:tr h="1771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948.631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948.631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24.689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5072092"/>
                  </a:ext>
                </a:extLst>
              </a:tr>
              <a:tr h="1771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5.059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50590,0%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50590,0%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7813171"/>
                  </a:ext>
                </a:extLst>
              </a:tr>
              <a:tr h="1771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5.059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50590,0%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50590,0%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2296544"/>
                  </a:ext>
                </a:extLst>
              </a:tr>
              <a:tr h="1771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41.498.834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41.498.834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3.553.862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1225203"/>
                  </a:ext>
                </a:extLst>
              </a:tr>
              <a:tr h="1771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41.498.834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41.498.834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3.553.862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4632637"/>
                  </a:ext>
                </a:extLst>
              </a:tr>
              <a:tr h="1771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Innovación Empresarial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41.498.834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41.498.834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3.553.862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9368509"/>
                  </a:ext>
                </a:extLst>
              </a:tr>
              <a:tr h="1771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3640810"/>
                  </a:ext>
                </a:extLst>
              </a:tr>
              <a:tr h="1771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Devoluciones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14456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6926390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29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55137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07, Capítulo 21: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AGENCIA DE PROMOCIÓN DE LA INVERSIÓN EXTRANJERA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febrero de 2018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527005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EE3975FB-7A1E-4B3D-8D8D-E2D50961E5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998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22058728-2D49-486A-AE2B-8D2E79007B7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3953133"/>
              </p:ext>
            </p:extLst>
          </p:nvPr>
        </p:nvGraphicFramePr>
        <p:xfrm>
          <a:off x="414336" y="1982345"/>
          <a:ext cx="8201487" cy="2598785"/>
        </p:xfrm>
        <a:graphic>
          <a:graphicData uri="http://schemas.openxmlformats.org/drawingml/2006/table">
            <a:tbl>
              <a:tblPr/>
              <a:tblGrid>
                <a:gridCol w="285170">
                  <a:extLst>
                    <a:ext uri="{9D8B030D-6E8A-4147-A177-3AD203B41FA5}">
                      <a16:colId xmlns:a16="http://schemas.microsoft.com/office/drawing/2014/main" val="3829879729"/>
                    </a:ext>
                  </a:extLst>
                </a:gridCol>
                <a:gridCol w="285170">
                  <a:extLst>
                    <a:ext uri="{9D8B030D-6E8A-4147-A177-3AD203B41FA5}">
                      <a16:colId xmlns:a16="http://schemas.microsoft.com/office/drawing/2014/main" val="3085267333"/>
                    </a:ext>
                  </a:extLst>
                </a:gridCol>
                <a:gridCol w="285170">
                  <a:extLst>
                    <a:ext uri="{9D8B030D-6E8A-4147-A177-3AD203B41FA5}">
                      <a16:colId xmlns:a16="http://schemas.microsoft.com/office/drawing/2014/main" val="1769546421"/>
                    </a:ext>
                  </a:extLst>
                </a:gridCol>
                <a:gridCol w="2977174">
                  <a:extLst>
                    <a:ext uri="{9D8B030D-6E8A-4147-A177-3AD203B41FA5}">
                      <a16:colId xmlns:a16="http://schemas.microsoft.com/office/drawing/2014/main" val="4052837148"/>
                    </a:ext>
                  </a:extLst>
                </a:gridCol>
                <a:gridCol w="764255">
                  <a:extLst>
                    <a:ext uri="{9D8B030D-6E8A-4147-A177-3AD203B41FA5}">
                      <a16:colId xmlns:a16="http://schemas.microsoft.com/office/drawing/2014/main" val="615555725"/>
                    </a:ext>
                  </a:extLst>
                </a:gridCol>
                <a:gridCol w="764255">
                  <a:extLst>
                    <a:ext uri="{9D8B030D-6E8A-4147-A177-3AD203B41FA5}">
                      <a16:colId xmlns:a16="http://schemas.microsoft.com/office/drawing/2014/main" val="2962029776"/>
                    </a:ext>
                  </a:extLst>
                </a:gridCol>
                <a:gridCol w="764255">
                  <a:extLst>
                    <a:ext uri="{9D8B030D-6E8A-4147-A177-3AD203B41FA5}">
                      <a16:colId xmlns:a16="http://schemas.microsoft.com/office/drawing/2014/main" val="2282262721"/>
                    </a:ext>
                  </a:extLst>
                </a:gridCol>
                <a:gridCol w="684408">
                  <a:extLst>
                    <a:ext uri="{9D8B030D-6E8A-4147-A177-3AD203B41FA5}">
                      <a16:colId xmlns:a16="http://schemas.microsoft.com/office/drawing/2014/main" val="2506597512"/>
                    </a:ext>
                  </a:extLst>
                </a:gridCol>
                <a:gridCol w="695815">
                  <a:extLst>
                    <a:ext uri="{9D8B030D-6E8A-4147-A177-3AD203B41FA5}">
                      <a16:colId xmlns:a16="http://schemas.microsoft.com/office/drawing/2014/main" val="2026048812"/>
                    </a:ext>
                  </a:extLst>
                </a:gridCol>
                <a:gridCol w="695815">
                  <a:extLst>
                    <a:ext uri="{9D8B030D-6E8A-4147-A177-3AD203B41FA5}">
                      <a16:colId xmlns:a16="http://schemas.microsoft.com/office/drawing/2014/main" val="1177517058"/>
                    </a:ext>
                  </a:extLst>
                </a:gridCol>
              </a:tblGrid>
              <a:tr h="17799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8007207"/>
                  </a:ext>
                </a:extLst>
              </a:tr>
              <a:tr h="284798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7563436"/>
                  </a:ext>
                </a:extLst>
              </a:tr>
              <a:tr h="1779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4.915.078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4.915.078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593.817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5489840"/>
                  </a:ext>
                </a:extLst>
              </a:tr>
              <a:tr h="1779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2.852.392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2.852.392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342.425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1782492"/>
                  </a:ext>
                </a:extLst>
              </a:tr>
              <a:tr h="1779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1.300.645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1.300.645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107.663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0805282"/>
                  </a:ext>
                </a:extLst>
              </a:tr>
              <a:tr h="1779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686.815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686.815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143.729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5660066"/>
                  </a:ext>
                </a:extLst>
              </a:tr>
              <a:tr h="1779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686.815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686.815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143.729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9781841"/>
                  </a:ext>
                </a:extLst>
              </a:tr>
              <a:tr h="1779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Promoción de Exportaciones - DIRECON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686.815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686.815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143.729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9971323"/>
                  </a:ext>
                </a:extLst>
              </a:tr>
              <a:tr h="1779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75.206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75.206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2296091"/>
                  </a:ext>
                </a:extLst>
              </a:tr>
              <a:tr h="1779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14.839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14.839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0998632"/>
                  </a:ext>
                </a:extLst>
              </a:tr>
              <a:tr h="1779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60.367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60.367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6854997"/>
                  </a:ext>
                </a:extLst>
              </a:tr>
              <a:tr h="1779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3235823"/>
                  </a:ext>
                </a:extLst>
              </a:tr>
              <a:tr h="1779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8313416"/>
                  </a:ext>
                </a:extLst>
              </a:tr>
              <a:tr h="1779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3536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20706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89654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4"/>
            </a:pPr>
            <a:r>
              <a:rPr lang="es-CL" sz="1600" dirty="0"/>
              <a:t>Respecto a la ejecución por Programa, las mayores tasas de ejecución del presupuesto vigente corresponde al  </a:t>
            </a:r>
            <a:r>
              <a:rPr lang="pt-BR" sz="1600" dirty="0"/>
              <a:t>Programa Censo que registra </a:t>
            </a:r>
            <a:r>
              <a:rPr lang="es-CL" sz="1600" dirty="0"/>
              <a:t>un</a:t>
            </a:r>
            <a:r>
              <a:rPr lang="pt-BR" sz="1600" dirty="0"/>
              <a:t> 37,9%; seguido de INE </a:t>
            </a:r>
            <a:r>
              <a:rPr lang="es-CL" sz="1600" dirty="0"/>
              <a:t>con</a:t>
            </a:r>
            <a:r>
              <a:rPr lang="pt-BR" sz="1600" dirty="0"/>
              <a:t> </a:t>
            </a:r>
            <a:r>
              <a:rPr lang="es-CL" sz="1600" dirty="0"/>
              <a:t>un</a:t>
            </a:r>
            <a:r>
              <a:rPr lang="pt-BR" sz="1600" dirty="0"/>
              <a:t> 19,5%.  La menor </a:t>
            </a:r>
            <a:r>
              <a:rPr lang="es-CL" sz="1600" dirty="0"/>
              <a:t>tasa de 0,1% corresponde al Programa Fondo de Innovación para Competitividad</a:t>
            </a:r>
            <a:r>
              <a:rPr lang="pt-BR" sz="1600" dirty="0"/>
              <a:t>. Por </a:t>
            </a:r>
            <a:r>
              <a:rPr lang="es-CL" sz="1600" dirty="0"/>
              <a:t>su</a:t>
            </a:r>
            <a:r>
              <a:rPr lang="pt-BR" sz="1600" dirty="0"/>
              <a:t> parte e</a:t>
            </a:r>
            <a:r>
              <a:rPr lang="es-CL" sz="1600" dirty="0"/>
              <a:t>l Programa CORFO concentra el 64,3% del presupuesto de la Partida y alcanzó  a  febrero una ejecución de  13,4% del presupuesto aprobado por el Congreso.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4"/>
            </a:pPr>
            <a:r>
              <a:rPr lang="es-CL" sz="1600" dirty="0"/>
              <a:t>A nivel de subtítulo, el mayor gasto se registra en los subtítulo 23 </a:t>
            </a:r>
            <a:r>
              <a:rPr lang="es-CL" sz="1600" b="1" dirty="0"/>
              <a:t>“prestaciones de seguridad social” </a:t>
            </a:r>
            <a:r>
              <a:rPr lang="es-CL" sz="1600" dirty="0"/>
              <a:t>con una ejecución de </a:t>
            </a:r>
            <a:r>
              <a:rPr lang="es-CL" sz="1600" b="1" dirty="0"/>
              <a:t>448%</a:t>
            </a:r>
            <a:r>
              <a:rPr lang="es-CL" sz="1600" dirty="0"/>
              <a:t> explicado por la aplicación de la ley de Incentivo al Retiro; seguido del subtítulo 34 </a:t>
            </a:r>
            <a:r>
              <a:rPr lang="es-CL" sz="1600" b="1" dirty="0"/>
              <a:t>“servicio de la deuda” </a:t>
            </a:r>
            <a:r>
              <a:rPr lang="es-CL" sz="1600" dirty="0"/>
              <a:t>con una ejecución de</a:t>
            </a:r>
            <a:r>
              <a:rPr lang="es-CL" sz="1600" b="1" dirty="0"/>
              <a:t> 64,8%,</a:t>
            </a:r>
            <a:r>
              <a:rPr lang="es-CL" sz="1600" dirty="0"/>
              <a:t> destinado al pago de las obligaciones devengadas al 31 de diciembre de 2017 (deuda flotante).</a:t>
            </a:r>
            <a:endParaRPr lang="es-CL" sz="1600" b="1" dirty="0">
              <a:solidFill>
                <a:srgbClr val="FF0000"/>
              </a:solidFill>
              <a:latin typeface="+mn-lt"/>
              <a:ea typeface="Verdana" pitchFamily="34" charset="0"/>
              <a:cs typeface="Verdana" pitchFamily="34" charset="0"/>
            </a:endParaRPr>
          </a:p>
          <a:p>
            <a:pPr algn="just"/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8F109559-B5F4-40A7-B4F5-CE1FCD4460F6}"/>
              </a:ext>
            </a:extLst>
          </p:cNvPr>
          <p:cNvSpPr txBox="1">
            <a:spLocks/>
          </p:cNvSpPr>
          <p:nvPr/>
        </p:nvSpPr>
        <p:spPr>
          <a:xfrm>
            <a:off x="414338" y="548680"/>
            <a:ext cx="8210798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del Ministerio de Economía, Fomento y Turismo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febrero de 2018</a:t>
            </a:r>
          </a:p>
        </p:txBody>
      </p:sp>
    </p:spTree>
    <p:extLst>
      <p:ext uri="{BB962C8B-B14F-4D97-AF65-F5344CB8AC3E}">
        <p14:creationId xmlns:p14="http://schemas.microsoft.com/office/powerpoint/2010/main" val="288297664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30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55137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07, Capítulo 23: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INSTITUTO NACIONAL DE PROPIEDAD INDUSTRIAL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febrero de 2018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95536" y="153350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16C0EEF3-DE6C-4722-A246-DBB1A8816B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998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4FEF67B1-9C43-45CC-A068-512C3DFAD4F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5181089"/>
              </p:ext>
            </p:extLst>
          </p:nvPr>
        </p:nvGraphicFramePr>
        <p:xfrm>
          <a:off x="414336" y="1988840"/>
          <a:ext cx="8210798" cy="2160244"/>
        </p:xfrm>
        <a:graphic>
          <a:graphicData uri="http://schemas.openxmlformats.org/drawingml/2006/table">
            <a:tbl>
              <a:tblPr/>
              <a:tblGrid>
                <a:gridCol w="285494">
                  <a:extLst>
                    <a:ext uri="{9D8B030D-6E8A-4147-A177-3AD203B41FA5}">
                      <a16:colId xmlns:a16="http://schemas.microsoft.com/office/drawing/2014/main" val="3211247410"/>
                    </a:ext>
                  </a:extLst>
                </a:gridCol>
                <a:gridCol w="285494">
                  <a:extLst>
                    <a:ext uri="{9D8B030D-6E8A-4147-A177-3AD203B41FA5}">
                      <a16:colId xmlns:a16="http://schemas.microsoft.com/office/drawing/2014/main" val="259767051"/>
                    </a:ext>
                  </a:extLst>
                </a:gridCol>
                <a:gridCol w="285494">
                  <a:extLst>
                    <a:ext uri="{9D8B030D-6E8A-4147-A177-3AD203B41FA5}">
                      <a16:colId xmlns:a16="http://schemas.microsoft.com/office/drawing/2014/main" val="442649018"/>
                    </a:ext>
                  </a:extLst>
                </a:gridCol>
                <a:gridCol w="2980554">
                  <a:extLst>
                    <a:ext uri="{9D8B030D-6E8A-4147-A177-3AD203B41FA5}">
                      <a16:colId xmlns:a16="http://schemas.microsoft.com/office/drawing/2014/main" val="93862472"/>
                    </a:ext>
                  </a:extLst>
                </a:gridCol>
                <a:gridCol w="765123">
                  <a:extLst>
                    <a:ext uri="{9D8B030D-6E8A-4147-A177-3AD203B41FA5}">
                      <a16:colId xmlns:a16="http://schemas.microsoft.com/office/drawing/2014/main" val="376827664"/>
                    </a:ext>
                  </a:extLst>
                </a:gridCol>
                <a:gridCol w="765123">
                  <a:extLst>
                    <a:ext uri="{9D8B030D-6E8A-4147-A177-3AD203B41FA5}">
                      <a16:colId xmlns:a16="http://schemas.microsoft.com/office/drawing/2014/main" val="3110813084"/>
                    </a:ext>
                  </a:extLst>
                </a:gridCol>
                <a:gridCol w="765123">
                  <a:extLst>
                    <a:ext uri="{9D8B030D-6E8A-4147-A177-3AD203B41FA5}">
                      <a16:colId xmlns:a16="http://schemas.microsoft.com/office/drawing/2014/main" val="2264348314"/>
                    </a:ext>
                  </a:extLst>
                </a:gridCol>
                <a:gridCol w="685185">
                  <a:extLst>
                    <a:ext uri="{9D8B030D-6E8A-4147-A177-3AD203B41FA5}">
                      <a16:colId xmlns:a16="http://schemas.microsoft.com/office/drawing/2014/main" val="3873931626"/>
                    </a:ext>
                  </a:extLst>
                </a:gridCol>
                <a:gridCol w="696604">
                  <a:extLst>
                    <a:ext uri="{9D8B030D-6E8A-4147-A177-3AD203B41FA5}">
                      <a16:colId xmlns:a16="http://schemas.microsoft.com/office/drawing/2014/main" val="3153848490"/>
                    </a:ext>
                  </a:extLst>
                </a:gridCol>
                <a:gridCol w="696604">
                  <a:extLst>
                    <a:ext uri="{9D8B030D-6E8A-4147-A177-3AD203B41FA5}">
                      <a16:colId xmlns:a16="http://schemas.microsoft.com/office/drawing/2014/main" val="3752524650"/>
                    </a:ext>
                  </a:extLst>
                </a:gridCol>
              </a:tblGrid>
              <a:tr h="186228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6689324"/>
                  </a:ext>
                </a:extLst>
              </a:tr>
              <a:tr h="2979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5291079"/>
                  </a:ext>
                </a:extLst>
              </a:tr>
              <a:tr h="1862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6.954.079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6.954.079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1.009.145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607400"/>
                  </a:ext>
                </a:extLst>
              </a:tr>
              <a:tr h="1862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5.568.575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5.568.575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895.612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494988"/>
                  </a:ext>
                </a:extLst>
              </a:tr>
              <a:tr h="1862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1.105.246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1.105.246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107.958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7361059"/>
                  </a:ext>
                </a:extLst>
              </a:tr>
              <a:tr h="1862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126.678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126.678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5811732"/>
                  </a:ext>
                </a:extLst>
              </a:tr>
              <a:tr h="1862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126.678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126.678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99269"/>
                  </a:ext>
                </a:extLst>
              </a:tr>
              <a:tr h="1862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153.580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153.580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5.575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3787536"/>
                  </a:ext>
                </a:extLst>
              </a:tr>
              <a:tr h="1862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1.026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4581611"/>
                  </a:ext>
                </a:extLst>
              </a:tr>
              <a:tr h="1862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47.299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47.299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1222067"/>
                  </a:ext>
                </a:extLst>
              </a:tr>
              <a:tr h="1862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105.255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105.255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4.724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78928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181525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31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55137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07, Capítulo 24: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SUBSECRETARÍA DE TURISMO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febrero de 2018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95536" y="153350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C45594B7-C36E-494E-84FC-C66E1CBC303D}"/>
              </a:ext>
            </a:extLst>
          </p:cNvPr>
          <p:cNvSpPr txBox="1">
            <a:spLocks/>
          </p:cNvSpPr>
          <p:nvPr/>
        </p:nvSpPr>
        <p:spPr>
          <a:xfrm>
            <a:off x="500062" y="6309998"/>
            <a:ext cx="8229600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/>
              <a:t>Fuente</a:t>
            </a:r>
            <a:r>
              <a:rPr lang="es-CL" sz="1050"/>
              <a:t>: Elaboración propia en base a Informes de ejecución presupuestaria mensual de DIPRES.</a:t>
            </a:r>
            <a:endParaRPr lang="es-CL" sz="1050" dirty="0"/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105CD916-A987-48B4-8C7B-D4B6BAD6146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6609897"/>
              </p:ext>
            </p:extLst>
          </p:nvPr>
        </p:nvGraphicFramePr>
        <p:xfrm>
          <a:off x="414335" y="1988840"/>
          <a:ext cx="8210797" cy="3240363"/>
        </p:xfrm>
        <a:graphic>
          <a:graphicData uri="http://schemas.openxmlformats.org/drawingml/2006/table">
            <a:tbl>
              <a:tblPr/>
              <a:tblGrid>
                <a:gridCol w="281191">
                  <a:extLst>
                    <a:ext uri="{9D8B030D-6E8A-4147-A177-3AD203B41FA5}">
                      <a16:colId xmlns:a16="http://schemas.microsoft.com/office/drawing/2014/main" val="10945098"/>
                    </a:ext>
                  </a:extLst>
                </a:gridCol>
                <a:gridCol w="281191">
                  <a:extLst>
                    <a:ext uri="{9D8B030D-6E8A-4147-A177-3AD203B41FA5}">
                      <a16:colId xmlns:a16="http://schemas.microsoft.com/office/drawing/2014/main" val="3824888439"/>
                    </a:ext>
                  </a:extLst>
                </a:gridCol>
                <a:gridCol w="281191">
                  <a:extLst>
                    <a:ext uri="{9D8B030D-6E8A-4147-A177-3AD203B41FA5}">
                      <a16:colId xmlns:a16="http://schemas.microsoft.com/office/drawing/2014/main" val="1012199104"/>
                    </a:ext>
                  </a:extLst>
                </a:gridCol>
                <a:gridCol w="3059366">
                  <a:extLst>
                    <a:ext uri="{9D8B030D-6E8A-4147-A177-3AD203B41FA5}">
                      <a16:colId xmlns:a16="http://schemas.microsoft.com/office/drawing/2014/main" val="2272334191"/>
                    </a:ext>
                  </a:extLst>
                </a:gridCol>
                <a:gridCol w="753594">
                  <a:extLst>
                    <a:ext uri="{9D8B030D-6E8A-4147-A177-3AD203B41FA5}">
                      <a16:colId xmlns:a16="http://schemas.microsoft.com/office/drawing/2014/main" val="2222250377"/>
                    </a:ext>
                  </a:extLst>
                </a:gridCol>
                <a:gridCol w="753594">
                  <a:extLst>
                    <a:ext uri="{9D8B030D-6E8A-4147-A177-3AD203B41FA5}">
                      <a16:colId xmlns:a16="http://schemas.microsoft.com/office/drawing/2014/main" val="417513664"/>
                    </a:ext>
                  </a:extLst>
                </a:gridCol>
                <a:gridCol w="753594">
                  <a:extLst>
                    <a:ext uri="{9D8B030D-6E8A-4147-A177-3AD203B41FA5}">
                      <a16:colId xmlns:a16="http://schemas.microsoft.com/office/drawing/2014/main" val="3667227890"/>
                    </a:ext>
                  </a:extLst>
                </a:gridCol>
                <a:gridCol w="674860">
                  <a:extLst>
                    <a:ext uri="{9D8B030D-6E8A-4147-A177-3AD203B41FA5}">
                      <a16:colId xmlns:a16="http://schemas.microsoft.com/office/drawing/2014/main" val="47841991"/>
                    </a:ext>
                  </a:extLst>
                </a:gridCol>
                <a:gridCol w="686108">
                  <a:extLst>
                    <a:ext uri="{9D8B030D-6E8A-4147-A177-3AD203B41FA5}">
                      <a16:colId xmlns:a16="http://schemas.microsoft.com/office/drawing/2014/main" val="2994338678"/>
                    </a:ext>
                  </a:extLst>
                </a:gridCol>
                <a:gridCol w="686108">
                  <a:extLst>
                    <a:ext uri="{9D8B030D-6E8A-4147-A177-3AD203B41FA5}">
                      <a16:colId xmlns:a16="http://schemas.microsoft.com/office/drawing/2014/main" val="448136899"/>
                    </a:ext>
                  </a:extLst>
                </a:gridCol>
              </a:tblGrid>
              <a:tr h="17421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0249524"/>
                  </a:ext>
                </a:extLst>
              </a:tr>
              <a:tr h="27874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5762585"/>
                  </a:ext>
                </a:extLst>
              </a:tr>
              <a:tr h="1742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4.535.707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4.535.707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198.282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4,4%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4,4%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8203350"/>
                  </a:ext>
                </a:extLst>
              </a:tr>
              <a:tr h="1742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1.125.496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1.125.496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160.493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14,3%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14,3%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8528914"/>
                  </a:ext>
                </a:extLst>
              </a:tr>
              <a:tr h="1742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554.469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554.469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37.789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6,8%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6,8%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0633821"/>
                  </a:ext>
                </a:extLst>
              </a:tr>
              <a:tr h="1742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2.034.942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2.034.942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127890"/>
                  </a:ext>
                </a:extLst>
              </a:tr>
              <a:tr h="1742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118.312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118.312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4790027"/>
                  </a:ext>
                </a:extLst>
              </a:tr>
              <a:tr h="1742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009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de Fomento de la Producción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118.312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118.312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100864"/>
                  </a:ext>
                </a:extLst>
              </a:tr>
              <a:tr h="1742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1.913.162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1.913.162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4200105"/>
                  </a:ext>
                </a:extLst>
              </a:tr>
              <a:tr h="1742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Desarrollo Turístico Sustentable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1.913.162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1.913.162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623081"/>
                  </a:ext>
                </a:extLst>
              </a:tr>
              <a:tr h="1742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3.468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3.468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6977191"/>
                  </a:ext>
                </a:extLst>
              </a:tr>
              <a:tr h="1742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007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 Internacional de Turismo Social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3.468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3.468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9494374"/>
                  </a:ext>
                </a:extLst>
              </a:tr>
              <a:tr h="1742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820.800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820.800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4844902"/>
                  </a:ext>
                </a:extLst>
              </a:tr>
              <a:tr h="1742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410.400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410.400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5212773"/>
                  </a:ext>
                </a:extLst>
              </a:tr>
              <a:tr h="1742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Naciones Unidas para el Desarrollo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256.500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256.500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1785263"/>
                  </a:ext>
                </a:extLst>
              </a:tr>
              <a:tr h="1742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Regional de Desarrollo Productivo de la Araucanía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153.900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153.900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3575995"/>
                  </a:ext>
                </a:extLst>
              </a:tr>
              <a:tr h="1742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410.400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410.400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6936544"/>
                  </a:ext>
                </a:extLst>
              </a:tr>
              <a:tr h="1742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Nacional Forestal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410.400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410.400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82660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621856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32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55137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07, Capítulo 25: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SUPERINTENDENCIA DE INSOLVENCIA Y REEMPRENDIMIENTO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febrero de 2018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95536" y="153350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2740BC5E-13A3-466B-900C-72948B76D2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998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03C4CBB9-047F-45DA-BA05-3419A1181A5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1923370"/>
              </p:ext>
            </p:extLst>
          </p:nvPr>
        </p:nvGraphicFramePr>
        <p:xfrm>
          <a:off x="425519" y="1999482"/>
          <a:ext cx="8199614" cy="3233306"/>
        </p:xfrm>
        <a:graphic>
          <a:graphicData uri="http://schemas.openxmlformats.org/drawingml/2006/table">
            <a:tbl>
              <a:tblPr/>
              <a:tblGrid>
                <a:gridCol w="284709">
                  <a:extLst>
                    <a:ext uri="{9D8B030D-6E8A-4147-A177-3AD203B41FA5}">
                      <a16:colId xmlns:a16="http://schemas.microsoft.com/office/drawing/2014/main" val="288312546"/>
                    </a:ext>
                  </a:extLst>
                </a:gridCol>
                <a:gridCol w="284709">
                  <a:extLst>
                    <a:ext uri="{9D8B030D-6E8A-4147-A177-3AD203B41FA5}">
                      <a16:colId xmlns:a16="http://schemas.microsoft.com/office/drawing/2014/main" val="1729549874"/>
                    </a:ext>
                  </a:extLst>
                </a:gridCol>
                <a:gridCol w="284709">
                  <a:extLst>
                    <a:ext uri="{9D8B030D-6E8A-4147-A177-3AD203B41FA5}">
                      <a16:colId xmlns:a16="http://schemas.microsoft.com/office/drawing/2014/main" val="1308361566"/>
                    </a:ext>
                  </a:extLst>
                </a:gridCol>
                <a:gridCol w="2983749">
                  <a:extLst>
                    <a:ext uri="{9D8B030D-6E8A-4147-A177-3AD203B41FA5}">
                      <a16:colId xmlns:a16="http://schemas.microsoft.com/office/drawing/2014/main" val="3171651341"/>
                    </a:ext>
                  </a:extLst>
                </a:gridCol>
                <a:gridCol w="763019">
                  <a:extLst>
                    <a:ext uri="{9D8B030D-6E8A-4147-A177-3AD203B41FA5}">
                      <a16:colId xmlns:a16="http://schemas.microsoft.com/office/drawing/2014/main" val="764414493"/>
                    </a:ext>
                  </a:extLst>
                </a:gridCol>
                <a:gridCol w="763019">
                  <a:extLst>
                    <a:ext uri="{9D8B030D-6E8A-4147-A177-3AD203B41FA5}">
                      <a16:colId xmlns:a16="http://schemas.microsoft.com/office/drawing/2014/main" val="4191846814"/>
                    </a:ext>
                  </a:extLst>
                </a:gridCol>
                <a:gridCol w="763019">
                  <a:extLst>
                    <a:ext uri="{9D8B030D-6E8A-4147-A177-3AD203B41FA5}">
                      <a16:colId xmlns:a16="http://schemas.microsoft.com/office/drawing/2014/main" val="3377397869"/>
                    </a:ext>
                  </a:extLst>
                </a:gridCol>
                <a:gridCol w="683301">
                  <a:extLst>
                    <a:ext uri="{9D8B030D-6E8A-4147-A177-3AD203B41FA5}">
                      <a16:colId xmlns:a16="http://schemas.microsoft.com/office/drawing/2014/main" val="3239810036"/>
                    </a:ext>
                  </a:extLst>
                </a:gridCol>
                <a:gridCol w="694690">
                  <a:extLst>
                    <a:ext uri="{9D8B030D-6E8A-4147-A177-3AD203B41FA5}">
                      <a16:colId xmlns:a16="http://schemas.microsoft.com/office/drawing/2014/main" val="3076006448"/>
                    </a:ext>
                  </a:extLst>
                </a:gridCol>
                <a:gridCol w="694690">
                  <a:extLst>
                    <a:ext uri="{9D8B030D-6E8A-4147-A177-3AD203B41FA5}">
                      <a16:colId xmlns:a16="http://schemas.microsoft.com/office/drawing/2014/main" val="510097439"/>
                    </a:ext>
                  </a:extLst>
                </a:gridCol>
              </a:tblGrid>
              <a:tr h="173178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122404"/>
                  </a:ext>
                </a:extLst>
              </a:tr>
              <a:tr h="27708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1842991"/>
                  </a:ext>
                </a:extLst>
              </a:tr>
              <a:tr h="1731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6.208.237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6.208.237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905.744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14,6%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14,6%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1807514"/>
                  </a:ext>
                </a:extLst>
              </a:tr>
              <a:tr h="1731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4.271.897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4.271.897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677.024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15,8%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15,8%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4868544"/>
                  </a:ext>
                </a:extLst>
              </a:tr>
              <a:tr h="1731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850.056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850.056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93.404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3341251"/>
                  </a:ext>
                </a:extLst>
              </a:tr>
              <a:tr h="1731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867.605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867.605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128.450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14,8%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14,8%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6460517"/>
                  </a:ext>
                </a:extLst>
              </a:tr>
              <a:tr h="1731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866.223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866.223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127.532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14,7%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14,7%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59677"/>
                  </a:ext>
                </a:extLst>
              </a:tr>
              <a:tr h="1853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283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Para Cumplimiento Artículo 37 del Libro IV del Código de Comercio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10.081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10.081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2211387"/>
                  </a:ext>
                </a:extLst>
              </a:tr>
              <a:tr h="1731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284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Plan de Cierre de Quiebras en Regiones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37.780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37.780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5.097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13,5%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13,5%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3888317"/>
                  </a:ext>
                </a:extLst>
              </a:tr>
              <a:tr h="1731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285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Para Cumplimiento Artículo 40, Ley N° 20.720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818.362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818.362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122.435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5715009"/>
                  </a:ext>
                </a:extLst>
              </a:tr>
              <a:tr h="1731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1.382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1.382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918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66,4%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66,4%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1102329"/>
                  </a:ext>
                </a:extLst>
              </a:tr>
              <a:tr h="1731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006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Asociación Internacional de Reguladores por Insolvencia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1.382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1.382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918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66,4%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66,4%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6091809"/>
                  </a:ext>
                </a:extLst>
              </a:tr>
              <a:tr h="1731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5876672"/>
                  </a:ext>
                </a:extLst>
              </a:tr>
              <a:tr h="1731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148032"/>
                  </a:ext>
                </a:extLst>
              </a:tr>
              <a:tr h="1731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218.669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218.669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6.866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3,1%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3,1%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139650"/>
                  </a:ext>
                </a:extLst>
              </a:tr>
              <a:tr h="1731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2.052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2.052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6525199"/>
                  </a:ext>
                </a:extLst>
              </a:tr>
              <a:tr h="1731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20.520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20.520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9319800"/>
                  </a:ext>
                </a:extLst>
              </a:tr>
              <a:tr h="1731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196.097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196.097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6.866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3,5%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3,5%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33348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61403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00062" y="6309998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1207105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9" name="1 Título">
            <a:extLst>
              <a:ext uri="{FF2B5EF4-FFF2-40B4-BE49-F238E27FC236}">
                <a16:creationId xmlns:a16="http://schemas.microsoft.com/office/drawing/2014/main" id="{88E35C73-E5A5-460E-A84C-A5C50495A3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del Ministerio de Economía, Fomento y Turismo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febrero de 2018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FBF6C250-7B11-4692-A54A-DF10F4D3B9E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4077182"/>
              </p:ext>
            </p:extLst>
          </p:nvPr>
        </p:nvGraphicFramePr>
        <p:xfrm>
          <a:off x="414336" y="1662445"/>
          <a:ext cx="8210801" cy="2558796"/>
        </p:xfrm>
        <a:graphic>
          <a:graphicData uri="http://schemas.openxmlformats.org/drawingml/2006/table">
            <a:tbl>
              <a:tblPr/>
              <a:tblGrid>
                <a:gridCol w="766990">
                  <a:extLst>
                    <a:ext uri="{9D8B030D-6E8A-4147-A177-3AD203B41FA5}">
                      <a16:colId xmlns:a16="http://schemas.microsoft.com/office/drawing/2014/main" val="3518450416"/>
                    </a:ext>
                  </a:extLst>
                </a:gridCol>
                <a:gridCol w="2979241">
                  <a:extLst>
                    <a:ext uri="{9D8B030D-6E8A-4147-A177-3AD203B41FA5}">
                      <a16:colId xmlns:a16="http://schemas.microsoft.com/office/drawing/2014/main" val="2706490659"/>
                    </a:ext>
                  </a:extLst>
                </a:gridCol>
                <a:gridCol w="766990">
                  <a:extLst>
                    <a:ext uri="{9D8B030D-6E8A-4147-A177-3AD203B41FA5}">
                      <a16:colId xmlns:a16="http://schemas.microsoft.com/office/drawing/2014/main" val="3421279924"/>
                    </a:ext>
                  </a:extLst>
                </a:gridCol>
                <a:gridCol w="766990">
                  <a:extLst>
                    <a:ext uri="{9D8B030D-6E8A-4147-A177-3AD203B41FA5}">
                      <a16:colId xmlns:a16="http://schemas.microsoft.com/office/drawing/2014/main" val="2278658127"/>
                    </a:ext>
                  </a:extLst>
                </a:gridCol>
                <a:gridCol w="766990">
                  <a:extLst>
                    <a:ext uri="{9D8B030D-6E8A-4147-A177-3AD203B41FA5}">
                      <a16:colId xmlns:a16="http://schemas.microsoft.com/office/drawing/2014/main" val="2754957444"/>
                    </a:ext>
                  </a:extLst>
                </a:gridCol>
                <a:gridCol w="766990">
                  <a:extLst>
                    <a:ext uri="{9D8B030D-6E8A-4147-A177-3AD203B41FA5}">
                      <a16:colId xmlns:a16="http://schemas.microsoft.com/office/drawing/2014/main" val="2883402292"/>
                    </a:ext>
                  </a:extLst>
                </a:gridCol>
                <a:gridCol w="698305">
                  <a:extLst>
                    <a:ext uri="{9D8B030D-6E8A-4147-A177-3AD203B41FA5}">
                      <a16:colId xmlns:a16="http://schemas.microsoft.com/office/drawing/2014/main" val="154106548"/>
                    </a:ext>
                  </a:extLst>
                </a:gridCol>
                <a:gridCol w="698305">
                  <a:extLst>
                    <a:ext uri="{9D8B030D-6E8A-4147-A177-3AD203B41FA5}">
                      <a16:colId xmlns:a16="http://schemas.microsoft.com/office/drawing/2014/main" val="1295150633"/>
                    </a:ext>
                  </a:extLst>
                </a:gridCol>
              </a:tblGrid>
              <a:tr h="175260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763" marR="8763" marT="8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763" marR="8763" marT="8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763" marR="8763" marT="8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9991731"/>
                  </a:ext>
                </a:extLst>
              </a:tr>
              <a:tr h="280416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763" marR="8763" marT="8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763" marR="8763" marT="8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192474"/>
                  </a:ext>
                </a:extLst>
              </a:tr>
              <a:tr h="175260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63" marR="8763" marT="8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1.323.592.528 </a:t>
                      </a:r>
                    </a:p>
                  </a:txBody>
                  <a:tcPr marL="8763" marR="8763" marT="8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1.323.592.528 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163.916.792 </a:t>
                      </a:r>
                    </a:p>
                  </a:txBody>
                  <a:tcPr marL="8763" marR="8763" marT="8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12,4%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12,4%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3130353"/>
                  </a:ext>
                </a:extLst>
              </a:tr>
              <a:tr h="1752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763" marR="8763" marT="8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130.672.293 </a:t>
                      </a:r>
                    </a:p>
                  </a:txBody>
                  <a:tcPr marL="8763" marR="8763" marT="8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131.003.997 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331.704 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18.255.296</a:t>
                      </a:r>
                    </a:p>
                  </a:txBody>
                  <a:tcPr marL="8763" marR="8763" marT="8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14,0%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13,9%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1945107"/>
                  </a:ext>
                </a:extLst>
              </a:tr>
              <a:tr h="1752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763" marR="8763" marT="8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47.587.593 </a:t>
                      </a:r>
                    </a:p>
                  </a:txBody>
                  <a:tcPr marL="8763" marR="8763" marT="8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47.587.593 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3.722.754</a:t>
                      </a:r>
                    </a:p>
                  </a:txBody>
                  <a:tcPr marL="8763" marR="8763" marT="8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7,8%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7,8%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3596245"/>
                  </a:ext>
                </a:extLst>
              </a:tr>
              <a:tr h="1752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763" marR="8763" marT="8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316.769 </a:t>
                      </a:r>
                    </a:p>
                  </a:txBody>
                  <a:tcPr marL="8763" marR="8763" marT="8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316.769 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1.419.183</a:t>
                      </a:r>
                    </a:p>
                  </a:txBody>
                  <a:tcPr marL="8763" marR="8763" marT="8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448,0%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448,0%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9250585"/>
                  </a:ext>
                </a:extLst>
              </a:tr>
              <a:tr h="1752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763" marR="8763" marT="8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408.786.954 </a:t>
                      </a:r>
                    </a:p>
                  </a:txBody>
                  <a:tcPr marL="8763" marR="8763" marT="8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408.455.250 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-331.704 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21.666.005</a:t>
                      </a:r>
                    </a:p>
                  </a:txBody>
                  <a:tcPr marL="8763" marR="8763" marT="8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5,3%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5,3%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3155423"/>
                  </a:ext>
                </a:extLst>
              </a:tr>
              <a:tr h="1752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763" marR="8763" marT="8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24.602.513 </a:t>
                      </a:r>
                    </a:p>
                  </a:txBody>
                  <a:tcPr marL="8763" marR="8763" marT="8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24.602.513 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763" marR="8763" marT="8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4534263"/>
                  </a:ext>
                </a:extLst>
              </a:tr>
              <a:tr h="1752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763" marR="8763" marT="8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 </a:t>
                      </a:r>
                    </a:p>
                  </a:txBody>
                  <a:tcPr marL="8763" marR="8763" marT="8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 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9.049</a:t>
                      </a:r>
                    </a:p>
                  </a:txBody>
                  <a:tcPr marL="8763" marR="8763" marT="8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30163,3%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30163,3%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9226599"/>
                  </a:ext>
                </a:extLst>
              </a:tr>
              <a:tr h="1752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763" marR="8763" marT="8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6.887.866 </a:t>
                      </a:r>
                    </a:p>
                  </a:txBody>
                  <a:tcPr marL="8763" marR="8763" marT="8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6.887.866 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242.671</a:t>
                      </a:r>
                    </a:p>
                  </a:txBody>
                  <a:tcPr marL="8763" marR="8763" marT="8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3,5%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3,5%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9772228"/>
                  </a:ext>
                </a:extLst>
              </a:tr>
              <a:tr h="1752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763" marR="8763" marT="8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572.503.171 </a:t>
                      </a:r>
                    </a:p>
                  </a:txBody>
                  <a:tcPr marL="8763" marR="8763" marT="8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572.503.171 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107.735.838</a:t>
                      </a:r>
                    </a:p>
                  </a:txBody>
                  <a:tcPr marL="8763" marR="8763" marT="8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18,8%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18,8%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9206273"/>
                  </a:ext>
                </a:extLst>
              </a:tr>
              <a:tr h="1752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8763" marR="8763" marT="8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113.501.432 </a:t>
                      </a:r>
                    </a:p>
                  </a:txBody>
                  <a:tcPr marL="8763" marR="8763" marT="8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113.501.432 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5.658.919</a:t>
                      </a:r>
                    </a:p>
                  </a:txBody>
                  <a:tcPr marL="8763" marR="8763" marT="8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5,0%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5,0%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0510594"/>
                  </a:ext>
                </a:extLst>
              </a:tr>
              <a:tr h="1752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763" marR="8763" marT="8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11.926.244 </a:t>
                      </a:r>
                    </a:p>
                  </a:txBody>
                  <a:tcPr marL="8763" marR="8763" marT="8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11.926.244 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797.393</a:t>
                      </a:r>
                    </a:p>
                  </a:txBody>
                  <a:tcPr marL="8763" marR="8763" marT="8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6,7%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6,7%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5468380"/>
                  </a:ext>
                </a:extLst>
              </a:tr>
              <a:tr h="1752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763" marR="8763" marT="8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6.807.653 </a:t>
                      </a:r>
                    </a:p>
                  </a:txBody>
                  <a:tcPr marL="8763" marR="8763" marT="8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6.807.653 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4.409.677</a:t>
                      </a:r>
                    </a:p>
                  </a:txBody>
                  <a:tcPr marL="8763" marR="8763" marT="8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64,8%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64,8%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0570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7" y="142676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Comportamiento de la Ejecución Presupuestaria de la Partida 2017 - 2018</a:t>
            </a:r>
          </a:p>
        </p:txBody>
      </p:sp>
      <p:sp>
        <p:nvSpPr>
          <p:cNvPr id="10" name="1 Título">
            <a:extLst>
              <a:ext uri="{FF2B5EF4-FFF2-40B4-BE49-F238E27FC236}">
                <a16:creationId xmlns:a16="http://schemas.microsoft.com/office/drawing/2014/main" id="{E5741F04-4CB3-46EC-97B1-487369672D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del Ministerio de Economía, Fomento y Turismo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febrero de 2018</a:t>
            </a:r>
          </a:p>
        </p:txBody>
      </p:sp>
      <p:sp>
        <p:nvSpPr>
          <p:cNvPr id="9" name="3 Marcador de pie de página">
            <a:extLst>
              <a:ext uri="{FF2B5EF4-FFF2-40B4-BE49-F238E27FC236}">
                <a16:creationId xmlns:a16="http://schemas.microsoft.com/office/drawing/2014/main" id="{7090BA3F-9A8F-4803-B2C1-6AAA64F107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998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5F90257E-D82A-4B95-BBF4-EEB5F70509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6737" y="1882103"/>
            <a:ext cx="4111229" cy="2386733"/>
          </a:xfrm>
          <a:prstGeom prst="rect">
            <a:avLst/>
          </a:prstGeom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id="{3425EBF3-917C-44CD-8620-62027D4E328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56035" y="1882103"/>
            <a:ext cx="4111227" cy="23867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93420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6" y="549620"/>
            <a:ext cx="8210799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</a:t>
            </a: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 Partida 07, Resumen por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Capítulos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febrero de 2018 </a:t>
            </a:r>
            <a:endParaRPr lang="es-CL" sz="1800" b="1" dirty="0">
              <a:solidFill>
                <a:schemeClr val="tx1"/>
              </a:solidFill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4546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AC5CA768-58EA-4A8A-9BCB-AAE1A6CF6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998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1C5BB78F-AA96-4A67-8A0B-FAD88148032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5957954"/>
              </p:ext>
            </p:extLst>
          </p:nvPr>
        </p:nvGraphicFramePr>
        <p:xfrm>
          <a:off x="500062" y="1700808"/>
          <a:ext cx="8115762" cy="4607574"/>
        </p:xfrm>
        <a:graphic>
          <a:graphicData uri="http://schemas.openxmlformats.org/drawingml/2006/table">
            <a:tbl>
              <a:tblPr/>
              <a:tblGrid>
                <a:gridCol w="311700">
                  <a:extLst>
                    <a:ext uri="{9D8B030D-6E8A-4147-A177-3AD203B41FA5}">
                      <a16:colId xmlns:a16="http://schemas.microsoft.com/office/drawing/2014/main" val="674136613"/>
                    </a:ext>
                  </a:extLst>
                </a:gridCol>
                <a:gridCol w="288612">
                  <a:extLst>
                    <a:ext uri="{9D8B030D-6E8A-4147-A177-3AD203B41FA5}">
                      <a16:colId xmlns:a16="http://schemas.microsoft.com/office/drawing/2014/main" val="1471434346"/>
                    </a:ext>
                  </a:extLst>
                </a:gridCol>
                <a:gridCol w="3013106">
                  <a:extLst>
                    <a:ext uri="{9D8B030D-6E8A-4147-A177-3AD203B41FA5}">
                      <a16:colId xmlns:a16="http://schemas.microsoft.com/office/drawing/2014/main" val="2794510065"/>
                    </a:ext>
                  </a:extLst>
                </a:gridCol>
                <a:gridCol w="773480">
                  <a:extLst>
                    <a:ext uri="{9D8B030D-6E8A-4147-A177-3AD203B41FA5}">
                      <a16:colId xmlns:a16="http://schemas.microsoft.com/office/drawing/2014/main" val="967199726"/>
                    </a:ext>
                  </a:extLst>
                </a:gridCol>
                <a:gridCol w="773480">
                  <a:extLst>
                    <a:ext uri="{9D8B030D-6E8A-4147-A177-3AD203B41FA5}">
                      <a16:colId xmlns:a16="http://schemas.microsoft.com/office/drawing/2014/main" val="2234168515"/>
                    </a:ext>
                  </a:extLst>
                </a:gridCol>
                <a:gridCol w="773480">
                  <a:extLst>
                    <a:ext uri="{9D8B030D-6E8A-4147-A177-3AD203B41FA5}">
                      <a16:colId xmlns:a16="http://schemas.microsoft.com/office/drawing/2014/main" val="3185466825"/>
                    </a:ext>
                  </a:extLst>
                </a:gridCol>
                <a:gridCol w="773480">
                  <a:extLst>
                    <a:ext uri="{9D8B030D-6E8A-4147-A177-3AD203B41FA5}">
                      <a16:colId xmlns:a16="http://schemas.microsoft.com/office/drawing/2014/main" val="3158392527"/>
                    </a:ext>
                  </a:extLst>
                </a:gridCol>
                <a:gridCol w="704212">
                  <a:extLst>
                    <a:ext uri="{9D8B030D-6E8A-4147-A177-3AD203B41FA5}">
                      <a16:colId xmlns:a16="http://schemas.microsoft.com/office/drawing/2014/main" val="1312785783"/>
                    </a:ext>
                  </a:extLst>
                </a:gridCol>
                <a:gridCol w="704212">
                  <a:extLst>
                    <a:ext uri="{9D8B030D-6E8A-4147-A177-3AD203B41FA5}">
                      <a16:colId xmlns:a16="http://schemas.microsoft.com/office/drawing/2014/main" val="2422321163"/>
                    </a:ext>
                  </a:extLst>
                </a:gridCol>
              </a:tblGrid>
              <a:tr h="17321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8028831"/>
                  </a:ext>
                </a:extLst>
              </a:tr>
              <a:tr h="2771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Prog.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Programa Presupuestario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4392014"/>
                  </a:ext>
                </a:extLst>
              </a:tr>
              <a:tr h="1732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Economía y Empresas de Menor Tamaño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222.660.675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222.660.675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7.863.872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3,5%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3,5%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734926"/>
                  </a:ext>
                </a:extLst>
              </a:tr>
              <a:tr h="1732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Subsecretaría de Economía y Empresas de Menor Tamaño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64.724.432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64.724.432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7.597.403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11,7%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11,7%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6631525"/>
                  </a:ext>
                </a:extLst>
              </a:tr>
              <a:tr h="1732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Programa Fondo de Innovación para Competitividad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151.296.283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151.296.283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76.747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3029602"/>
                  </a:ext>
                </a:extLst>
              </a:tr>
              <a:tr h="1732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Secretaría Ejecutiva Consejo Nacional de Innovación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1.000.000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1.000.000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126.041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12,6%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12,6%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1716494"/>
                  </a:ext>
                </a:extLst>
              </a:tr>
              <a:tr h="1732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Programa Iniciativa Científica Millenium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12.098.958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12.098.958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63.681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266584"/>
                  </a:ext>
                </a:extLst>
              </a:tr>
              <a:tr h="1732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del Consumidor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11.405.056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11.405.056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1.356.371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11,9%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11,9%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3545095"/>
                  </a:ext>
                </a:extLst>
              </a:tr>
              <a:tr h="1732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Pesca y Acuicultura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41.412.982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41.081.278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-331.704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5.292.601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12,8%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12,9%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5966057"/>
                  </a:ext>
                </a:extLst>
              </a:tr>
              <a:tr h="1732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Subsecretaría de Pesca y Acuicultura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36.401.193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36.401.193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4.540.133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12,5%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12,5%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7207083"/>
                  </a:ext>
                </a:extLst>
              </a:tr>
              <a:tr h="1732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Fondo de Administración Pesquero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10.120.291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9.788.587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-331.704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752.468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7,4%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7,7%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4099728"/>
                  </a:ext>
                </a:extLst>
              </a:tr>
              <a:tr h="1732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 Pesca y Acuicultura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38.290.370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38.622.074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331.704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5.374.368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14,0%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13,9%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3898621"/>
                  </a:ext>
                </a:extLst>
              </a:tr>
              <a:tr h="1732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de Fomento de la Producción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978.673.711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978.673.711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130.936.381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13,4%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13,4%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5795633"/>
                  </a:ext>
                </a:extLst>
              </a:tr>
              <a:tr h="1732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Nacional de Estadísticas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42.184.681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42.184.681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8.561.359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20,3%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20,3%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5642610"/>
                  </a:ext>
                </a:extLst>
              </a:tr>
              <a:tr h="1732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Instituto Nacional de Estadísticas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40.364.617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40.364.617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7.871.108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19,5%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19,5%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5288849"/>
                  </a:ext>
                </a:extLst>
              </a:tr>
              <a:tr h="1732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Programa Censos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1.820.064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1.820.064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690.251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37,9%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37,9%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7659850"/>
                  </a:ext>
                </a:extLst>
              </a:tr>
              <a:tr h="1732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Fiscalía Nacional Económica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6.981.152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6.981.152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886.605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12,7%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12,7%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009010"/>
                  </a:ext>
                </a:extLst>
              </a:tr>
              <a:tr h="1732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 Turismo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29.278.301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29.278.301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2.057.155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7,0%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7,0%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5979132"/>
                  </a:ext>
                </a:extLst>
              </a:tr>
              <a:tr h="1732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Servicio Nacional de Turismo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20.001.618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20.001.618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1.952.462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9,8%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9,8%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5184125"/>
                  </a:ext>
                </a:extLst>
              </a:tr>
              <a:tr h="1732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Programa de Promoción Internacional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9.276.683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9.276.683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104.693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793147"/>
                  </a:ext>
                </a:extLst>
              </a:tr>
              <a:tr h="1732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Cooperación Técnica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53.708.581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53.708.581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2.825.661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5,3%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5,3%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5527488"/>
                  </a:ext>
                </a:extLst>
              </a:tr>
              <a:tr h="1732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Comité Innova Chile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44.758.093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44.758.093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3.864.127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8,6%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8,6%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2083670"/>
                  </a:ext>
                </a:extLst>
              </a:tr>
              <a:tr h="1732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Agencia de Promoción de la Inversión Extranjera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4.915.078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4.915.078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593.817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12,1%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12,1%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1731562"/>
                  </a:ext>
                </a:extLst>
              </a:tr>
              <a:tr h="1732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Nacional de la Propiedad Industrial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6.954.079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6.954.079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1.009.145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14,5%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14,5%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4837440"/>
                  </a:ext>
                </a:extLst>
              </a:tr>
              <a:tr h="1732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Turismo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4.535.707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4.535.707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198.282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4,4%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4,4%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2356982"/>
                  </a:ext>
                </a:extLst>
              </a:tr>
              <a:tr h="1732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Superintendencia de Insolvencia y Reemprendimiento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6.208.237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6.208.237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905.744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14,6%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14,6%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02649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176" y="474022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07, Capítulo 01, Programa 01: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SUBSECRETARÍA DE ECONOMÍA Y EMPRESAS DE MENOR TAMAÑO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febrero de 2018 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                                                                                                                     … </a:t>
            </a:r>
            <a:r>
              <a:rPr lang="es-CL" sz="1600" b="1" i="1" dirty="0">
                <a:latin typeface="+mn-lt"/>
                <a:ea typeface="Verdana" pitchFamily="34" charset="0"/>
                <a:cs typeface="Verdana" pitchFamily="34" charset="0"/>
              </a:rPr>
              <a:t>1 de 2</a:t>
            </a:r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id="{492BEF86-B476-4DBE-B4BE-9CEA22C1CB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998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B0058836-7E8B-40A5-8737-275B29C89AA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6049021"/>
              </p:ext>
            </p:extLst>
          </p:nvPr>
        </p:nvGraphicFramePr>
        <p:xfrm>
          <a:off x="414176" y="1868116"/>
          <a:ext cx="8201649" cy="4395521"/>
        </p:xfrm>
        <a:graphic>
          <a:graphicData uri="http://schemas.openxmlformats.org/drawingml/2006/table">
            <a:tbl>
              <a:tblPr/>
              <a:tblGrid>
                <a:gridCol w="285176">
                  <a:extLst>
                    <a:ext uri="{9D8B030D-6E8A-4147-A177-3AD203B41FA5}">
                      <a16:colId xmlns:a16="http://schemas.microsoft.com/office/drawing/2014/main" val="1494454701"/>
                    </a:ext>
                  </a:extLst>
                </a:gridCol>
                <a:gridCol w="285176">
                  <a:extLst>
                    <a:ext uri="{9D8B030D-6E8A-4147-A177-3AD203B41FA5}">
                      <a16:colId xmlns:a16="http://schemas.microsoft.com/office/drawing/2014/main" val="1568567544"/>
                    </a:ext>
                  </a:extLst>
                </a:gridCol>
                <a:gridCol w="285176">
                  <a:extLst>
                    <a:ext uri="{9D8B030D-6E8A-4147-A177-3AD203B41FA5}">
                      <a16:colId xmlns:a16="http://schemas.microsoft.com/office/drawing/2014/main" val="2446456688"/>
                    </a:ext>
                  </a:extLst>
                </a:gridCol>
                <a:gridCol w="2977232">
                  <a:extLst>
                    <a:ext uri="{9D8B030D-6E8A-4147-A177-3AD203B41FA5}">
                      <a16:colId xmlns:a16="http://schemas.microsoft.com/office/drawing/2014/main" val="3807227301"/>
                    </a:ext>
                  </a:extLst>
                </a:gridCol>
                <a:gridCol w="764270">
                  <a:extLst>
                    <a:ext uri="{9D8B030D-6E8A-4147-A177-3AD203B41FA5}">
                      <a16:colId xmlns:a16="http://schemas.microsoft.com/office/drawing/2014/main" val="2313083244"/>
                    </a:ext>
                  </a:extLst>
                </a:gridCol>
                <a:gridCol w="764270">
                  <a:extLst>
                    <a:ext uri="{9D8B030D-6E8A-4147-A177-3AD203B41FA5}">
                      <a16:colId xmlns:a16="http://schemas.microsoft.com/office/drawing/2014/main" val="3134694710"/>
                    </a:ext>
                  </a:extLst>
                </a:gridCol>
                <a:gridCol w="764270">
                  <a:extLst>
                    <a:ext uri="{9D8B030D-6E8A-4147-A177-3AD203B41FA5}">
                      <a16:colId xmlns:a16="http://schemas.microsoft.com/office/drawing/2014/main" val="2730961669"/>
                    </a:ext>
                  </a:extLst>
                </a:gridCol>
                <a:gridCol w="684421">
                  <a:extLst>
                    <a:ext uri="{9D8B030D-6E8A-4147-A177-3AD203B41FA5}">
                      <a16:colId xmlns:a16="http://schemas.microsoft.com/office/drawing/2014/main" val="3385516360"/>
                    </a:ext>
                  </a:extLst>
                </a:gridCol>
                <a:gridCol w="695829">
                  <a:extLst>
                    <a:ext uri="{9D8B030D-6E8A-4147-A177-3AD203B41FA5}">
                      <a16:colId xmlns:a16="http://schemas.microsoft.com/office/drawing/2014/main" val="206445514"/>
                    </a:ext>
                  </a:extLst>
                </a:gridCol>
                <a:gridCol w="695829">
                  <a:extLst>
                    <a:ext uri="{9D8B030D-6E8A-4147-A177-3AD203B41FA5}">
                      <a16:colId xmlns:a16="http://schemas.microsoft.com/office/drawing/2014/main" val="839850738"/>
                    </a:ext>
                  </a:extLst>
                </a:gridCol>
              </a:tblGrid>
              <a:tr h="17381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772266"/>
                  </a:ext>
                </a:extLst>
              </a:tr>
              <a:tr h="27811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2664402"/>
                  </a:ext>
                </a:extLst>
              </a:tr>
              <a:tr h="173819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64.724.432 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64.724.432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7.597.403 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11,7%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11,7%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858852"/>
                  </a:ext>
                </a:extLst>
              </a:tr>
              <a:tr h="1738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8.184.712 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8.184.712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1.241.358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15,2%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15,2%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0625129"/>
                  </a:ext>
                </a:extLst>
              </a:tr>
              <a:tr h="1738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2.237.166 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2.237.166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243.137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10,9%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10,9%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7121061"/>
                  </a:ext>
                </a:extLst>
              </a:tr>
              <a:tr h="1738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7969113"/>
                  </a:ext>
                </a:extLst>
              </a:tr>
              <a:tr h="1738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3803297"/>
                  </a:ext>
                </a:extLst>
              </a:tr>
              <a:tr h="1738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46.634.848 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46.634.848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5.519.645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11,8%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11,8%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360155"/>
                  </a:ext>
                </a:extLst>
              </a:tr>
              <a:tr h="1738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17.876.986 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17.876.986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2.816.889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15,8%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15,8%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881079"/>
                  </a:ext>
                </a:extLst>
              </a:tr>
              <a:tr h="1738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008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Nacional de Normalización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349.126 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349.126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0579220"/>
                  </a:ext>
                </a:extLst>
              </a:tr>
              <a:tr h="1738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009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de Fomento Pesquero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17.527.860 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17.527.860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2.816.889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16,1%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16,1%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3342976"/>
                  </a:ext>
                </a:extLst>
              </a:tr>
              <a:tr h="1738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26.455.941 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26.455.941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2.469.252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9,3%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9,3%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6621329"/>
                  </a:ext>
                </a:extLst>
              </a:tr>
              <a:tr h="1738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004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Nacional de Estadísticas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335.254 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335.254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6869059"/>
                  </a:ext>
                </a:extLst>
              </a:tr>
              <a:tr h="1738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007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FIE-Iniciativas de Fomento Integradas (CORFO)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4.742.988 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4.742.988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614.000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12,9%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12,9%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8239906"/>
                  </a:ext>
                </a:extLst>
              </a:tr>
              <a:tr h="1392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008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FIE-Programa Estratégico de Especialización Inteligente (CORFO)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3.591.821 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3.591.821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48.000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1,3%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1,3%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0763524"/>
                  </a:ext>
                </a:extLst>
              </a:tr>
              <a:tr h="1541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009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FIE-Sistema Integrado de Gestión Sanitaria Acuicultura SERNAPESCA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1.521.043 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1.521.043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46.920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3,1%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3,1%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0296954"/>
                  </a:ext>
                </a:extLst>
              </a:tr>
              <a:tr h="1738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012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FIE-Innovación e I&amp;D empresarial (Comité Innova)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1.394.563 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1.394.563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35.000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2,5%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2,5%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4808805"/>
                  </a:ext>
                </a:extLst>
              </a:tr>
              <a:tr h="1738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013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FIE-Minería (CORFO)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3.743.415 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3.743.415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63.595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1,7%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1,7%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5397114"/>
                  </a:ext>
                </a:extLst>
              </a:tr>
              <a:tr h="1738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015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FIE-Minería (Subsecretaría de Minería)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1.018.342 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1.018.342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254.586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25,0%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25,0%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8790401"/>
                  </a:ext>
                </a:extLst>
              </a:tr>
              <a:tr h="1738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016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FIE-Alimentos Saludables (Servicio Agrícola y Ganadero)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567.786 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567.786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23.000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4,1%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4,1%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8943043"/>
                  </a:ext>
                </a:extLst>
              </a:tr>
              <a:tr h="1738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017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FIE-Alimentos Saludables (Subsecretaría de Agricultura)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1.518.706 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1.518.706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1599009"/>
                  </a:ext>
                </a:extLst>
              </a:tr>
              <a:tr h="1738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018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FIE-Industria Solar (Subsecretaría de Energía)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903.976 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903.976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891.626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98,6%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98,6%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2084589"/>
                  </a:ext>
                </a:extLst>
              </a:tr>
              <a:tr h="1738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019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FIE-Acuícola (SERNAPESCA)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3.835.713 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3.835.713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471.353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12,3%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12,3%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0645118"/>
                  </a:ext>
                </a:extLst>
              </a:tr>
              <a:tr h="1738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072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FIE-Alimentos Sustentables (Subsecretaría de Agricultura)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99.611 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99.611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2760770"/>
                  </a:ext>
                </a:extLst>
              </a:tr>
              <a:tr h="1738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075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CORFO - Escritorio Empresas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3.182.723 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3.182.723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21.172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0,7%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0,7%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10234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176" y="474022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07, Capítulo 01, Programa 01: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SUBSECRETARÍA DE ECONOMÍA Y EMPRESAS DE MENOR TAMAÑO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febrero de 2018 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                                                                                                                     … </a:t>
            </a:r>
            <a:r>
              <a:rPr lang="es-CL" sz="1600" b="1" i="1" dirty="0">
                <a:latin typeface="+mn-lt"/>
                <a:ea typeface="Verdana" pitchFamily="34" charset="0"/>
                <a:cs typeface="Verdana" pitchFamily="34" charset="0"/>
              </a:rPr>
              <a:t>2 de 2</a:t>
            </a:r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id="{C64E7B5F-25A6-41AD-8890-8379D604A5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998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CD6AA1B6-3AAD-47C1-9FB9-F4F163ED124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0628046"/>
              </p:ext>
            </p:extLst>
          </p:nvPr>
        </p:nvGraphicFramePr>
        <p:xfrm>
          <a:off x="414176" y="1877223"/>
          <a:ext cx="8201647" cy="3224886"/>
        </p:xfrm>
        <a:graphic>
          <a:graphicData uri="http://schemas.openxmlformats.org/drawingml/2006/table">
            <a:tbl>
              <a:tblPr/>
              <a:tblGrid>
                <a:gridCol w="285176">
                  <a:extLst>
                    <a:ext uri="{9D8B030D-6E8A-4147-A177-3AD203B41FA5}">
                      <a16:colId xmlns:a16="http://schemas.microsoft.com/office/drawing/2014/main" val="3949293504"/>
                    </a:ext>
                  </a:extLst>
                </a:gridCol>
                <a:gridCol w="285176">
                  <a:extLst>
                    <a:ext uri="{9D8B030D-6E8A-4147-A177-3AD203B41FA5}">
                      <a16:colId xmlns:a16="http://schemas.microsoft.com/office/drawing/2014/main" val="1610151695"/>
                    </a:ext>
                  </a:extLst>
                </a:gridCol>
                <a:gridCol w="285176">
                  <a:extLst>
                    <a:ext uri="{9D8B030D-6E8A-4147-A177-3AD203B41FA5}">
                      <a16:colId xmlns:a16="http://schemas.microsoft.com/office/drawing/2014/main" val="14001676"/>
                    </a:ext>
                  </a:extLst>
                </a:gridCol>
                <a:gridCol w="2977232">
                  <a:extLst>
                    <a:ext uri="{9D8B030D-6E8A-4147-A177-3AD203B41FA5}">
                      <a16:colId xmlns:a16="http://schemas.microsoft.com/office/drawing/2014/main" val="923488155"/>
                    </a:ext>
                  </a:extLst>
                </a:gridCol>
                <a:gridCol w="764270">
                  <a:extLst>
                    <a:ext uri="{9D8B030D-6E8A-4147-A177-3AD203B41FA5}">
                      <a16:colId xmlns:a16="http://schemas.microsoft.com/office/drawing/2014/main" val="1057752702"/>
                    </a:ext>
                  </a:extLst>
                </a:gridCol>
                <a:gridCol w="764270">
                  <a:extLst>
                    <a:ext uri="{9D8B030D-6E8A-4147-A177-3AD203B41FA5}">
                      <a16:colId xmlns:a16="http://schemas.microsoft.com/office/drawing/2014/main" val="336452576"/>
                    </a:ext>
                  </a:extLst>
                </a:gridCol>
                <a:gridCol w="764270">
                  <a:extLst>
                    <a:ext uri="{9D8B030D-6E8A-4147-A177-3AD203B41FA5}">
                      <a16:colId xmlns:a16="http://schemas.microsoft.com/office/drawing/2014/main" val="1827643902"/>
                    </a:ext>
                  </a:extLst>
                </a:gridCol>
                <a:gridCol w="684421">
                  <a:extLst>
                    <a:ext uri="{9D8B030D-6E8A-4147-A177-3AD203B41FA5}">
                      <a16:colId xmlns:a16="http://schemas.microsoft.com/office/drawing/2014/main" val="1279157573"/>
                    </a:ext>
                  </a:extLst>
                </a:gridCol>
                <a:gridCol w="695828">
                  <a:extLst>
                    <a:ext uri="{9D8B030D-6E8A-4147-A177-3AD203B41FA5}">
                      <a16:colId xmlns:a16="http://schemas.microsoft.com/office/drawing/2014/main" val="2205906798"/>
                    </a:ext>
                  </a:extLst>
                </a:gridCol>
                <a:gridCol w="695828">
                  <a:extLst>
                    <a:ext uri="{9D8B030D-6E8A-4147-A177-3AD203B41FA5}">
                      <a16:colId xmlns:a16="http://schemas.microsoft.com/office/drawing/2014/main" val="190818352"/>
                    </a:ext>
                  </a:extLst>
                </a:gridCol>
              </a:tblGrid>
              <a:tr h="16453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08781952"/>
                  </a:ext>
                </a:extLst>
              </a:tr>
              <a:tr h="26325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4249828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2.301.921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2.301.921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233.504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2456817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Tribunal Arbitral de Propiedad Industrial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547.317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547.317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62.725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7933938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Comisión Nacional de la Productividad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1.071.430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1.071.430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87.386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2904309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del Fondo de Inversión Estratégica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461.700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461.700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60.638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2100734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Agenda Digital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221.474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221.474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22.755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1681286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292.676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292.676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4.104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6563346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3.078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3.078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3318493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57.638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57.638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3.976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5454759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231.960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231.960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5494177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1.846.800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1.846.800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9971277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1.846.800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1.846.800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1534309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FIE-Capital Minería (CORFO)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1.846.800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1.846.800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4174765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5.528.220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5.528.220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589.159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3057171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Interna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358.540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358.540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358.540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8159727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Externa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4.265.866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4.265.866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8888355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Interna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364.438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364.438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230.619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2052972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539.376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539.376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96588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88296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83129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07, Capítulo 01, Programa 07: 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PROGRAMA FONDO DE INNOVACIÓN PARA LA COMPETITIVIDAD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febrero de 2018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53350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                                                                                                                     … </a:t>
            </a:r>
            <a:r>
              <a:rPr lang="es-CL" sz="1600" b="1" i="1" dirty="0">
                <a:latin typeface="+mn-lt"/>
                <a:ea typeface="Verdana" pitchFamily="34" charset="0"/>
                <a:cs typeface="Verdana" pitchFamily="34" charset="0"/>
              </a:rPr>
              <a:t>1 de 2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60A08A5D-B229-4DF9-83BE-A874449B3A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998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F66547B3-EF55-4AD5-BD5A-F1901D77BD7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0069981"/>
              </p:ext>
            </p:extLst>
          </p:nvPr>
        </p:nvGraphicFramePr>
        <p:xfrm>
          <a:off x="414336" y="1988840"/>
          <a:ext cx="8201487" cy="3456378"/>
        </p:xfrm>
        <a:graphic>
          <a:graphicData uri="http://schemas.openxmlformats.org/drawingml/2006/table">
            <a:tbl>
              <a:tblPr/>
              <a:tblGrid>
                <a:gridCol w="285170">
                  <a:extLst>
                    <a:ext uri="{9D8B030D-6E8A-4147-A177-3AD203B41FA5}">
                      <a16:colId xmlns:a16="http://schemas.microsoft.com/office/drawing/2014/main" val="2078256897"/>
                    </a:ext>
                  </a:extLst>
                </a:gridCol>
                <a:gridCol w="285170">
                  <a:extLst>
                    <a:ext uri="{9D8B030D-6E8A-4147-A177-3AD203B41FA5}">
                      <a16:colId xmlns:a16="http://schemas.microsoft.com/office/drawing/2014/main" val="2627134527"/>
                    </a:ext>
                  </a:extLst>
                </a:gridCol>
                <a:gridCol w="285170">
                  <a:extLst>
                    <a:ext uri="{9D8B030D-6E8A-4147-A177-3AD203B41FA5}">
                      <a16:colId xmlns:a16="http://schemas.microsoft.com/office/drawing/2014/main" val="2431180468"/>
                    </a:ext>
                  </a:extLst>
                </a:gridCol>
                <a:gridCol w="2977174">
                  <a:extLst>
                    <a:ext uri="{9D8B030D-6E8A-4147-A177-3AD203B41FA5}">
                      <a16:colId xmlns:a16="http://schemas.microsoft.com/office/drawing/2014/main" val="1916926314"/>
                    </a:ext>
                  </a:extLst>
                </a:gridCol>
                <a:gridCol w="764255">
                  <a:extLst>
                    <a:ext uri="{9D8B030D-6E8A-4147-A177-3AD203B41FA5}">
                      <a16:colId xmlns:a16="http://schemas.microsoft.com/office/drawing/2014/main" val="2765011267"/>
                    </a:ext>
                  </a:extLst>
                </a:gridCol>
                <a:gridCol w="764255">
                  <a:extLst>
                    <a:ext uri="{9D8B030D-6E8A-4147-A177-3AD203B41FA5}">
                      <a16:colId xmlns:a16="http://schemas.microsoft.com/office/drawing/2014/main" val="2825119723"/>
                    </a:ext>
                  </a:extLst>
                </a:gridCol>
                <a:gridCol w="764255">
                  <a:extLst>
                    <a:ext uri="{9D8B030D-6E8A-4147-A177-3AD203B41FA5}">
                      <a16:colId xmlns:a16="http://schemas.microsoft.com/office/drawing/2014/main" val="1009211117"/>
                    </a:ext>
                  </a:extLst>
                </a:gridCol>
                <a:gridCol w="684408">
                  <a:extLst>
                    <a:ext uri="{9D8B030D-6E8A-4147-A177-3AD203B41FA5}">
                      <a16:colId xmlns:a16="http://schemas.microsoft.com/office/drawing/2014/main" val="1052061471"/>
                    </a:ext>
                  </a:extLst>
                </a:gridCol>
                <a:gridCol w="695815">
                  <a:extLst>
                    <a:ext uri="{9D8B030D-6E8A-4147-A177-3AD203B41FA5}">
                      <a16:colId xmlns:a16="http://schemas.microsoft.com/office/drawing/2014/main" val="3173884241"/>
                    </a:ext>
                  </a:extLst>
                </a:gridCol>
                <a:gridCol w="695815">
                  <a:extLst>
                    <a:ext uri="{9D8B030D-6E8A-4147-A177-3AD203B41FA5}">
                      <a16:colId xmlns:a16="http://schemas.microsoft.com/office/drawing/2014/main" val="2142326298"/>
                    </a:ext>
                  </a:extLst>
                </a:gridCol>
              </a:tblGrid>
              <a:tr h="18285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1457472"/>
                  </a:ext>
                </a:extLst>
              </a:tr>
              <a:tr h="29256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5546498"/>
                  </a:ext>
                </a:extLst>
              </a:tr>
              <a:tr h="182852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151.296.283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151.296.283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76.747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5894136"/>
                  </a:ext>
                </a:extLst>
              </a:tr>
              <a:tr h="1828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536.934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536.934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66.780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4914944"/>
                  </a:ext>
                </a:extLst>
              </a:tr>
              <a:tr h="1828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384.238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384.238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6.081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7741411"/>
                  </a:ext>
                </a:extLst>
              </a:tr>
              <a:tr h="1828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150.344.331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150.344.331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4777466"/>
                  </a:ext>
                </a:extLst>
              </a:tr>
              <a:tr h="1828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1.053.060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1.053.060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4305312"/>
                  </a:ext>
                </a:extLst>
              </a:tr>
              <a:tr h="1828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Nacional de Normalización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1.053.060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1.053.060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8012356"/>
                  </a:ext>
                </a:extLst>
              </a:tr>
              <a:tr h="1828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149.278.301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149.278.301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1297378"/>
                  </a:ext>
                </a:extLst>
              </a:tr>
              <a:tr h="1828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Innovación de Interés Público - Comité Innova Chile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979.717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979.717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781352"/>
                  </a:ext>
                </a:extLst>
              </a:tr>
              <a:tr h="1828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Innovación Empresarial - Comité Innova Chile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27.827.214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27.827.214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3798136"/>
                  </a:ext>
                </a:extLst>
              </a:tr>
              <a:tr h="1828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Innovación Empresarial - CORFO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24.310.513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24.310.513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4342038"/>
                  </a:ext>
                </a:extLst>
              </a:tr>
              <a:tr h="1828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Sensibilización del país sobre Innovación - CONICYT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694.687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694.687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899717"/>
                  </a:ext>
                </a:extLst>
              </a:tr>
              <a:tr h="1828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Fomento de la Ciencia y la Tecnología - Comité Innova Chile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6.264.425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6.264.425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1511602"/>
                  </a:ext>
                </a:extLst>
              </a:tr>
              <a:tr h="1828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Fomento de la Ciencia y la Tecnología - CONICYT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41.442.278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41.442.278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5699604"/>
                  </a:ext>
                </a:extLst>
              </a:tr>
              <a:tr h="1884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Fomento de la Ciencia y la Tecnología - Subsecretaría de Agricultura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2.752.014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2.752.014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7223994"/>
                  </a:ext>
                </a:extLst>
              </a:tr>
              <a:tr h="1828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Formación de Capital Humano - CONICYT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4.229.491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4.229.491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0568950"/>
                  </a:ext>
                </a:extLst>
              </a:tr>
              <a:tr h="2326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Encuesta de Innovación - Instituto Nacional de Estadísticas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210.330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210.330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46021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9900924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3154</TotalTime>
  <Words>8323</Words>
  <Application>Microsoft Office PowerPoint</Application>
  <PresentationFormat>Presentación en pantalla (4:3)</PresentationFormat>
  <Paragraphs>4595</Paragraphs>
  <Slides>32</Slides>
  <Notes>1</Notes>
  <HiddenSlides>0</HiddenSlides>
  <MMClips>0</MMClips>
  <ScaleCrop>false</ScaleCrop>
  <HeadingPairs>
    <vt:vector size="8" baseType="variant">
      <vt:variant>
        <vt:lpstr>Fuentes usadas</vt:lpstr>
      </vt:variant>
      <vt:variant>
        <vt:i4>5</vt:i4>
      </vt:variant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32</vt:i4>
      </vt:variant>
    </vt:vector>
  </HeadingPairs>
  <TitlesOfParts>
    <vt:vector size="40" baseType="lpstr">
      <vt:lpstr>Andalus</vt:lpstr>
      <vt:lpstr>Arial</vt:lpstr>
      <vt:lpstr>Calibri</vt:lpstr>
      <vt:lpstr>Times New Roman</vt:lpstr>
      <vt:lpstr>Verdana</vt:lpstr>
      <vt:lpstr>1_Tema de Office</vt:lpstr>
      <vt:lpstr>Tema de Office</vt:lpstr>
      <vt:lpstr>Imagen de mapa de bits</vt:lpstr>
      <vt:lpstr>EJECUCIÓN PRESUPUESTARIA DE GASTOS  acumulada al mes de febrero de 2018 Partida 08: MINISTERIO DE ECONOMÍA, FOMENTO Y TURISMO</vt:lpstr>
      <vt:lpstr>Ejecución Presupuestaria de Gastos del Ministerio de Economía, Fomento y Turismo  acumulada al mes de febrero de 2018</vt:lpstr>
      <vt:lpstr>Presentación de PowerPoint</vt:lpstr>
      <vt:lpstr>Ejecución Presupuestaria de Gastos del Ministerio de Economía, Fomento y Turismo  acumulada al mes de febrero de 2018</vt:lpstr>
      <vt:lpstr>Ejecución Presupuestaria de Gastos del Ministerio de Economía, Fomento y Turismo  acumulada al mes de febrero de 2018</vt:lpstr>
      <vt:lpstr>Ejecución Presupuestaria de Gastos Partida 07, Resumen por Capítulos acumulada al mes de febrero de 2018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rodrigo ruiz</cp:lastModifiedBy>
  <cp:revision>188</cp:revision>
  <cp:lastPrinted>2016-07-04T14:42:46Z</cp:lastPrinted>
  <dcterms:created xsi:type="dcterms:W3CDTF">2016-06-23T13:38:47Z</dcterms:created>
  <dcterms:modified xsi:type="dcterms:W3CDTF">2018-08-09T18:49:45Z</dcterms:modified>
</cp:coreProperties>
</file>