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300" r:id="rId6"/>
    <p:sldId id="264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6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34A945A3-E252-48B5-8629-017DB5852888}"/>
              </a:ext>
            </a:extLst>
          </p:cNvPr>
          <p:cNvSpPr txBox="1">
            <a:spLocks/>
          </p:cNvSpPr>
          <p:nvPr/>
        </p:nvSpPr>
        <p:spPr>
          <a:xfrm>
            <a:off x="452388" y="4293096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F669C8E-FF00-4767-983C-A05ABC72F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45611"/>
              </p:ext>
            </p:extLst>
          </p:nvPr>
        </p:nvGraphicFramePr>
        <p:xfrm>
          <a:off x="628649" y="1988840"/>
          <a:ext cx="7886701" cy="1875698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93624649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42114502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955046641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180660341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276167401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837607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28413028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06697926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07899326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393859078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449227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2189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652.608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1515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1.174.730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603.131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53608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46.203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147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358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1807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10314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25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distribución del presupuesto a nivel de programas del Congreso Nacional, es la siguiente: la Cámara de Diputados concentra el 55,8%; el Senado un 33,6%; la Biblioteca un 9,6%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Congreso al mes de julio ascendió a $9.292 millones, es decir, un 7,6% respecto de la ley inicial, presentando un gasto levemente inferior de 0,4 puntos porcentuales al registrado a igual mes del año 2017.  Mientras que la ejecución acumulada al séptimo mes de 2018 es superior en 3,1 puntos porcentuales a igual periodo del ejercicio anterior, manteniendo una tasa de ejecución mayor en cada meses a partir de febrero.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aumentos y disminuciones al presupuesto inicial, la Partida presenta al mes de julio un incremento consolidado de $4.448 millones.  Afectando la mayoría de los subtítulos, destacando el incremento registrado en “transferencias corrientes” y “prestaciones de seguridad social” por un monto de $4.224 millones y $2.289 millones respectivamente.  Asimismo, los subtítulos 21 “gastos en personal” y 22 “bienes y servicios de consumo”, experimentan disminuciones por $885 millones y $823 millones respectivamente.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Por su parte, los gastos por concepto de deuda flotante no han sido regularizado en la Cámara de Diputados, monto que asciende a los $626 millones.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programa presupuestario son; 55,7% para el caso del Senado, 58,3% en la Cámara de Diputados, 54,4% para la Biblioteca del Congreso y 51% en el Consejo Resolutivo de Asignaciones Parlamentarias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12DF1D5-313C-4ECA-A5C5-D6DF483C7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37" y="1880815"/>
            <a:ext cx="4053137" cy="238673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A8282D1-55EA-48EC-9B5F-EDF7E7530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0815"/>
            <a:ext cx="4053137" cy="238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3737" y="1916832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A7C094-0BCD-43CF-B335-B65A656A6925}"/>
              </a:ext>
            </a:extLst>
          </p:cNvPr>
          <p:cNvSpPr txBox="1">
            <a:spLocks/>
          </p:cNvSpPr>
          <p:nvPr/>
        </p:nvSpPr>
        <p:spPr>
          <a:xfrm>
            <a:off x="421112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9807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6249CB3-315F-48A5-BF77-438C233D6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03331"/>
              </p:ext>
            </p:extLst>
          </p:nvPr>
        </p:nvGraphicFramePr>
        <p:xfrm>
          <a:off x="628649" y="2320805"/>
          <a:ext cx="7886702" cy="1680009"/>
        </p:xfrm>
        <a:graphic>
          <a:graphicData uri="http://schemas.openxmlformats.org/drawingml/2006/table">
            <a:tbl>
              <a:tblPr/>
              <a:tblGrid>
                <a:gridCol w="735946">
                  <a:extLst>
                    <a:ext uri="{9D8B030D-6E8A-4147-A177-3AD203B41FA5}">
                      <a16:colId xmlns:a16="http://schemas.microsoft.com/office/drawing/2014/main" val="211624437"/>
                    </a:ext>
                  </a:extLst>
                </a:gridCol>
                <a:gridCol w="2866892">
                  <a:extLst>
                    <a:ext uri="{9D8B030D-6E8A-4147-A177-3AD203B41FA5}">
                      <a16:colId xmlns:a16="http://schemas.microsoft.com/office/drawing/2014/main" val="732095822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55387339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3145225494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2114044187"/>
                    </a:ext>
                  </a:extLst>
                </a:gridCol>
                <a:gridCol w="735946">
                  <a:extLst>
                    <a:ext uri="{9D8B030D-6E8A-4147-A177-3AD203B41FA5}">
                      <a16:colId xmlns:a16="http://schemas.microsoft.com/office/drawing/2014/main" val="4117122369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3549542685"/>
                    </a:ext>
                  </a:extLst>
                </a:gridCol>
                <a:gridCol w="670040">
                  <a:extLst>
                    <a:ext uri="{9D8B030D-6E8A-4147-A177-3AD203B41FA5}">
                      <a16:colId xmlns:a16="http://schemas.microsoft.com/office/drawing/2014/main" val="1615219350"/>
                    </a:ext>
                  </a:extLst>
                </a:gridCol>
              </a:tblGrid>
              <a:tr h="175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336956"/>
                  </a:ext>
                </a:extLst>
              </a:tr>
              <a:tr h="28000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74791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127.161.156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4.848.114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72.441.671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862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71.060.062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-884.867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41.466.934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830407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13.567.412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-823.046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7.793.442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742036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2.301.107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40559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37.728.128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19.015.951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4849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1.534.932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-127.108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961.105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599953"/>
                  </a:ext>
                </a:extLst>
              </a:tr>
              <a:tr h="175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345.778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170.207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903.132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33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D7679CE-35AC-4257-9C06-2F6E0EF3DE59}"/>
              </a:ext>
            </a:extLst>
          </p:cNvPr>
          <p:cNvSpPr txBox="1">
            <a:spLocks/>
          </p:cNvSpPr>
          <p:nvPr/>
        </p:nvSpPr>
        <p:spPr>
          <a:xfrm>
            <a:off x="386224" y="40770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CAA9684-7C71-4732-AEE9-E89EDC20B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428562"/>
              </p:ext>
            </p:extLst>
          </p:nvPr>
        </p:nvGraphicFramePr>
        <p:xfrm>
          <a:off x="628650" y="1700808"/>
          <a:ext cx="7886699" cy="1584079"/>
        </p:xfrm>
        <a:graphic>
          <a:graphicData uri="http://schemas.openxmlformats.org/drawingml/2006/table">
            <a:tbl>
              <a:tblPr/>
              <a:tblGrid>
                <a:gridCol w="280865">
                  <a:extLst>
                    <a:ext uri="{9D8B030D-6E8A-4147-A177-3AD203B41FA5}">
                      <a16:colId xmlns:a16="http://schemas.microsoft.com/office/drawing/2014/main" val="102217432"/>
                    </a:ext>
                  </a:extLst>
                </a:gridCol>
                <a:gridCol w="280865">
                  <a:extLst>
                    <a:ext uri="{9D8B030D-6E8A-4147-A177-3AD203B41FA5}">
                      <a16:colId xmlns:a16="http://schemas.microsoft.com/office/drawing/2014/main" val="1826033652"/>
                    </a:ext>
                  </a:extLst>
                </a:gridCol>
                <a:gridCol w="2943469">
                  <a:extLst>
                    <a:ext uri="{9D8B030D-6E8A-4147-A177-3AD203B41FA5}">
                      <a16:colId xmlns:a16="http://schemas.microsoft.com/office/drawing/2014/main" val="2582675300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3234134129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77705888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953473741"/>
                    </a:ext>
                  </a:extLst>
                </a:gridCol>
                <a:gridCol w="752719">
                  <a:extLst>
                    <a:ext uri="{9D8B030D-6E8A-4147-A177-3AD203B41FA5}">
                      <a16:colId xmlns:a16="http://schemas.microsoft.com/office/drawing/2014/main" val="1196028656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2863450387"/>
                    </a:ext>
                  </a:extLst>
                </a:gridCol>
                <a:gridCol w="685312">
                  <a:extLst>
                    <a:ext uri="{9D8B030D-6E8A-4147-A177-3AD203B41FA5}">
                      <a16:colId xmlns:a16="http://schemas.microsoft.com/office/drawing/2014/main" val="4071973069"/>
                    </a:ext>
                  </a:extLst>
                </a:gridCol>
              </a:tblGrid>
              <a:tr h="168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35955"/>
                  </a:ext>
                </a:extLst>
              </a:tr>
              <a:tr h="572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947574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127.161.156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4.848.114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72.441.671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147010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23.946.829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48071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70.739.668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2.580.958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41.244.028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45879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6.598.206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528654"/>
                  </a:ext>
                </a:extLst>
              </a:tr>
              <a:tr h="1685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1.280.871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652.608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7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28799"/>
            <a:ext cx="8229600" cy="3535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6A16CF2-9C6C-413D-ADA0-12ABBEE5ED4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E8EA12A1-438E-49CD-8084-D280FD661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163617"/>
              </p:ext>
            </p:extLst>
          </p:nvPr>
        </p:nvGraphicFramePr>
        <p:xfrm>
          <a:off x="683568" y="1982345"/>
          <a:ext cx="7776863" cy="4351346"/>
        </p:xfrm>
        <a:graphic>
          <a:graphicData uri="http://schemas.openxmlformats.org/drawingml/2006/table">
            <a:tbl>
              <a:tblPr/>
              <a:tblGrid>
                <a:gridCol w="270404">
                  <a:extLst>
                    <a:ext uri="{9D8B030D-6E8A-4147-A177-3AD203B41FA5}">
                      <a16:colId xmlns:a16="http://schemas.microsoft.com/office/drawing/2014/main" val="3120863954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3219071162"/>
                    </a:ext>
                  </a:extLst>
                </a:gridCol>
                <a:gridCol w="270404">
                  <a:extLst>
                    <a:ext uri="{9D8B030D-6E8A-4147-A177-3AD203B41FA5}">
                      <a16:colId xmlns:a16="http://schemas.microsoft.com/office/drawing/2014/main" val="964189270"/>
                    </a:ext>
                  </a:extLst>
                </a:gridCol>
                <a:gridCol w="2823034">
                  <a:extLst>
                    <a:ext uri="{9D8B030D-6E8A-4147-A177-3AD203B41FA5}">
                      <a16:colId xmlns:a16="http://schemas.microsoft.com/office/drawing/2014/main" val="1289981836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3665009694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4196191360"/>
                    </a:ext>
                  </a:extLst>
                </a:gridCol>
                <a:gridCol w="724688">
                  <a:extLst>
                    <a:ext uri="{9D8B030D-6E8A-4147-A177-3AD203B41FA5}">
                      <a16:colId xmlns:a16="http://schemas.microsoft.com/office/drawing/2014/main" val="2680815382"/>
                    </a:ext>
                  </a:extLst>
                </a:gridCol>
                <a:gridCol w="648973">
                  <a:extLst>
                    <a:ext uri="{9D8B030D-6E8A-4147-A177-3AD203B41FA5}">
                      <a16:colId xmlns:a16="http://schemas.microsoft.com/office/drawing/2014/main" val="3054383624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2788444841"/>
                    </a:ext>
                  </a:extLst>
                </a:gridCol>
                <a:gridCol w="659790">
                  <a:extLst>
                    <a:ext uri="{9D8B030D-6E8A-4147-A177-3AD203B41FA5}">
                      <a16:colId xmlns:a16="http://schemas.microsoft.com/office/drawing/2014/main" val="4001174744"/>
                    </a:ext>
                  </a:extLst>
                </a:gridCol>
              </a:tblGrid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999828"/>
                  </a:ext>
                </a:extLst>
              </a:tr>
              <a:tr h="503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3406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43.001.059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2.301.588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23.946.829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5186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22.000.441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-22.974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13.182.861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970017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6.239.580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-251.983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3.293.001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36502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3178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41261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6.999.896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45993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385.513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193435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385.513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0829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6.560.421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081751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4.081.075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781.184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2.647.336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6471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1.727.630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541.092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9789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4.529.802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318.000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1.517.677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621306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669.123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206.522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317.618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832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597.266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401.527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5513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0454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1.565.233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353.546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1.106.768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9977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9285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53.962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70514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677.814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47.896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385.553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2117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-8.289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50.889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83272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135.157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13.136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91644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333.629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279.374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433563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146.560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-16.638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055230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62987"/>
                  </a:ext>
                </a:extLst>
              </a:tr>
              <a:tr h="148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55.103 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400" marR="7400" marT="7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400" marR="7400" marT="7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65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2880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9FD53FC-9933-4495-965D-822EEC79334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3E76B16-9F47-4AAF-945D-95EFED642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16780"/>
              </p:ext>
            </p:extLst>
          </p:nvPr>
        </p:nvGraphicFramePr>
        <p:xfrm>
          <a:off x="683568" y="1967548"/>
          <a:ext cx="7776862" cy="4351339"/>
        </p:xfrm>
        <a:graphic>
          <a:graphicData uri="http://schemas.openxmlformats.org/drawingml/2006/table">
            <a:tbl>
              <a:tblPr/>
              <a:tblGrid>
                <a:gridCol w="270406">
                  <a:extLst>
                    <a:ext uri="{9D8B030D-6E8A-4147-A177-3AD203B41FA5}">
                      <a16:colId xmlns:a16="http://schemas.microsoft.com/office/drawing/2014/main" val="747373203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3270750133"/>
                    </a:ext>
                  </a:extLst>
                </a:gridCol>
                <a:gridCol w="270406">
                  <a:extLst>
                    <a:ext uri="{9D8B030D-6E8A-4147-A177-3AD203B41FA5}">
                      <a16:colId xmlns:a16="http://schemas.microsoft.com/office/drawing/2014/main" val="1336962823"/>
                    </a:ext>
                  </a:extLst>
                </a:gridCol>
                <a:gridCol w="2823034">
                  <a:extLst>
                    <a:ext uri="{9D8B030D-6E8A-4147-A177-3AD203B41FA5}">
                      <a16:colId xmlns:a16="http://schemas.microsoft.com/office/drawing/2014/main" val="2306427764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3054735180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366952336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4160039736"/>
                    </a:ext>
                  </a:extLst>
                </a:gridCol>
                <a:gridCol w="648974">
                  <a:extLst>
                    <a:ext uri="{9D8B030D-6E8A-4147-A177-3AD203B41FA5}">
                      <a16:colId xmlns:a16="http://schemas.microsoft.com/office/drawing/2014/main" val="1418126353"/>
                    </a:ext>
                  </a:extLst>
                </a:gridCol>
                <a:gridCol w="659789">
                  <a:extLst>
                    <a:ext uri="{9D8B030D-6E8A-4147-A177-3AD203B41FA5}">
                      <a16:colId xmlns:a16="http://schemas.microsoft.com/office/drawing/2014/main" val="2448124351"/>
                    </a:ext>
                  </a:extLst>
                </a:gridCol>
                <a:gridCol w="659789">
                  <a:extLst>
                    <a:ext uri="{9D8B030D-6E8A-4147-A177-3AD203B41FA5}">
                      <a16:colId xmlns:a16="http://schemas.microsoft.com/office/drawing/2014/main" val="2532824977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79317"/>
                  </a:ext>
                </a:extLst>
              </a:tr>
              <a:tr h="539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73786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70.739.668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2.580.958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41.244.028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99586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37.887.482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22.023.911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46208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5.769.287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-456.358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3.798.093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7867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2.292.048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9231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2.292.048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5759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11.993.784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8693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11.912.690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12843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5.631.315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10987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1.072.904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49373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3.992.763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3122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892.343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6408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61361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314.260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9197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4191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81.094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81963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679.196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-145.875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510.107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42372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9730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119.350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2137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3996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404.306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-102.311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278.491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84488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41.976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5212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8319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5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700808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0B51B6D7-36E7-4A4B-85B4-8FD0C28A26C3}"/>
              </a:ext>
            </a:extLst>
          </p:cNvPr>
          <p:cNvSpPr txBox="1">
            <a:spLocks/>
          </p:cNvSpPr>
          <p:nvPr/>
        </p:nvSpPr>
        <p:spPr>
          <a:xfrm>
            <a:off x="452388" y="5877272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AEC0E7C9-FD78-4FF5-9195-3DDE76DED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67610"/>
              </p:ext>
            </p:extLst>
          </p:nvPr>
        </p:nvGraphicFramePr>
        <p:xfrm>
          <a:off x="628649" y="1996976"/>
          <a:ext cx="7886701" cy="3685583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2221916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54705282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058003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84436791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99994184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3178611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127293308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3407819253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12937123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48039718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81179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70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12.139.558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-55.499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6.598.206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0861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9.997.409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-13.996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5.657.031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66196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1.457.425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-128.460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8231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38522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971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7211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58974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7905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-28.147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3101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0151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44345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7226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52.459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1355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26.110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0135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290.675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436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72.208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7647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9468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115.127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68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3133</TotalTime>
  <Words>1943</Words>
  <Application>Microsoft Office PowerPoint</Application>
  <PresentationFormat>Presentación en pantalla (4:3)</PresentationFormat>
  <Paragraphs>964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 AL MES DE JULIO DE 2018 PARTIDA 02: CONGRESO NACIONAL</vt:lpstr>
      <vt:lpstr>EJECUCIÓN ACUMULADA DE GASTOS A JULIO DE 2018 PARTIDA 02 CONGRESO NACIONAL</vt:lpstr>
      <vt:lpstr>EJECUCIÓN ACUMULADA DE GASTOS A JULIO DE 2018 PARTIDA 02 CONGRESO NACIONAL</vt:lpstr>
      <vt:lpstr>COMPORTAMIENTO DE LA EJECUCIÓN ACUMULADA DE GASTOS A JULIO DE 2018 PARTIDA 02 CONGRESO NACIONAL</vt:lpstr>
      <vt:lpstr>EJECUCIÓN ACUMULADA DE GASTOS A JULIO DE 2018 PARTIDA 02 CONGRESO NACIONAL</vt:lpstr>
      <vt:lpstr>EJECUCIÓN ACUMULADA DE GASTOS A JULIO DE 2018 PARTIDA 02 RESUMEN POR CAPÍTULOS</vt:lpstr>
      <vt:lpstr>EJECUCIÓN ACUMULADA DE GASTOS A JULIO DE 2018 PARTIDA 02. CAPÍTULO 01. PROGRAMA 01: SENADO</vt:lpstr>
      <vt:lpstr>EJECUCIÓN ACUMULADA DE GASTOS A JULIO DE 2018 PARTIDA 02. CAPÍTULO 02. PROGRAMA 01: CAMARA DE DIPUTADOS</vt:lpstr>
      <vt:lpstr>EJECUCIÓN ACUMULADA DE GASTOS A JULIO DE 2018 PARTIDA 02. CAPÍTULO 03. PROGRAMA 01: BIBLIOTECA DEL CONGRESO NACIONAL</vt:lpstr>
      <vt:lpstr>EJECUCIÓN ACUMULADA DE GASTOS A JULIO DE 2018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194</cp:revision>
  <cp:lastPrinted>2016-07-04T14:42:46Z</cp:lastPrinted>
  <dcterms:created xsi:type="dcterms:W3CDTF">2016-06-23T13:38:47Z</dcterms:created>
  <dcterms:modified xsi:type="dcterms:W3CDTF">2018-09-13T11:40:34Z</dcterms:modified>
</cp:coreProperties>
</file>