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72" r:id="rId3"/>
  </p:sldMasterIdLst>
  <p:notesMasterIdLst>
    <p:notesMasterId r:id="rId14"/>
  </p:notesMasterIdLst>
  <p:handoutMasterIdLst>
    <p:handoutMasterId r:id="rId15"/>
  </p:handoutMasterIdLst>
  <p:sldIdLst>
    <p:sldId id="256" r:id="rId4"/>
    <p:sldId id="298" r:id="rId5"/>
    <p:sldId id="303" r:id="rId6"/>
    <p:sldId id="304" r:id="rId7"/>
    <p:sldId id="264" r:id="rId8"/>
    <p:sldId id="263" r:id="rId9"/>
    <p:sldId id="265" r:id="rId10"/>
    <p:sldId id="300" r:id="rId11"/>
    <p:sldId id="301" r:id="rId12"/>
    <p:sldId id="302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7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211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293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7816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5172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4862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9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90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196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675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78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157" name="Picture 10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775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06-09-2018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451" name="Picture 1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500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6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3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4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JULIO </a:t>
            </a:r>
            <a:r>
              <a:rPr lang="es-CL" sz="2000" b="1" dirty="0">
                <a:solidFill>
                  <a:prstClr val="black"/>
                </a:solidFill>
              </a:rPr>
              <a:t>DE 2018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</a:t>
            </a:r>
            <a:r>
              <a:rPr lang="es-CL" sz="2000" b="1" cap="all" dirty="0" smtClean="0">
                <a:latin typeface="+mn-lt"/>
              </a:rPr>
              <a:t>03</a:t>
            </a:r>
            <a:r>
              <a:rPr lang="es-CL" sz="2000" b="1" dirty="0" smtClean="0">
                <a:latin typeface="+mn-lt"/>
              </a:rPr>
              <a:t>:</a:t>
            </a:r>
            <a:br>
              <a:rPr lang="es-CL" sz="2000" b="1" dirty="0" smtClean="0">
                <a:latin typeface="+mn-lt"/>
              </a:rPr>
            </a:br>
            <a:r>
              <a:rPr lang="es-CL" sz="2000" b="1" dirty="0" smtClean="0">
                <a:latin typeface="+mn-lt"/>
              </a:rPr>
              <a:t>PODER JUDICIAL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</a:t>
            </a:r>
            <a:r>
              <a:rPr lang="es-CL" sz="1200" smtClean="0"/>
              <a:t>, </a:t>
            </a:r>
            <a:r>
              <a:rPr lang="es-CL" sz="1200" smtClean="0"/>
              <a:t>septiembre </a:t>
            </a:r>
            <a:r>
              <a:rPr lang="es-CL" sz="1200" dirty="0" smtClean="0"/>
              <a:t>2018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46" name="Picture 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678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6667" y="53681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04. PROGRAMA 01: ACADEMIA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622720"/>
              </p:ext>
            </p:extLst>
          </p:nvPr>
        </p:nvGraphicFramePr>
        <p:xfrm>
          <a:off x="467544" y="1857350"/>
          <a:ext cx="8148280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Hoja de cálculo" r:id="rId4" imgW="7858103" imgH="3372008" progId="Excel.Sheet.8">
                  <p:embed/>
                </p:oleObj>
              </mc:Choice>
              <mc:Fallback>
                <p:oleObj name="Hoja de cálculo" r:id="rId4" imgW="7858103" imgH="337200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857350"/>
                        <a:ext cx="8148280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223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L" sz="1400" b="1" dirty="0" smtClean="0">
                <a:latin typeface="+mn-lt"/>
              </a:rPr>
              <a:t>El </a:t>
            </a:r>
            <a:r>
              <a:rPr lang="es-CL" sz="1400" b="1" dirty="0">
                <a:latin typeface="+mn-lt"/>
              </a:rPr>
              <a:t>gasto </a:t>
            </a:r>
            <a:r>
              <a:rPr lang="es-CL" sz="1400" b="1" dirty="0" smtClean="0">
                <a:latin typeface="+mn-lt"/>
              </a:rPr>
              <a:t>del </a:t>
            </a:r>
            <a:r>
              <a:rPr lang="es-CL" sz="1400" b="1" dirty="0">
                <a:latin typeface="+mn-lt"/>
              </a:rPr>
              <a:t>Poder </a:t>
            </a:r>
            <a:r>
              <a:rPr lang="es-CL" sz="1400" b="1" dirty="0" smtClean="0">
                <a:latin typeface="+mn-lt"/>
              </a:rPr>
              <a:t>Judicial</a:t>
            </a:r>
            <a:r>
              <a:rPr lang="es-CL" sz="1400" dirty="0" smtClean="0">
                <a:latin typeface="+mn-lt"/>
              </a:rPr>
              <a:t>, acumulado al mes de julio de 2018, </a:t>
            </a:r>
            <a:r>
              <a:rPr lang="es-CL" sz="1400" dirty="0">
                <a:latin typeface="+mn-lt"/>
              </a:rPr>
              <a:t>finalizó en </a:t>
            </a:r>
            <a:r>
              <a:rPr lang="es-CL" sz="1400" dirty="0" smtClean="0">
                <a:latin typeface="+mn-lt"/>
              </a:rPr>
              <a:t>$298.706 </a:t>
            </a:r>
            <a:r>
              <a:rPr lang="es-CL" sz="1400" dirty="0">
                <a:latin typeface="+mn-lt"/>
              </a:rPr>
              <a:t>millones, equivalentes a un </a:t>
            </a:r>
            <a:r>
              <a:rPr lang="es-CL" sz="1400" dirty="0" smtClean="0">
                <a:latin typeface="+mn-lt"/>
              </a:rPr>
              <a:t>53% </a:t>
            </a:r>
            <a:r>
              <a:rPr lang="es-CL" sz="1400" dirty="0">
                <a:latin typeface="+mn-lt"/>
              </a:rPr>
              <a:t>de ejecución respecto al Presupuesto vigente</a:t>
            </a:r>
            <a:r>
              <a:rPr lang="es-CL" sz="1400" dirty="0" smtClean="0">
                <a:latin typeface="+mn-lt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el </a:t>
            </a:r>
            <a:r>
              <a:rPr lang="es-CL" sz="1400" b="1" dirty="0" smtClean="0">
                <a:latin typeface="+mn-lt"/>
              </a:rPr>
              <a:t>Servicio de la Deuda</a:t>
            </a:r>
            <a:r>
              <a:rPr lang="es-CL" sz="1400" dirty="0" smtClean="0">
                <a:latin typeface="+mn-lt"/>
              </a:rPr>
              <a:t> se observó un aumento en la disponibilidad de recursos, que ascendió a $158 millones.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Respecto a las </a:t>
            </a:r>
            <a:r>
              <a:rPr lang="es-CL" sz="1400" b="1" dirty="0" smtClean="0">
                <a:latin typeface="+mn-lt"/>
              </a:rPr>
              <a:t>variaciones del presupuesto aprobado por el Congreso Nacional</a:t>
            </a:r>
            <a:r>
              <a:rPr lang="es-CL" sz="1400" dirty="0" smtClean="0">
                <a:latin typeface="+mn-lt"/>
              </a:rPr>
              <a:t>, se observa que la Academia Judicial aumentó su disponibilidad en $137 millones. Las demás instituciones vieron disminuidos sus recursos: Capítulo Poder Judicial en $388 millones menos y Corporación Administrativa del Poder Judicial $6.316 millones menos.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</a:t>
            </a:r>
            <a:r>
              <a:rPr lang="es-CL" sz="1400" b="1" dirty="0" smtClean="0">
                <a:latin typeface="+mn-lt"/>
              </a:rPr>
              <a:t>iniciativas de inversión</a:t>
            </a:r>
            <a:r>
              <a:rPr lang="es-CL" sz="1400" dirty="0" smtClean="0">
                <a:latin typeface="+mn-lt"/>
              </a:rPr>
              <a:t>, los desembolsos alcanzaron a $27.212 millones (29% de ejecución), que corresponden a compromisos de arrastre de iniciativas de inversión identificadas el año 2018.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>
                <a:latin typeface="+mn-lt"/>
              </a:rPr>
              <a:t>En </a:t>
            </a:r>
            <a:r>
              <a:rPr lang="es-CL" sz="1400" b="1" dirty="0" smtClean="0"/>
              <a:t>Becas </a:t>
            </a:r>
            <a:r>
              <a:rPr lang="es-CL" sz="1400" b="1" dirty="0"/>
              <a:t>de Postgrado</a:t>
            </a:r>
            <a:r>
              <a:rPr lang="es-CL" sz="1400" dirty="0"/>
              <a:t>, con $</a:t>
            </a:r>
            <a:r>
              <a:rPr lang="es-CL" sz="1400" dirty="0" smtClean="0"/>
              <a:t>142 </a:t>
            </a:r>
            <a:r>
              <a:rPr lang="es-CL" sz="1400" dirty="0"/>
              <a:t>millones, que se </a:t>
            </a:r>
            <a:r>
              <a:rPr lang="es-CL" sz="1400" dirty="0" smtClean="0"/>
              <a:t>destinan </a:t>
            </a:r>
            <a:r>
              <a:rPr lang="es-CL" sz="1400" dirty="0"/>
              <a:t>a financiar estudios para funcionarios con formación universitaria del Poder Judicial como de la Corporación Administrativa, a la fecha de este </a:t>
            </a:r>
            <a:r>
              <a:rPr lang="es-CL" sz="1400" dirty="0" smtClean="0"/>
              <a:t>reporte, ejecutaron un 45% sus recursos.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400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sz="1400" dirty="0" smtClean="0"/>
              <a:t>En </a:t>
            </a:r>
            <a:r>
              <a:rPr lang="es-CL" sz="1400" dirty="0"/>
              <a:t>los </a:t>
            </a:r>
            <a:r>
              <a:rPr lang="es-CL" sz="1400" b="1" dirty="0" smtClean="0"/>
              <a:t>programas </a:t>
            </a:r>
            <a:r>
              <a:rPr lang="es-CL" sz="1400" b="1" dirty="0"/>
              <a:t>de capacitación</a:t>
            </a:r>
            <a:r>
              <a:rPr lang="es-CL" sz="1400" dirty="0"/>
              <a:t>, que contemplan recursos para la formación y perfeccionamiento de los funcionarios del Poder Judicial, alcanzó la siguientes ejecuciones</a:t>
            </a:r>
            <a:r>
              <a:rPr lang="es-CL" sz="1400" dirty="0" smtClean="0"/>
              <a:t>: Programa </a:t>
            </a:r>
            <a:r>
              <a:rPr lang="es-CL" sz="1400" dirty="0"/>
              <a:t>de </a:t>
            </a:r>
            <a:r>
              <a:rPr lang="es-CL" sz="1400" dirty="0" smtClean="0"/>
              <a:t>Formación, 16%; Programa de Perfeccionamiento, 47%; Programa de Habilitación, 13%; y Programa </a:t>
            </a:r>
            <a:r>
              <a:rPr lang="es-CL" sz="1400" dirty="0"/>
              <a:t>de Perfeccionamiento </a:t>
            </a:r>
            <a:r>
              <a:rPr lang="es-CL" sz="1400" dirty="0" smtClean="0"/>
              <a:t>Extraordinario, 30%.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7700"/>
            <a:ext cx="6417852" cy="338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3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24050"/>
            <a:ext cx="6443390" cy="33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148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36510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9272468"/>
              </p:ext>
            </p:extLst>
          </p:nvPr>
        </p:nvGraphicFramePr>
        <p:xfrm>
          <a:off x="467544" y="1988840"/>
          <a:ext cx="8140555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Hoja de cálculo" r:id="rId4" imgW="7410584" imgH="2124088" progId="Excel.Sheet.8">
                  <p:embed/>
                </p:oleObj>
              </mc:Choice>
              <mc:Fallback>
                <p:oleObj name="Hoja de cálculo" r:id="rId4" imgW="7410584" imgH="2124088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988840"/>
                        <a:ext cx="8140555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2028" y="350100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61509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  <a:endParaRPr lang="es-CL" sz="12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2018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RESUMEN POR CAPÍTULOS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166682"/>
              </p:ext>
            </p:extLst>
          </p:nvPr>
        </p:nvGraphicFramePr>
        <p:xfrm>
          <a:off x="467544" y="2060848"/>
          <a:ext cx="8157592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Hoja de cálculo" r:id="rId5" imgW="7886790" imgH="1228764" progId="Excel.Sheet.8">
                  <p:embed/>
                </p:oleObj>
              </mc:Choice>
              <mc:Fallback>
                <p:oleObj name="Hoja de cálculo" r:id="rId5" imgW="7886790" imgH="122876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2060848"/>
                        <a:ext cx="8157592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29969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01: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510167"/>
              </p:ext>
            </p:extLst>
          </p:nvPr>
        </p:nvGraphicFramePr>
        <p:xfrm>
          <a:off x="467544" y="1844824"/>
          <a:ext cx="8148279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4" name="Hoja de cálculo" r:id="rId4" imgW="7762718" imgH="942857" progId="Excel.Sheet.8">
                  <p:embed/>
                </p:oleObj>
              </mc:Choice>
              <mc:Fallback>
                <p:oleObj name="Hoja de cálculo" r:id="rId4" imgW="7762718" imgH="94285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148279" cy="94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29969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478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01. PROGRAMA 02: UNIDAD DE APOYO A TRIBUNALES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5826120"/>
              </p:ext>
            </p:extLst>
          </p:nvPr>
        </p:nvGraphicFramePr>
        <p:xfrm>
          <a:off x="467544" y="1844824"/>
          <a:ext cx="814828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2" name="Hoja de cálculo" r:id="rId4" imgW="7086779" imgH="981167" progId="Excel.Sheet.8">
                  <p:embed/>
                </p:oleObj>
              </mc:Choice>
              <mc:Fallback>
                <p:oleObj name="Hoja de cálculo" r:id="rId4" imgW="7086779" imgH="981167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148280" cy="981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820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9227" y="623731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7495" y="1473138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2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2018</a:t>
            </a: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4563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JULIO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03. CAPÍTULO 03. PROGRAMA 01: CORPORACIÓN ADMINISTRATIVA DEL PODER JUDICIAL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357013"/>
              </p:ext>
            </p:extLst>
          </p:nvPr>
        </p:nvGraphicFramePr>
        <p:xfrm>
          <a:off x="397495" y="1869529"/>
          <a:ext cx="82296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6" name="Hoja de cálculo" r:id="rId4" imgW="8020184" imgH="4295709" progId="Excel.Sheet.8">
                  <p:embed/>
                </p:oleObj>
              </mc:Choice>
              <mc:Fallback>
                <p:oleObj name="Hoja de cálculo" r:id="rId4" imgW="8020184" imgH="4295709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7495" y="1869529"/>
                        <a:ext cx="8229600" cy="429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7008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1684</TotalTime>
  <Words>456</Words>
  <Application>Microsoft Office PowerPoint</Application>
  <PresentationFormat>Presentación en pantalla (4:3)</PresentationFormat>
  <Paragraphs>47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3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1_Tema de Office</vt:lpstr>
      <vt:lpstr>Tema de Office</vt:lpstr>
      <vt:lpstr>2_Tema de Office</vt:lpstr>
      <vt:lpstr>Imagen de mapa de bits</vt:lpstr>
      <vt:lpstr>Hoja de cálculo</vt:lpstr>
      <vt:lpstr>EJECUCIÓN ACUMULADA DE GASTOS PRESUPUESTARIOS AL MES DE JULIO DE 2018 PARTIDA 03: PODER JUDICIAL</vt:lpstr>
      <vt:lpstr>EJECUCIÓN ACUMULADA DE GASTOS A JULIO DE 2018  PARTIDA 03 PODER JUDICIAL</vt:lpstr>
      <vt:lpstr>COMPORTAMIENTO DE LA EJECUCIÓN ACUMULADA DE GASTOS A JULIO DE 2018  PARTIDA 03 PODER JUDICIAL</vt:lpstr>
      <vt:lpstr>COMPORTAMIENTO DE LA EJECUCIÓN ACUMULADA DE GASTOS A JULIO DE 2018  PARTIDA 03 PODER JUDICIAL</vt:lpstr>
      <vt:lpstr>EJECUCIÓN ACUMULADA DE GASTOS A JULIO DE 2018  PARTIDA 03 PODER JUDICIAL</vt:lpstr>
      <vt:lpstr>Presentación de PowerPoint</vt:lpstr>
      <vt:lpstr>EJECUCIÓN ACUMULADA DE GASTOS A JULIO DE 2018  PARTIDA 03. CAPÍTULO 01. PROGRAMA 01: PODER JUDICIAL</vt:lpstr>
      <vt:lpstr>EJECUCIÓN ACUMULADA DE GASTOS A JULIO DE 2018  PARTIDA 03. CAPÍTULO 01. PROGRAMA 02: UNIDAD DE APOYO A TRIBUNALES</vt:lpstr>
      <vt:lpstr>EJECUCIÓN ACUMULADA DE GASTOS A JULIO DE 2018  PARTIDA 03. CAPÍTULO 03. PROGRAMA 01: CORPORACIÓN ADMINISTRATIVA DEL PODER JUDICIAL</vt:lpstr>
      <vt:lpstr>EJECUCIÓN ACUMULADA DE GASTOS A JULIO DE 2018  PARTIDA 03. CAPÍTULO 04. PROGRAMA 01: ACADEMIA JUDICIAL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 Santiago</cp:lastModifiedBy>
  <cp:revision>101</cp:revision>
  <cp:lastPrinted>2016-07-04T14:42:46Z</cp:lastPrinted>
  <dcterms:created xsi:type="dcterms:W3CDTF">2016-06-23T13:38:47Z</dcterms:created>
  <dcterms:modified xsi:type="dcterms:W3CDTF">2018-09-06T14:08:07Z</dcterms:modified>
</cp:coreProperties>
</file>