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60"/>
  </p:notesMasterIdLst>
  <p:handoutMasterIdLst>
    <p:handoutMasterId r:id="rId61"/>
  </p:handoutMasterIdLst>
  <p:sldIdLst>
    <p:sldId id="256" r:id="rId3"/>
    <p:sldId id="298" r:id="rId4"/>
    <p:sldId id="339" r:id="rId5"/>
    <p:sldId id="299" r:id="rId6"/>
    <p:sldId id="264" r:id="rId7"/>
    <p:sldId id="263" r:id="rId8"/>
    <p:sldId id="330" r:id="rId9"/>
    <p:sldId id="347" r:id="rId10"/>
    <p:sldId id="265" r:id="rId11"/>
    <p:sldId id="331" r:id="rId12"/>
    <p:sldId id="268" r:id="rId13"/>
    <p:sldId id="271" r:id="rId14"/>
    <p:sldId id="301" r:id="rId15"/>
    <p:sldId id="302" r:id="rId16"/>
    <p:sldId id="304" r:id="rId17"/>
    <p:sldId id="306" r:id="rId18"/>
    <p:sldId id="307" r:id="rId19"/>
    <p:sldId id="332" r:id="rId20"/>
    <p:sldId id="333" r:id="rId21"/>
    <p:sldId id="308" r:id="rId22"/>
    <p:sldId id="309" r:id="rId23"/>
    <p:sldId id="310" r:id="rId24"/>
    <p:sldId id="334" r:id="rId25"/>
    <p:sldId id="311" r:id="rId26"/>
    <p:sldId id="312" r:id="rId27"/>
    <p:sldId id="313" r:id="rId28"/>
    <p:sldId id="314" r:id="rId29"/>
    <p:sldId id="340" r:id="rId30"/>
    <p:sldId id="345" r:id="rId31"/>
    <p:sldId id="341" r:id="rId32"/>
    <p:sldId id="342" r:id="rId33"/>
    <p:sldId id="315" r:id="rId34"/>
    <p:sldId id="335" r:id="rId35"/>
    <p:sldId id="316" r:id="rId36"/>
    <p:sldId id="336" r:id="rId37"/>
    <p:sldId id="317" r:id="rId38"/>
    <p:sldId id="318" r:id="rId39"/>
    <p:sldId id="337" r:id="rId40"/>
    <p:sldId id="319" r:id="rId41"/>
    <p:sldId id="338" r:id="rId42"/>
    <p:sldId id="320" r:id="rId43"/>
    <p:sldId id="321" r:id="rId44"/>
    <p:sldId id="322" r:id="rId45"/>
    <p:sldId id="343" r:id="rId46"/>
    <p:sldId id="346" r:id="rId47"/>
    <p:sldId id="344" r:id="rId48"/>
    <p:sldId id="323" r:id="rId49"/>
    <p:sldId id="324" r:id="rId50"/>
    <p:sldId id="325" r:id="rId51"/>
    <p:sldId id="326" r:id="rId52"/>
    <p:sldId id="327" r:id="rId53"/>
    <p:sldId id="328" r:id="rId54"/>
    <p:sldId id="329" r:id="rId55"/>
    <p:sldId id="348" r:id="rId56"/>
    <p:sldId id="349" r:id="rId57"/>
    <p:sldId id="350" r:id="rId58"/>
    <p:sldId id="351" r:id="rId59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6671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665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314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5051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084168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954594082"/>
              </p:ext>
            </p:extLst>
          </p:nvPr>
        </p:nvGraphicFramePr>
        <p:xfrm>
          <a:off x="5447159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7159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085AE28-369A-45B4-891F-932962E90BD6}"/>
              </a:ext>
            </a:extLst>
          </p:cNvPr>
          <p:cNvSpPr/>
          <p:nvPr userDrawn="1"/>
        </p:nvSpPr>
        <p:spPr>
          <a:xfrm>
            <a:off x="425049" y="6381328"/>
            <a:ext cx="78488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00" b="1" dirty="0"/>
              <a:t>Fuente</a:t>
            </a:r>
            <a:r>
              <a:rPr lang="es-CL" sz="100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JULIO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EDUCACIÓN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septiembre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5A92C207-25A2-4986-A4B1-B272F1396A04}"/>
              </a:ext>
            </a:extLst>
          </p:cNvPr>
          <p:cNvSpPr/>
          <p:nvPr/>
        </p:nvSpPr>
        <p:spPr>
          <a:xfrm>
            <a:off x="78242" y="6165304"/>
            <a:ext cx="586191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7476" y="143849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 SUBSECRETARÍA DE EDUCACIÓN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E511A53-2B8D-4197-A3ED-0999566497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851106"/>
              </p:ext>
            </p:extLst>
          </p:nvPr>
        </p:nvGraphicFramePr>
        <p:xfrm>
          <a:off x="628649" y="1893833"/>
          <a:ext cx="7886702" cy="2617711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2967520042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687650702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955762253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3828373741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981712971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813150828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52752624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78257362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95659001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026735960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454283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38331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3.483.219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3.019.797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-463.422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523.609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90616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55.481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44.277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16.499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81904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128.220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104.726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-23.494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43.540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95994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1.232.580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1.106.919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-125.661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19.797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16467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923.400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736.920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-186.480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315.016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61609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1.143.538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1.026.955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-116.583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128.757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55145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7.549.833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7.547.433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343.803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28349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7.549.833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7.547.433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343.803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54905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296.727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296.727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20.666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91691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296.727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296.727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20.666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14058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Suplementario por Costo de Capital Adicional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296.727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296.727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20.666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91341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3.086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312.361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309.275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312.361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10121,9%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944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3.086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312.361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309.275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312.361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10121,9%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466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4653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02:  PROGRAMA DE INFRAESTRUCTURA EDUCACIONAL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5150078-1FD2-45BE-8077-D01F7F22A2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992145"/>
              </p:ext>
            </p:extLst>
          </p:nvPr>
        </p:nvGraphicFramePr>
        <p:xfrm>
          <a:off x="628649" y="1861659"/>
          <a:ext cx="7886702" cy="939691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2386620675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1715391132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4156935039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551425763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66489606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250212920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769310610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461665028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3597417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810363312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245938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17030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584.573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584.573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584.572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74851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584.573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584.573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584.572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20678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584.573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584.573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584.572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882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03:  MEJORAMIENTO DE LA CALIDAD DE LA EDUCACIÓN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3DA2E1D-C96C-41BE-BBB3-475A17DFFF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964883"/>
              </p:ext>
            </p:extLst>
          </p:nvPr>
        </p:nvGraphicFramePr>
        <p:xfrm>
          <a:off x="628649" y="1910375"/>
          <a:ext cx="7886702" cy="3993687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2136207472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3513714750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336044723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296426210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630615763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849211948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188133711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879554068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524912179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408984893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487058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02337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27.393.457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57.161.063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29.767.606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10.195.178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88657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27.391.456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56.319.388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28.927.932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9.354.504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8818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27.391.456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56.319.388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28.927.932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9.354.504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11879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Acceso a la Educación Superior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16.743.389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16.743.389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19.360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72569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y Apoyo a la Educación Escolar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9.996.562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9.996.562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1.820.222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1183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Técnico Profesional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2.187.981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2.187.981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317.244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76024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 Curricular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1.807.512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1.807.512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348.007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4230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Estándares de Aprendizaje Indicativos y de Gestión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183.563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183.563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42287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Intercultural Bilingüe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3.544.164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3.544.164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792.025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39013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Aprendizaje del Inglés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2.462.581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2.462.581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719.387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07799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Supervisión Técnico Pedagógica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1.431.270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1.431.270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186.780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335897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para el Mejoramiento de la Calidad de la Educación y Fomento de la Participación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1.268.136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1.568.136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414.879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46026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Educación Técnico Profesional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2.197.081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1.897.081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321.397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86684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y Apoyo a la Educación Escolar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898.541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898.541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87.687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03801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de Adultos y Reinserción Escolar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10.390.626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10.390.626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4.235.619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59235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Transversalidad Educativa, Convivencia Escolar y Prevención del Consumo de Drogas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1.547.260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1.547.260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56557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Transporte Escolar Rural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1.556.446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1.556.446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34178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Acceso a la Educación superior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104.276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104.276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92501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840.675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839.674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840.674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83983,4%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80894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840.675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839.674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840.674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83983,4%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40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1254" y="14262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04: DESARROLLO CURRICULAR Y EVALUACIÓN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D6EB0C0-7E79-4AAC-B75A-CBFD87C1E3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672009"/>
              </p:ext>
            </p:extLst>
          </p:nvPr>
        </p:nvGraphicFramePr>
        <p:xfrm>
          <a:off x="628649" y="1881575"/>
          <a:ext cx="7886702" cy="3691643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3292231802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147728033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3126398933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3043906010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423957720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77341547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54829700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0029945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24574331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200696081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998709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14804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22.950.811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29.865.747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6.914.936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9.315.439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12625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22.574.293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26.505.869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3.931.576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5.969.720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73224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22.574.293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26.505.869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3.931.576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5.969.720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32765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los Profesionales de la Educación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3.931.576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3.931.576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46.419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99430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los Profesionales de la Educación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2.657.615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2.657.615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256.769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728162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Suma Adicional, Red de Maestros de Maestros, Art.17, Ley 19.715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681.066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681.066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141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Desempeño Docente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6.619.698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5.383.798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-1.235.900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702963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Bonificación, por Aplicación letra g) Art. 72, DFL(Ed.) N° 1, de 1996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71.301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11856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 Calidad de la Formación Inicial de Docentes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2.170.956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2.170.956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910.251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78240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Formación de Directores y Liderazgo Educativo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1.627.072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1.627.072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322.905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58782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Liderazgo Educativo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1.846.800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161068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Reconocimiento y Promoción del Desarrollo Profesional Docente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4.196.340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5.432.240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1.235.900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2.534.061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585970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Inducción al Ejercicio Profesional Docente y Mentoría a Docentes Principiantes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2.703.445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2.703.445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52.515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45802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374.490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336.311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-38.179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323.153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26859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374.490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336.311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-38.179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323.153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8234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3.022.567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3.021.539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3.022.566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294023,9%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77330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3.022.567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3.021.539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3.022.566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294023,9%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852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6" y="56900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08: APOYO Y SUPERVISIÓN DE ESTABLECIMIENTOS EDUCACIONALES SUBVENCIONADOS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3C2AFE2-DF32-406A-9818-57EABEBACE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229324"/>
              </p:ext>
            </p:extLst>
          </p:nvPr>
        </p:nvGraphicFramePr>
        <p:xfrm>
          <a:off x="628649" y="1861659"/>
          <a:ext cx="7886702" cy="939691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3971510946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4282881555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257696880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2899807931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55368701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906587274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70235982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26051793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01376977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531840006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36120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65220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08569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906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234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148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11: RECURSOS EDUCATIVOS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59EF363-23A1-4ED6-AEE6-C96747E024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544060"/>
              </p:ext>
            </p:extLst>
          </p:nvPr>
        </p:nvGraphicFramePr>
        <p:xfrm>
          <a:off x="628649" y="1856829"/>
          <a:ext cx="7886702" cy="2953315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171614925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1252547688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236352297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972275019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960504954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785801418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61815026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46610841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08808460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280207860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907825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87654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50.179.377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53.371.916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3.192.539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33.686.299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90187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43.213.946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45.586.122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2.372.176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27.930.459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48430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43.213.946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45.586.122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2.372.176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27.930.459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7553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Deporte y la Recreación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2.372.176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2.372.176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144.694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29433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Recursos de Aprendizaje (Bibliotecas CRA)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5.521.676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5.521.676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345.668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72072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Textos para la Educación Escolar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35.314.920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35.314.920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26.964.783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66518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Informática Educativa en Escuelas y Liceos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2.102.018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2.102.018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453.212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68236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Deporte y la Recreación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275.332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275.332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22.102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33704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6.963.431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6.963.431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4.934.477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58676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4.546.944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4.546.944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4.546.944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39174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4.546.944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4.546.944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4.546.944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63972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2.416.487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2.416.487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387.533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75320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Informática Educativa en Escuelas y Liceos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2.416.487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2.416.487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387.533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33444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821.363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820.363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821.363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82136,3%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24310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821.363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820.363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821.363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82136,3%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391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430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3329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5262" y="44589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12: FORTALECIMIENTO DE LA EDUCACIÓN ESCOLAR PÚBLICA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D774736-00B6-482F-BE7C-B6C485A752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905100"/>
              </p:ext>
            </p:extLst>
          </p:nvPr>
        </p:nvGraphicFramePr>
        <p:xfrm>
          <a:off x="709358" y="1861659"/>
          <a:ext cx="7886702" cy="939691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2960622437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3343350061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3826196617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130404277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37868512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711450350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28610843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25921583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24687567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701175402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599345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11277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99737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46887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111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763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11B7130-660A-4DFD-ADB9-BC8836A0D7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227764"/>
              </p:ext>
            </p:extLst>
          </p:nvPr>
        </p:nvGraphicFramePr>
        <p:xfrm>
          <a:off x="628649" y="1910375"/>
          <a:ext cx="7886702" cy="3036053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3096099889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1817813054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2226359753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1287940520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11461745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08691661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28173783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540373691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981785080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5538714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534055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745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5.507.788.912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5.531.398.995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23.610.083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3.185.092.677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62257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5.463.942.339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5.468.698.954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4.756.615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3.124.411.432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93289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4.783.420.284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4.750.870.785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-32.549.499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2.759.300.456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7026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Convenio D.L. 3.166/80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60.330.606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60.330.606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51.526.167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5839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 Escolaridad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3.314.911.189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3.301.999.468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-12.911.721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1.935.760.843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91918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 Internado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19.508.023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19.282.029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-225.994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7.825.973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49738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 Ruralidad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78.599.502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77.799.248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-800.254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41.536.367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976666"/>
                  </a:ext>
                </a:extLst>
              </a:tr>
              <a:tr h="123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 Refuerzo Educativo, Art.39, D.F.L.(Ed) N°2, de 1998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795.715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795.715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088137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inciso 1° y 2° art. 5 transitorio, D.F.L.(Ed.) N°2, de 1998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34.628.205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34.496.141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-132.064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19.863.442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651735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inciso 3°  art. 5° transitorio D.F.L. (Ed.) N° 2, de 1998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385.462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380.905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-4.557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154.731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340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Educacional Proretención, Ley  N° 19.873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40.465.981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40.465.981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35.094.038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2522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Escolar Preferencial, Ley N° 20.248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786.099.272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782.269.678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-3.829.594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443.128.723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54153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por Concentración, Art.16 de la ley N°20.248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145.520.928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144.791.482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-729.446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83.551.544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31051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por Gratuidad, Art.49 bis, D.F.L.(Ed.)N°2, de 1998.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302.175.401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288.259.532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-13.915.869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140.855.793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74028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57.215.989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80.548.890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23.332.901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26.821.433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99127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Locales de Educación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57.215.989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80.548.890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23.332.901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26.821.433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171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326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0274" y="617721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B852C03-7EBC-4D01-9F85-26A98A0ACA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492659"/>
              </p:ext>
            </p:extLst>
          </p:nvPr>
        </p:nvGraphicFramePr>
        <p:xfrm>
          <a:off x="683566" y="1910374"/>
          <a:ext cx="7776867" cy="3990632"/>
        </p:xfrm>
        <a:graphic>
          <a:graphicData uri="http://schemas.openxmlformats.org/drawingml/2006/table">
            <a:tbl>
              <a:tblPr/>
              <a:tblGrid>
                <a:gridCol w="322542">
                  <a:extLst>
                    <a:ext uri="{9D8B030D-6E8A-4147-A177-3AD203B41FA5}">
                      <a16:colId xmlns:a16="http://schemas.microsoft.com/office/drawing/2014/main" val="2304004385"/>
                    </a:ext>
                  </a:extLst>
                </a:gridCol>
                <a:gridCol w="297732">
                  <a:extLst>
                    <a:ext uri="{9D8B030D-6E8A-4147-A177-3AD203B41FA5}">
                      <a16:colId xmlns:a16="http://schemas.microsoft.com/office/drawing/2014/main" val="277737400"/>
                    </a:ext>
                  </a:extLst>
                </a:gridCol>
                <a:gridCol w="308760">
                  <a:extLst>
                    <a:ext uri="{9D8B030D-6E8A-4147-A177-3AD203B41FA5}">
                      <a16:colId xmlns:a16="http://schemas.microsoft.com/office/drawing/2014/main" val="3680585307"/>
                    </a:ext>
                  </a:extLst>
                </a:gridCol>
                <a:gridCol w="2878071">
                  <a:extLst>
                    <a:ext uri="{9D8B030D-6E8A-4147-A177-3AD203B41FA5}">
                      <a16:colId xmlns:a16="http://schemas.microsoft.com/office/drawing/2014/main" val="422351619"/>
                    </a:ext>
                  </a:extLst>
                </a:gridCol>
                <a:gridCol w="661627">
                  <a:extLst>
                    <a:ext uri="{9D8B030D-6E8A-4147-A177-3AD203B41FA5}">
                      <a16:colId xmlns:a16="http://schemas.microsoft.com/office/drawing/2014/main" val="1005794044"/>
                    </a:ext>
                  </a:extLst>
                </a:gridCol>
                <a:gridCol w="661627">
                  <a:extLst>
                    <a:ext uri="{9D8B030D-6E8A-4147-A177-3AD203B41FA5}">
                      <a16:colId xmlns:a16="http://schemas.microsoft.com/office/drawing/2014/main" val="2321097695"/>
                    </a:ext>
                  </a:extLst>
                </a:gridCol>
                <a:gridCol w="661627">
                  <a:extLst>
                    <a:ext uri="{9D8B030D-6E8A-4147-A177-3AD203B41FA5}">
                      <a16:colId xmlns:a16="http://schemas.microsoft.com/office/drawing/2014/main" val="3651490259"/>
                    </a:ext>
                  </a:extLst>
                </a:gridCol>
                <a:gridCol w="661627">
                  <a:extLst>
                    <a:ext uri="{9D8B030D-6E8A-4147-A177-3AD203B41FA5}">
                      <a16:colId xmlns:a16="http://schemas.microsoft.com/office/drawing/2014/main" val="3416168959"/>
                    </a:ext>
                  </a:extLst>
                </a:gridCol>
                <a:gridCol w="661627">
                  <a:extLst>
                    <a:ext uri="{9D8B030D-6E8A-4147-A177-3AD203B41FA5}">
                      <a16:colId xmlns:a16="http://schemas.microsoft.com/office/drawing/2014/main" val="3616538639"/>
                    </a:ext>
                  </a:extLst>
                </a:gridCol>
                <a:gridCol w="661627">
                  <a:extLst>
                    <a:ext uri="{9D8B030D-6E8A-4147-A177-3AD203B41FA5}">
                      <a16:colId xmlns:a16="http://schemas.microsoft.com/office/drawing/2014/main" val="3479099009"/>
                    </a:ext>
                  </a:extLst>
                </a:gridCol>
              </a:tblGrid>
              <a:tr h="1492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069922"/>
                  </a:ext>
                </a:extLst>
              </a:tr>
              <a:tr h="2388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978523"/>
                  </a:ext>
                </a:extLst>
              </a:tr>
              <a:tr h="149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623.306.066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637.279.279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13.973.213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338.289.543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6815"/>
                  </a:ext>
                </a:extLst>
              </a:tr>
              <a:tr h="149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Desempeño Díficil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12.284.363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18.949.791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6.665.428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11.262.219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202134"/>
                  </a:ext>
                </a:extLst>
              </a:tr>
              <a:tr h="149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Compensatoria, Art.3°,Ley N° 19.200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2.045.308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2.036.975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-8.333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1.253.101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755464"/>
                  </a:ext>
                </a:extLst>
              </a:tr>
              <a:tr h="147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Desempeño en Condiciones Difíciles, Art.41 Ley N° 21.050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10.656.686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10.656.686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645.034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331871"/>
                  </a:ext>
                </a:extLst>
              </a:tr>
              <a:tr h="283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Adicional Especial, Art.41,D.F.L .(Ed) N°2, de 1998 e  inciso final del Art. cuadragésimo octavo transitorio de la Ley N°20.903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61.736.562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61.736.562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35.820.694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513247"/>
                  </a:ext>
                </a:extLst>
              </a:tr>
              <a:tr h="166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 Desempeño de Excelencia, Art.40,D.F.L.(Ed) N°2, de 1998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60.777.073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60.777.073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28.622.590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830272"/>
                  </a:ext>
                </a:extLst>
              </a:tr>
              <a:tr h="149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de Profesores Encargados, Ley N°19.715, Art.13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3.752.202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3.696.751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-55.451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1.769.844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058230"/>
                  </a:ext>
                </a:extLst>
              </a:tr>
              <a:tr h="238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de Excelencia Pedagógica, ley N°19.715 y Art. octavo transitorio de la Ley N°20.903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2.091.199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2.091.199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1.026.976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611686"/>
                  </a:ext>
                </a:extLst>
              </a:tr>
              <a:tr h="238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Variable de Desempeño Individual Art.17, ley N°19.933 y Art. octavo transitorio de la Ley N° 20.903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2.788.351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2.788.351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449.265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047357"/>
                  </a:ext>
                </a:extLst>
              </a:tr>
              <a:tr h="149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Asignaciones por Desempeño Colectivo, Art.18, Ley N°19.933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4.719.800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4.719.800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1.071.929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970290"/>
                  </a:ext>
                </a:extLst>
              </a:tr>
              <a:tr h="238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de Reconocimiento Profesional,  Art. 54 del D.F.L. (Ed.)N°1, de 1996 y la Ley N° 20.158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323.762.865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321.532.155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-2.230.710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184.197.627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546839"/>
                  </a:ext>
                </a:extLst>
              </a:tr>
              <a:tr h="238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Desempeño de Excelencia, Asistentes de la Educación, Ley N° 20.244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4.269.171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4.269.171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1.976.173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92856"/>
                  </a:ext>
                </a:extLst>
              </a:tr>
              <a:tr h="149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Especial para Docentes Jubilados, Art.4°, Ley N°20.501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61.560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61.560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11.500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50493"/>
                  </a:ext>
                </a:extLst>
              </a:tr>
              <a:tr h="149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Adicional por Antigüedad, Art.7°, Ley N°20.964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10.400.907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10.400.907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251.643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26455"/>
                  </a:ext>
                </a:extLst>
              </a:tr>
              <a:tr h="174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Extraordinario, Art. 6° y 7° de la  Ley N°20.822 y Ley N° 20.976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6.213.270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6.213.270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1.448.992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126349"/>
                  </a:ext>
                </a:extLst>
              </a:tr>
              <a:tr h="161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Complementario, Art. 6° de la Ley N° 20.822 y la Ley N° 20.976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7.258.245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7.258.245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1.625.567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523671"/>
                  </a:ext>
                </a:extLst>
              </a:tr>
              <a:tr h="238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Tramo de Desarrollo Profesional, artículos 49 y 63 del D.F.L. (Ed.) N°1, de 1996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56.953.692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56.621.203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-332.489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31.221.056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068814"/>
                  </a:ext>
                </a:extLst>
              </a:tr>
              <a:tr h="28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Docencia en Establecimientos de Alta Concentración de  Alumnos Prioritarios, artículos 50 y 63 del D.F.L.(Ed.) N°1,de 1996.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61.402.628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60.712.495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-690.133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34.204.820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085971"/>
                  </a:ext>
                </a:extLst>
              </a:tr>
              <a:tr h="1434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al Personal Asistente de la Educación, Art.59 de la Ley N° 20.883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2.788.870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2.757.085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-31.785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1.430.513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36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599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556791"/>
            <a:ext cx="8229600" cy="3048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91E8286-6DD2-4BCE-A886-43A27ECB80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133428"/>
              </p:ext>
            </p:extLst>
          </p:nvPr>
        </p:nvGraphicFramePr>
        <p:xfrm>
          <a:off x="715586" y="2124789"/>
          <a:ext cx="7886702" cy="1543778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2139594391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2088987977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1330290022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64300589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699643549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945314570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33138519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246882590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278810018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218281130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710560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13371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43.836.573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43.836.573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41.848.040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2615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43.378.271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43.835.573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457.302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41.848.040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360720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Anual de Apoyo al Mantenimiento, Art. 37, DFL(Ed) N°2, de 1998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43.378.271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43.835.573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457.302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41.848.040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86749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458.302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-457.302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90751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Locales de Educación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458.302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-457.302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89291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18.853.468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18.853.468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18.833.205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920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852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48657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Del presupuesto aprobado al Ministerio de Educación (</a:t>
            </a:r>
            <a:r>
              <a:rPr lang="es-CL" sz="1400" b="1" dirty="0"/>
              <a:t>$11.062.790 millones)</a:t>
            </a:r>
            <a:r>
              <a:rPr lang="es-CL" sz="1400" dirty="0"/>
              <a:t> un 84% se destina a transferencias corrientes, recursos que al mes de julio registraron erogaciones del 52,4% calculado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del Ministerio del mes de julio ascendió a </a:t>
            </a:r>
            <a:r>
              <a:rPr lang="es-CL" sz="1400" b="1" dirty="0"/>
              <a:t>$668.527 millones</a:t>
            </a:r>
            <a:r>
              <a:rPr lang="es-CL" sz="1400" dirty="0"/>
              <a:t>, es decir, un </a:t>
            </a:r>
            <a:r>
              <a:rPr lang="es-CL" sz="1400" b="1" dirty="0"/>
              <a:t>6%</a:t>
            </a:r>
            <a:r>
              <a:rPr lang="es-CL" sz="1400" dirty="0"/>
              <a:t> respecto de la ley inicial, que comparado a igual mes de 2017, significó un gasto levemente inferior en 0,3 puntos porcentuales.  Respecto a la ejecución presupuestaria acumulada, el Ministerio en su conjunto acumuló una erogación de 51,2% respecto del presupuesto inicial y un 50,7% del presupuesto vigente. La diferencia se explica por el incremento consolidado de $110.637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400" dirty="0"/>
              <a:t>En cuanto a los programas, un 83% del presupuesto vigente, se concentra en la Subsecretaría de Educación y en la Junta Nacional de Auxilio Escolar y Becas, que al mes de julio alcanzaron niveles de ejecución del 50,8% y 56,3% 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400" dirty="0"/>
              <a:t>Sin considerar los recién creados Servicios de Educación Huasco y Costa Araucanía, el programa “Mejoramiento de la Calidad de la Educación” es el que presenta la menor tasa de gasto con un 17,8%, mientras que los programas “Programa de Infraestructura Educacional”, “Apoyo y Supervisión de Establecimientos Educacionales Subvencionados” y  “Fortalecimiento de la Educación Escolar Pública” presentan una ejecución del 100%.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869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21: GESTIÓN DE SUBVENCIONES A ESTABLECIMIENTOS EDUCACIONALES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9144C31-BAEE-4511-9145-3D9BC801FF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124782"/>
              </p:ext>
            </p:extLst>
          </p:nvPr>
        </p:nvGraphicFramePr>
        <p:xfrm>
          <a:off x="628649" y="1938691"/>
          <a:ext cx="7886702" cy="1443097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1546680288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3470623035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1593273007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41301283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544329490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20758052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934896750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662457564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726692490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000709941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924668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78452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4.288.812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4.347.530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58.718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2.468.775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17133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4.061.091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4.053.889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2.261.179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60682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225.721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214.153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-11.568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130.109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17744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77.488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77.488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77.487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622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43590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004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603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6034" y="141246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2498" y="57514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29: FORTALECIMIENTO DE LA EDUCACIÓN SUPERIOR PÚBLICA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4EFFF60-7DCA-4935-9CD0-8977E8A46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140663"/>
              </p:ext>
            </p:extLst>
          </p:nvPr>
        </p:nvGraphicFramePr>
        <p:xfrm>
          <a:off x="683568" y="1867804"/>
          <a:ext cx="7776862" cy="4369513"/>
        </p:xfrm>
        <a:graphic>
          <a:graphicData uri="http://schemas.openxmlformats.org/drawingml/2006/table">
            <a:tbl>
              <a:tblPr/>
              <a:tblGrid>
                <a:gridCol w="322542">
                  <a:extLst>
                    <a:ext uri="{9D8B030D-6E8A-4147-A177-3AD203B41FA5}">
                      <a16:colId xmlns:a16="http://schemas.microsoft.com/office/drawing/2014/main" val="1458401687"/>
                    </a:ext>
                  </a:extLst>
                </a:gridCol>
                <a:gridCol w="297731">
                  <a:extLst>
                    <a:ext uri="{9D8B030D-6E8A-4147-A177-3AD203B41FA5}">
                      <a16:colId xmlns:a16="http://schemas.microsoft.com/office/drawing/2014/main" val="776285268"/>
                    </a:ext>
                  </a:extLst>
                </a:gridCol>
                <a:gridCol w="308760">
                  <a:extLst>
                    <a:ext uri="{9D8B030D-6E8A-4147-A177-3AD203B41FA5}">
                      <a16:colId xmlns:a16="http://schemas.microsoft.com/office/drawing/2014/main" val="1052153151"/>
                    </a:ext>
                  </a:extLst>
                </a:gridCol>
                <a:gridCol w="2878073">
                  <a:extLst>
                    <a:ext uri="{9D8B030D-6E8A-4147-A177-3AD203B41FA5}">
                      <a16:colId xmlns:a16="http://schemas.microsoft.com/office/drawing/2014/main" val="3055888939"/>
                    </a:ext>
                  </a:extLst>
                </a:gridCol>
                <a:gridCol w="661626">
                  <a:extLst>
                    <a:ext uri="{9D8B030D-6E8A-4147-A177-3AD203B41FA5}">
                      <a16:colId xmlns:a16="http://schemas.microsoft.com/office/drawing/2014/main" val="1035189820"/>
                    </a:ext>
                  </a:extLst>
                </a:gridCol>
                <a:gridCol w="661626">
                  <a:extLst>
                    <a:ext uri="{9D8B030D-6E8A-4147-A177-3AD203B41FA5}">
                      <a16:colId xmlns:a16="http://schemas.microsoft.com/office/drawing/2014/main" val="1083903179"/>
                    </a:ext>
                  </a:extLst>
                </a:gridCol>
                <a:gridCol w="661626">
                  <a:extLst>
                    <a:ext uri="{9D8B030D-6E8A-4147-A177-3AD203B41FA5}">
                      <a16:colId xmlns:a16="http://schemas.microsoft.com/office/drawing/2014/main" val="2491937358"/>
                    </a:ext>
                  </a:extLst>
                </a:gridCol>
                <a:gridCol w="661626">
                  <a:extLst>
                    <a:ext uri="{9D8B030D-6E8A-4147-A177-3AD203B41FA5}">
                      <a16:colId xmlns:a16="http://schemas.microsoft.com/office/drawing/2014/main" val="1156598716"/>
                    </a:ext>
                  </a:extLst>
                </a:gridCol>
                <a:gridCol w="661626">
                  <a:extLst>
                    <a:ext uri="{9D8B030D-6E8A-4147-A177-3AD203B41FA5}">
                      <a16:colId xmlns:a16="http://schemas.microsoft.com/office/drawing/2014/main" val="2207915760"/>
                    </a:ext>
                  </a:extLst>
                </a:gridCol>
                <a:gridCol w="661626">
                  <a:extLst>
                    <a:ext uri="{9D8B030D-6E8A-4147-A177-3AD203B41FA5}">
                      <a16:colId xmlns:a16="http://schemas.microsoft.com/office/drawing/2014/main" val="3492873911"/>
                    </a:ext>
                  </a:extLst>
                </a:gridCol>
              </a:tblGrid>
              <a:tr h="1434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072303"/>
                  </a:ext>
                </a:extLst>
              </a:tr>
              <a:tr h="2295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134015"/>
                  </a:ext>
                </a:extLst>
              </a:tr>
              <a:tr h="1434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271.092.092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282.616.177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11.524.085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131.966.444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952417"/>
                  </a:ext>
                </a:extLst>
              </a:tr>
              <a:tr h="14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220.175.791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218.950.113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-1.225.678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112.608.630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056281"/>
                  </a:ext>
                </a:extLst>
              </a:tr>
              <a:tr h="14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220.175.791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218.950.113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-1.225.678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112.608.630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517714"/>
                  </a:ext>
                </a:extLst>
              </a:tr>
              <a:tr h="14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Artículo 2° DFL (Ed) N°4, de 1981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137.948.148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138.562.291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614.143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92.414.480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872018"/>
                  </a:ext>
                </a:extLst>
              </a:tr>
              <a:tr h="14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Desarrollo Institucional art 1° DFL (Ed.) N° 4 de 1981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5.508.376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5.508.376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294.317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290792"/>
                  </a:ext>
                </a:extLst>
              </a:tr>
              <a:tr h="14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10.202.282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10.202.282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5.101.141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942919"/>
                  </a:ext>
                </a:extLst>
              </a:tr>
              <a:tr h="14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20.374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2.971.128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2.971.128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1.484.112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827242"/>
                  </a:ext>
                </a:extLst>
              </a:tr>
              <a:tr h="14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3.358.026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1.267.064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-2.090.962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210333"/>
                  </a:ext>
                </a:extLst>
              </a:tr>
              <a:tr h="14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Regional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4.351.399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4.351.399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375254"/>
                  </a:ext>
                </a:extLst>
              </a:tr>
              <a:tr h="14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Fortalecimiento Universidades Estatales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8.822.061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8.822.061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035137"/>
                  </a:ext>
                </a:extLst>
              </a:tr>
              <a:tr h="14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Institucional Universidades Estatales Ley N° 21.094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37.602.668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37.602.668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10.918.194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717499"/>
                  </a:ext>
                </a:extLst>
              </a:tr>
              <a:tr h="14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Internacionalización de Universidades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167019"/>
                  </a:ext>
                </a:extLst>
              </a:tr>
              <a:tr h="14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20.807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61.911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606172"/>
                  </a:ext>
                </a:extLst>
              </a:tr>
              <a:tr h="14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N°20.910, CFT Estatales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5.258.414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5.258.414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2.083.334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715344"/>
                  </a:ext>
                </a:extLst>
              </a:tr>
              <a:tr h="14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artículo 45, Ley N°20.883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251.141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251.141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251.141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142633"/>
                  </a:ext>
                </a:extLst>
              </a:tr>
              <a:tr h="14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20.996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2.511.689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2.511.689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384644"/>
                  </a:ext>
                </a:extLst>
              </a:tr>
              <a:tr h="14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50.775.091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51.220.063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444.972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6.912.813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994924"/>
                  </a:ext>
                </a:extLst>
              </a:tr>
              <a:tr h="14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50.775.091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51.220.063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444.972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6.912.813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545694"/>
                  </a:ext>
                </a:extLst>
              </a:tr>
              <a:tr h="229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035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Desarrollo Institucional-Infraestructura Art 1° DFL. (Ed.) N° 4 de 1981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2.569.650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2.569.650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42.096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165395"/>
                  </a:ext>
                </a:extLst>
              </a:tr>
              <a:tr h="14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Letra a) Art.71 bis de la Ley N° 18.591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121.854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871.854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750.000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55.637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529040"/>
                  </a:ext>
                </a:extLst>
              </a:tr>
              <a:tr h="14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Regional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621.804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621.804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322214"/>
                  </a:ext>
                </a:extLst>
              </a:tr>
              <a:tr h="14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494.991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189.963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-305.028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195660"/>
                  </a:ext>
                </a:extLst>
              </a:tr>
              <a:tr h="14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Institucional Universidades Estatales Ley N° 21.094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23.471.392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23.471.392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6.815.080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35930"/>
                  </a:ext>
                </a:extLst>
              </a:tr>
              <a:tr h="16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</a:t>
                      </a:r>
                      <a:r>
                        <a:rPr lang="es-CL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20.842, Universidades O´Higgins y Aysén-Infraestructura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2.462.400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2.462.400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695888"/>
                  </a:ext>
                </a:extLst>
              </a:tr>
              <a:tr h="14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N° 20.910, CFT Estatales, Infraestructura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16.929.000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16.929.000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419153"/>
                  </a:ext>
                </a:extLst>
              </a:tr>
              <a:tr h="154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Fortalecimiento Universidades Estatales-Infraestructura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4.104.000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4.104.000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190867"/>
                  </a:ext>
                </a:extLst>
              </a:tr>
              <a:tr h="14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140.210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12.445.001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12.304.791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12.445.001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8876,0%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425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1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595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5324382-922C-4D3C-8F57-F9102010DE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249711"/>
              </p:ext>
            </p:extLst>
          </p:nvPr>
        </p:nvGraphicFramePr>
        <p:xfrm>
          <a:off x="628649" y="1861293"/>
          <a:ext cx="7886702" cy="3870663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386231328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782580479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3102525906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205267752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158150706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933527378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425507723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728028779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195269440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180676385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683975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49257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2.073.138.073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2.078.253.591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5.115.518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709.267.596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16032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1.397.432.657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1.398.930.060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1.497.403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642.754.270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80435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1.397.432.657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1.398.930.060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1.497.403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642.754.270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82069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Artículo 2° DFL (Ed) N°4, de 1981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96.049.203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95.435.060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-614.143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63.650.456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03490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Artículo 3° DFL (Ed) N°4, de 1981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2.999.000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88202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del acceso gratuito a las Universidades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680.992.458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665.673.940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-15.318.518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314.209.539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473720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del acceso gratuito a Institutos Profesionales y Centros de Formación Técnica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311.980.662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287.133.737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-24.846.925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128.898.360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70523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Educación Superior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229.789.634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266.991.773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37.202.139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111.111.436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39702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Desarrollo Institucional art 1° DFL (Ed.) N° 4 de 1981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1.129.829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1.114.717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-15.112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425.974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5367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Pasantías Técnicos Nivel Superior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3.489.445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3.489.445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647.512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76935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443.162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2.534.124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2.090.962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94096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Regional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955.752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955.752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23501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Universidades art. 1° D.F.L. (Ed.) N° 4, de 1981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1.426.653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1.426.653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815905"/>
                  </a:ext>
                </a:extLst>
              </a:tr>
              <a:tr h="145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Basal por Desempeño Universidades Art. 1° DFL. (Ed.) </a:t>
                      </a:r>
                      <a:r>
                        <a:rPr lang="es-CL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 de 1981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29.675.500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29.675.500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11.870.198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44579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Semestre en el Extranjero Beca Vocación de Profesor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493.622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493.622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83.956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40483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Cursos de Idiomas para Becas Chile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186.480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186.480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02368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Institucional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183.937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183.937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79067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20.634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30.873.956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30.873.956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11.147.464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02231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Internacionalización de Universidades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2.667.600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2.667.600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59109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Fomento de Investigación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7.093.764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7.093.764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709.375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524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463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B339E60-BA43-45E9-9318-EF32C0E801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354535"/>
              </p:ext>
            </p:extLst>
          </p:nvPr>
        </p:nvGraphicFramePr>
        <p:xfrm>
          <a:off x="628649" y="2082567"/>
          <a:ext cx="7886702" cy="3073325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1339636894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3787867944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578813505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3923755581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709406804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01618413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838713621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22692336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15699943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083778638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950243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11767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518.756.442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518.756.442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7.994.915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84629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518.756.442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518.756.442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7.994.915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55286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9.419.453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11.937.785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2.518.332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5.026.459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86812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9.419.453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11.937.785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2.518.332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5.026.459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069560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Desarrollo Institucional-Infraestructura Art 1° DFL. (Ed.) N° 4 de 1981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1.006.964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1.006.964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05108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Letra a) Art.71 bis de la Ley N° 18.591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483.835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2.697.139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2.213.304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1.947.139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07755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Regional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155.451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155.451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48207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74.898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379.926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305.028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008990"/>
                  </a:ext>
                </a:extLst>
              </a:tr>
              <a:tr h="187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Basal por Desempeño Universidades Art. 1° DFL. (Ed.) N° 4 de 1981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7.698.305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7.698.305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3.079.320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02072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147.528.521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148.628.304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1.099.783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53.491.952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1062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122.407.701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122.407.701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41.536.883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3689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7.683.883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7.683.883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4.320.252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99698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17.078.418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17.045.127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-33.291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6.146.879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98953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357.519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357.519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353.865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49142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1.134.074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1.133.074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1.134.073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113407,3%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08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6349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556791"/>
            <a:ext cx="8229600" cy="3048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31: GASTOS DE OPERACIÓN DE EDUCACIÓN SUPERIOR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034F865-255E-4E47-BA31-FB2A6EFADB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232929"/>
              </p:ext>
            </p:extLst>
          </p:nvPr>
        </p:nvGraphicFramePr>
        <p:xfrm>
          <a:off x="628649" y="1861658"/>
          <a:ext cx="7886702" cy="2114305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386163024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2289462862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971255136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1182450541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308501378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3585288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397722843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658754441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772965129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50216743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449888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90785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6.732.976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6.836.951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103.975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4.948.802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90407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3.848.461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3.838.372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-10.089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2.117.798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09352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362.160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341.746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-20.414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175.171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49821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73.538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73.538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73.538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22591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2.520.355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2.520.355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2.520.355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20152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2.520.355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2.520.355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2.520.355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83858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20.129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2.256.557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2.256.557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2.256.557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44740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Ley N° 20.027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263.798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263.798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263.798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57995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61.940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60.940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61.940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6194,0%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36716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61.940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60.940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61.940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6194,0%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828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3869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02. PROGRAMA 01: SUPERINTENDENCIA DE EDUCACIÓN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F318DE7-5C0E-4C49-89EF-6A0C176A82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700743"/>
              </p:ext>
            </p:extLst>
          </p:nvPr>
        </p:nvGraphicFramePr>
        <p:xfrm>
          <a:off x="628649" y="1861659"/>
          <a:ext cx="7886702" cy="2573906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3495704811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3399499524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1197446691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1804744844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1943444100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161586806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708994514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1420932595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769663778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3353557286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522351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18644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31.832.259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32.472.772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640.513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17.476.851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25623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24.258.234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24.109.761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-148.473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13.256.558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58665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6.513.896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6.069.781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-444.115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2.655.344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3768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839.327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839.327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839.325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20638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839.327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839.327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839.325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32240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67622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1.058.129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940.695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-117.434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213.454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63076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95.588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98.371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14.377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55013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37.059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41.281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43681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19.670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19.670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61040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925.482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781.373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-144.109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191.618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65803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507.871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506.871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507.870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50787,0%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12905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507.871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506.871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507.870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50787,0%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391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7880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03. PROGRAMA 01: AGENCIA DE CALIDAD DE LA EDUCACIÓN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FE79A45-7148-4E71-83D2-90F4B8AD2C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099634"/>
              </p:ext>
            </p:extLst>
          </p:nvPr>
        </p:nvGraphicFramePr>
        <p:xfrm>
          <a:off x="628649" y="1861659"/>
          <a:ext cx="7886702" cy="2986289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3795083443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1802683054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960228659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924736884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3135103995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2455522069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877231668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644659961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502992520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794802135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345749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48640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36.575.043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37.639.175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1.064.132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11.795.008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07552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9.457.978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9.220.449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-237.529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5.037.433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75358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2.355.425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2.180.796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-174.629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1.063.228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04288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24.146.182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24.323.384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177.202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4.151.129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78521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24.146.182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24.323.384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177.202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4.151.129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24971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Logros de Aprendizaje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18.112.523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18.124.791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1.769.256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067426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Desempeño, Párrafo 2° del Título II de la Ley N°20.529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4.304.849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4.469.783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164.934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2.266.437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515063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del Cumplimiento de Estándares de Desempeño Profesional Docente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1.728.810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1.728.810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115.436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76372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613.458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535.559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-77.899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165.231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7985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60.871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48.578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-12.293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5423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15.662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14.065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-1.597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41600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92.694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73.974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-18.720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14.391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32922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444.231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398.942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-45.289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147.443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80466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1.377.987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1.376.987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1.377.987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137798,7%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86573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1.377.987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1.376.987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1.377.987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137798,7%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901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165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04. PROGRAMA 01: SUBSECRETARÍA DE EDUCACIÓN PARVULARIA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28A0D23-85EB-4797-8197-D2041A51E3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780453"/>
              </p:ext>
            </p:extLst>
          </p:nvPr>
        </p:nvGraphicFramePr>
        <p:xfrm>
          <a:off x="628649" y="1861659"/>
          <a:ext cx="7886702" cy="2738900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4168042992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3776144850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1488359291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3058010809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3102925450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3315102982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368533658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1447724933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490066467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1779410098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326190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66731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307.069.007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313.042.658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5.973.651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187.055.118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6509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3.251.513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3.237.660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-13.853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1.398.301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80219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901.435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849.174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-52.261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233.129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63787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296.648.977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302.652.727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6.003.750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181.364.379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7590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296.648.977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302.652.727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6.003.750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181.364.379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35033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Integra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296.648.977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302.652.727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6.003.750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181.364.379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45262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89.981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79.987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-9.994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97172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-1.658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95290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81.773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73.437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-8.336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44815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6.175.101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6.175.101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4.010.701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79402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6.175.101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6.175.101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4.010.701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1046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INTEGRA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6.175.101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6.175.101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4.010.701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86973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47.009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46.009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47.009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4700,9%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65860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47.009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46.009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47.009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4700,9%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755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0375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01: DIRECCIÓN DE BIBLIOTECAS, ARCHIVOS Y MUSEOS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30313DA-4BF2-4A50-9A39-7EDD58721A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376875"/>
              </p:ext>
            </p:extLst>
          </p:nvPr>
        </p:nvGraphicFramePr>
        <p:xfrm>
          <a:off x="628649" y="1861659"/>
          <a:ext cx="7886702" cy="3068888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1176209471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2823079524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3675449740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2401862063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2072546867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808054614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4156392965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30051065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3101463089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489022081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337069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17420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45.443.554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6.694.456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-38.749.098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5.881.416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1248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22.534.258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3.081.028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-19.453.230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3.024.025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11439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7.276.162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946.664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-6.329.498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761.863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19799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433.522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433.522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433.522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11154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433.522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433.522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433.522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97349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8.538.445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1.532.112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-7.006.333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1.532.110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28441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3.620.476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1.357.870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-2.262.606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1.357.870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14897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1.647.876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746.838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-901.038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746.838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13386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65.816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-32.908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91313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1.734.373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578.124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-1.156.249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578.124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742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172.411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-172.411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60814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4.917.969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174.242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-4.743.727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174.240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29523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4.767.189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166.969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-4.600.220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166.968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86313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150.780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-143.507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46930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-16.350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54980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-16.350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006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1220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01: DIRECCIÓN DE BIBLIOTECAS, ARCHIVOS Y MUSEOS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42A24D6-40CC-4A66-9E63-DAC4B891A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550360"/>
              </p:ext>
            </p:extLst>
          </p:nvPr>
        </p:nvGraphicFramePr>
        <p:xfrm>
          <a:off x="628649" y="1861659"/>
          <a:ext cx="7886702" cy="2903894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1387406303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945831277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1087148191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3005343501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2578919317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654487179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2412792004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71395834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3504626045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326347348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374056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59011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2.564.480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141.762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-2.422.718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128.764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03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2.274.668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123.551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-2.151.117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123.552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272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81.534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-79.943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27707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117.990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-116.807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85255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90.288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15.437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-74.851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93541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-2.565.000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83945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-2.565.000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92955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1.512.205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-1.512.205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50070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333.450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-333.450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67243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333.450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-333.450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68174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1.178.755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-1.178.755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26301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614.455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-614.455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20091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-564.300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39029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37499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778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710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Respecto a los aumentos al presupuesto inicial, la Partida presenta al mes de julio un aumento consolidado del </a:t>
            </a:r>
            <a:r>
              <a:rPr lang="es-CL" sz="1400" b="1" dirty="0"/>
              <a:t>$110.637 millones</a:t>
            </a:r>
            <a:r>
              <a:rPr lang="es-CL" sz="1400" dirty="0"/>
              <a:t>.  Destacando por su volumen los incrementos registrados en el subtítulo 23 Prestaciones de Seguridad Social, por $5.779 millones (bonificación por retiro) y subtítulo 34 Servicio de la Deuda por $246.052 millones, destinados al pago de las obligaciones devengadas al 31 de diciembre de 2017 (deuda flotante), existiendo a la fecha decretos de modificación presupuestaria pendientes de tramitación.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s-CL" sz="1400" dirty="0"/>
              <a:t>En cuanto a las reducciones al presupuesto inicial, existen modificaciones por </a:t>
            </a:r>
            <a:r>
              <a:rPr lang="es-CL" sz="1400" b="1" dirty="0"/>
              <a:t>$150.091 </a:t>
            </a:r>
            <a:r>
              <a:rPr lang="es-CL" sz="1400" dirty="0"/>
              <a:t>millones derivadas principalmente de la creación del presupuesto de las Subsecretaría de las Culturas, y las Artes; y, Subsecretaría del Patrimonio Cultural ($134.776 millones).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</p:spTree>
    <p:extLst>
      <p:ext uri="{BB962C8B-B14F-4D97-AF65-F5344CB8AC3E}">
        <p14:creationId xmlns:p14="http://schemas.microsoft.com/office/powerpoint/2010/main" val="35596520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02: RED DE BIBLIOTECAS PÚBLICAS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A8DC3F8-263C-470B-BD31-EF37AC626C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304659"/>
              </p:ext>
            </p:extLst>
          </p:nvPr>
        </p:nvGraphicFramePr>
        <p:xfrm>
          <a:off x="628649" y="1861659"/>
          <a:ext cx="7886702" cy="2408912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1659671242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2509545351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1550553545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1022103714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1200976095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174367817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2548720490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812743982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410707878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1756999786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804728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79146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6.457.451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1.561.077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-4.896.374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1.106.472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56270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1.277.045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161.504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-1.115.541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161.505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91933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4.954.499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906.453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-4.048.046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906.452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01296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49484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1642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222.643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38.515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-184.128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38.515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85297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100.805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28.637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-72.168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28.637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12862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5.284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62121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-75.331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40454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34.474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-34.323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1648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26854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870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6159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03: CONSEJO DE MONUMENTOS NACIONALES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3487C41-7D7D-44ED-9726-04363A7E4B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074059"/>
              </p:ext>
            </p:extLst>
          </p:nvPr>
        </p:nvGraphicFramePr>
        <p:xfrm>
          <a:off x="628649" y="1861659"/>
          <a:ext cx="7886702" cy="1913930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513595970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3430427878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2794984302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547984920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981971131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1073441702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615639132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4208644550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3991119328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790120849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05651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55652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2.969.423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522.611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-2.446.812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404.863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30381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1.251.676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251.380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-1.000.296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251.380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7545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1.618.870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149.432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-1.469.438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149.431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64105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96.877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-92.825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32590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16.644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-12.592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76021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44.323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-44.323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22581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-35.910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73419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10905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819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1033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COMISIÓN NACIONAL DE INVESTIGACIÓN CIENTÍFICA Y TECNOLÓGICA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6618C15-5C11-4DFA-9C68-A7B7E2BC22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681350"/>
              </p:ext>
            </p:extLst>
          </p:nvPr>
        </p:nvGraphicFramePr>
        <p:xfrm>
          <a:off x="688918" y="1825620"/>
          <a:ext cx="7766164" cy="4267677"/>
        </p:xfrm>
        <a:graphic>
          <a:graphicData uri="http://schemas.openxmlformats.org/drawingml/2006/table">
            <a:tbl>
              <a:tblPr/>
              <a:tblGrid>
                <a:gridCol w="285416">
                  <a:extLst>
                    <a:ext uri="{9D8B030D-6E8A-4147-A177-3AD203B41FA5}">
                      <a16:colId xmlns:a16="http://schemas.microsoft.com/office/drawing/2014/main" val="1292727300"/>
                    </a:ext>
                  </a:extLst>
                </a:gridCol>
                <a:gridCol w="285416">
                  <a:extLst>
                    <a:ext uri="{9D8B030D-6E8A-4147-A177-3AD203B41FA5}">
                      <a16:colId xmlns:a16="http://schemas.microsoft.com/office/drawing/2014/main" val="166982067"/>
                    </a:ext>
                  </a:extLst>
                </a:gridCol>
                <a:gridCol w="285416">
                  <a:extLst>
                    <a:ext uri="{9D8B030D-6E8A-4147-A177-3AD203B41FA5}">
                      <a16:colId xmlns:a16="http://schemas.microsoft.com/office/drawing/2014/main" val="3223311792"/>
                    </a:ext>
                  </a:extLst>
                </a:gridCol>
                <a:gridCol w="2560180">
                  <a:extLst>
                    <a:ext uri="{9D8B030D-6E8A-4147-A177-3AD203B41FA5}">
                      <a16:colId xmlns:a16="http://schemas.microsoft.com/office/drawing/2014/main" val="1085196754"/>
                    </a:ext>
                  </a:extLst>
                </a:gridCol>
                <a:gridCol w="764914">
                  <a:extLst>
                    <a:ext uri="{9D8B030D-6E8A-4147-A177-3AD203B41FA5}">
                      <a16:colId xmlns:a16="http://schemas.microsoft.com/office/drawing/2014/main" val="2632123220"/>
                    </a:ext>
                  </a:extLst>
                </a:gridCol>
                <a:gridCol w="764914">
                  <a:extLst>
                    <a:ext uri="{9D8B030D-6E8A-4147-A177-3AD203B41FA5}">
                      <a16:colId xmlns:a16="http://schemas.microsoft.com/office/drawing/2014/main" val="3831381881"/>
                    </a:ext>
                  </a:extLst>
                </a:gridCol>
                <a:gridCol w="764914">
                  <a:extLst>
                    <a:ext uri="{9D8B030D-6E8A-4147-A177-3AD203B41FA5}">
                      <a16:colId xmlns:a16="http://schemas.microsoft.com/office/drawing/2014/main" val="2984833391"/>
                    </a:ext>
                  </a:extLst>
                </a:gridCol>
                <a:gridCol w="684998">
                  <a:extLst>
                    <a:ext uri="{9D8B030D-6E8A-4147-A177-3AD203B41FA5}">
                      <a16:colId xmlns:a16="http://schemas.microsoft.com/office/drawing/2014/main" val="1226986309"/>
                    </a:ext>
                  </a:extLst>
                </a:gridCol>
                <a:gridCol w="684998">
                  <a:extLst>
                    <a:ext uri="{9D8B030D-6E8A-4147-A177-3AD203B41FA5}">
                      <a16:colId xmlns:a16="http://schemas.microsoft.com/office/drawing/2014/main" val="2323812585"/>
                    </a:ext>
                  </a:extLst>
                </a:gridCol>
                <a:gridCol w="684998">
                  <a:extLst>
                    <a:ext uri="{9D8B030D-6E8A-4147-A177-3AD203B41FA5}">
                      <a16:colId xmlns:a16="http://schemas.microsoft.com/office/drawing/2014/main" val="1659013895"/>
                    </a:ext>
                  </a:extLst>
                </a:gridCol>
              </a:tblGrid>
              <a:tr h="1758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974512"/>
                  </a:ext>
                </a:extLst>
              </a:tr>
              <a:tr h="2814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638405"/>
                  </a:ext>
                </a:extLst>
              </a:tr>
              <a:tr h="1758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328.150.693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347.945.868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19.795.175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176.086.444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484181"/>
                  </a:ext>
                </a:extLst>
              </a:tr>
              <a:tr h="175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7.850.698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9.558.631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1.707.933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5.537.174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364795"/>
                  </a:ext>
                </a:extLst>
              </a:tr>
              <a:tr h="175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1.437.066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1.245.650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-191.416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728.055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058600"/>
                  </a:ext>
                </a:extLst>
              </a:tr>
              <a:tr h="175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313.203.332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311.348.676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-1.854.656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149.608.931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453482"/>
                  </a:ext>
                </a:extLst>
              </a:tr>
              <a:tr h="175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109.946.351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109.777.171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-169.180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49.245.022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938742"/>
                  </a:ext>
                </a:extLst>
              </a:tr>
              <a:tr h="175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62.316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62.316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28.992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148131"/>
                  </a:ext>
                </a:extLst>
              </a:tr>
              <a:tr h="175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Nacionales Postgrado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37.795.634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37.669.288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-126.346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23.481.715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493154"/>
                  </a:ext>
                </a:extLst>
              </a:tr>
              <a:tr h="175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Publicaciones Científicas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171.112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171.112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761909"/>
                  </a:ext>
                </a:extLst>
              </a:tr>
              <a:tr h="175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Internacional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4.691.806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4.691.806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1.184.727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046324"/>
                  </a:ext>
                </a:extLst>
              </a:tr>
              <a:tr h="197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información Electrónica para Ciencia y Tecnología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7.793.353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7.793.353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5.069.505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470096"/>
                  </a:ext>
                </a:extLst>
              </a:tr>
              <a:tr h="175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52.686.791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52.686.791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19.408.541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857549"/>
                  </a:ext>
                </a:extLst>
              </a:tr>
              <a:tr h="175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Inserción de Investigadores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6.385.278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6.342.444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-42.834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24.389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577497"/>
                  </a:ext>
                </a:extLst>
              </a:tr>
              <a:tr h="165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Complementario para Estudiantes de Postgrado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360.061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360.061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47.153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551076"/>
                  </a:ext>
                </a:extLst>
              </a:tr>
              <a:tr h="175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203.256.981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201.571.505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-1.685.476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100.363.909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070943"/>
                  </a:ext>
                </a:extLst>
              </a:tr>
              <a:tr h="175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Científico y Tecnológico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136.567.326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136.567.326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79.996.617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658353"/>
                  </a:ext>
                </a:extLst>
              </a:tr>
              <a:tr h="175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Ciencia y Tecnología (FONDEF)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20.663.603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19.994.262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-669.341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5.736.204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505472"/>
                  </a:ext>
                </a:extLst>
              </a:tr>
              <a:tr h="175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Explora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6.152.119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6.124.332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-27.787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3.937.278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898608"/>
                  </a:ext>
                </a:extLst>
              </a:tr>
              <a:tr h="281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Regionales de Investigación Científica y Tecnológica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5.166.545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5.157.996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-8.549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547.839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320467"/>
                  </a:ext>
                </a:extLst>
              </a:tr>
              <a:tr h="175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Investigación Asociativa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29.766.048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28.786.249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-979.799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10.145.971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697449"/>
                  </a:ext>
                </a:extLst>
              </a:tr>
              <a:tr h="175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Científicos de Nivel Internacional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619.110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619.110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066540"/>
                  </a:ext>
                </a:extLst>
              </a:tr>
              <a:tr h="175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 Mineria Virtuosa, Inclusiva y Sostenida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4.322.230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4.322.230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829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75896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COMISIÓN NACIONAL DE INVESTIGACIÓN CIENTÍFICA Y TECNOLÓGICA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9F2BDCC-7CE1-4BD4-9221-18B74A2C1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485794"/>
              </p:ext>
            </p:extLst>
          </p:nvPr>
        </p:nvGraphicFramePr>
        <p:xfrm>
          <a:off x="628650" y="1861659"/>
          <a:ext cx="7886699" cy="2713948"/>
        </p:xfrm>
        <a:graphic>
          <a:graphicData uri="http://schemas.openxmlformats.org/drawingml/2006/table">
            <a:tbl>
              <a:tblPr/>
              <a:tblGrid>
                <a:gridCol w="289845">
                  <a:extLst>
                    <a:ext uri="{9D8B030D-6E8A-4147-A177-3AD203B41FA5}">
                      <a16:colId xmlns:a16="http://schemas.microsoft.com/office/drawing/2014/main" val="3749444109"/>
                    </a:ext>
                  </a:extLst>
                </a:gridCol>
                <a:gridCol w="289845">
                  <a:extLst>
                    <a:ext uri="{9D8B030D-6E8A-4147-A177-3AD203B41FA5}">
                      <a16:colId xmlns:a16="http://schemas.microsoft.com/office/drawing/2014/main" val="1234653756"/>
                    </a:ext>
                  </a:extLst>
                </a:gridCol>
                <a:gridCol w="289845">
                  <a:extLst>
                    <a:ext uri="{9D8B030D-6E8A-4147-A177-3AD203B41FA5}">
                      <a16:colId xmlns:a16="http://schemas.microsoft.com/office/drawing/2014/main" val="991984716"/>
                    </a:ext>
                  </a:extLst>
                </a:gridCol>
                <a:gridCol w="2599916">
                  <a:extLst>
                    <a:ext uri="{9D8B030D-6E8A-4147-A177-3AD203B41FA5}">
                      <a16:colId xmlns:a16="http://schemas.microsoft.com/office/drawing/2014/main" val="3397805195"/>
                    </a:ext>
                  </a:extLst>
                </a:gridCol>
                <a:gridCol w="776786">
                  <a:extLst>
                    <a:ext uri="{9D8B030D-6E8A-4147-A177-3AD203B41FA5}">
                      <a16:colId xmlns:a16="http://schemas.microsoft.com/office/drawing/2014/main" val="2842260113"/>
                    </a:ext>
                  </a:extLst>
                </a:gridCol>
                <a:gridCol w="776786">
                  <a:extLst>
                    <a:ext uri="{9D8B030D-6E8A-4147-A177-3AD203B41FA5}">
                      <a16:colId xmlns:a16="http://schemas.microsoft.com/office/drawing/2014/main" val="2513922039"/>
                    </a:ext>
                  </a:extLst>
                </a:gridCol>
                <a:gridCol w="776786">
                  <a:extLst>
                    <a:ext uri="{9D8B030D-6E8A-4147-A177-3AD203B41FA5}">
                      <a16:colId xmlns:a16="http://schemas.microsoft.com/office/drawing/2014/main" val="3540139322"/>
                    </a:ext>
                  </a:extLst>
                </a:gridCol>
                <a:gridCol w="695630">
                  <a:extLst>
                    <a:ext uri="{9D8B030D-6E8A-4147-A177-3AD203B41FA5}">
                      <a16:colId xmlns:a16="http://schemas.microsoft.com/office/drawing/2014/main" val="3020624100"/>
                    </a:ext>
                  </a:extLst>
                </a:gridCol>
                <a:gridCol w="695630">
                  <a:extLst>
                    <a:ext uri="{9D8B030D-6E8A-4147-A177-3AD203B41FA5}">
                      <a16:colId xmlns:a16="http://schemas.microsoft.com/office/drawing/2014/main" val="2738296083"/>
                    </a:ext>
                  </a:extLst>
                </a:gridCol>
                <a:gridCol w="695630">
                  <a:extLst>
                    <a:ext uri="{9D8B030D-6E8A-4147-A177-3AD203B41FA5}">
                      <a16:colId xmlns:a16="http://schemas.microsoft.com/office/drawing/2014/main" val="1301247708"/>
                    </a:ext>
                  </a:extLst>
                </a:gridCol>
              </a:tblGrid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49402"/>
                  </a:ext>
                </a:extLst>
              </a:tr>
              <a:tr h="278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969574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253.826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253.821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253.821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5076420,0%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188781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534171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253.821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253.821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253.821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842162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225.511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240.444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14.933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34.380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168332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10.969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-2.215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076273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8.560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43056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96.288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125.491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9.298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727544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109.694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98.512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-11.182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17.030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188094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5.422.081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5.362.863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-59.218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21981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5.422.081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5.362.863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-59.218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027743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FONDEQUIP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5.422.081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5.362.863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-59.218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559473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19.928.778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19.923.778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19.924.083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398481,7%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34859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19.928.778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19.923.778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19.924.083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398481,7%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71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0619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0970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JUNTA NACIONAL DE AUXILIO ESCOLAR Y BECAS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DA420A0-6048-4E19-8DCC-15C3A39175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888454"/>
              </p:ext>
            </p:extLst>
          </p:nvPr>
        </p:nvGraphicFramePr>
        <p:xfrm>
          <a:off x="628649" y="1861659"/>
          <a:ext cx="7886702" cy="4087622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4029023403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3170257696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899950223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3911055916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436501823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4153693389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4201929078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651239548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080882024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3433930427"/>
                    </a:ext>
                  </a:extLst>
                </a:gridCol>
              </a:tblGrid>
              <a:tr h="1680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494265"/>
                  </a:ext>
                </a:extLst>
              </a:tr>
              <a:tr h="2689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876091"/>
                  </a:ext>
                </a:extLst>
              </a:tr>
              <a:tr h="1680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651.974.907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799.374.153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147.399.246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447.727.395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64564"/>
                  </a:ext>
                </a:extLst>
              </a:tr>
              <a:tr h="168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15.868.604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15.775.108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-93.496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10.125.530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043848"/>
                  </a:ext>
                </a:extLst>
              </a:tr>
              <a:tr h="168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5.569.967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5.207.171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-362.796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2.380.782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650497"/>
                  </a:ext>
                </a:extLst>
              </a:tr>
              <a:tr h="168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469.511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469.511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34.915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999176"/>
                  </a:ext>
                </a:extLst>
              </a:tr>
              <a:tr h="168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469.511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469.511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34.915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920941"/>
                  </a:ext>
                </a:extLst>
              </a:tr>
              <a:tr h="168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628.258.552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628.258.552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286.272.949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614642"/>
                  </a:ext>
                </a:extLst>
              </a:tr>
              <a:tr h="168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628.258.552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628.258.552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286.272.949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044911"/>
                  </a:ext>
                </a:extLst>
              </a:tr>
              <a:tr h="168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JUNJI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93.295.823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93.295.823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36.068.745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423540"/>
                  </a:ext>
                </a:extLst>
              </a:tr>
              <a:tr h="168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 Instituciones Colaboradoras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595.962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595.962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342602"/>
                  </a:ext>
                </a:extLst>
              </a:tr>
              <a:tr h="168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para Educación Básica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328.372.580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328.372.580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155.067.086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906071"/>
                  </a:ext>
                </a:extLst>
              </a:tr>
              <a:tr h="168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a Terceros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104.226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070042"/>
                  </a:ext>
                </a:extLst>
              </a:tr>
              <a:tr h="168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 Programas de la JUNAEB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3.150.250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3.150.250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1.374.272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463996"/>
                  </a:ext>
                </a:extLst>
              </a:tr>
              <a:tr h="168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de Vacaciones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3.624.227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3.624.227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3.186.416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98777"/>
                  </a:ext>
                </a:extLst>
              </a:tr>
              <a:tr h="168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para Kinder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30.403.900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30.403.900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14.723.873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981044"/>
                  </a:ext>
                </a:extLst>
              </a:tr>
              <a:tr h="168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Enseñanza Media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133.619.524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133.619.524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62.362.475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234982"/>
                  </a:ext>
                </a:extLst>
              </a:tr>
              <a:tr h="168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para Refuerzo Educativo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308.965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308.965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390421"/>
                  </a:ext>
                </a:extLst>
              </a:tr>
              <a:tr h="168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para Prekinder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25.474.145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25.474.145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11.532.928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23927"/>
                  </a:ext>
                </a:extLst>
              </a:tr>
              <a:tr h="168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Alimentacion Especial para Estudiantes Adultos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8.422.919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8.422.919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1.834.653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673951"/>
                  </a:ext>
                </a:extLst>
              </a:tr>
              <a:tr h="188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Alimentación para Actividades Extraescolares en liceos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176.897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176.897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926085"/>
                  </a:ext>
                </a:extLst>
              </a:tr>
              <a:tr h="268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Reescolarización plan 12 años escolaridad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205.560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205.560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993433"/>
                  </a:ext>
                </a:extLst>
              </a:tr>
              <a:tr h="168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Manipuladoras, Licitación ID 85-35-LP11, Líneas 3 y 4.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009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6412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0970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JUNTA NACIONAL DE AUXILIO ESCOLAR Y BECAS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E79409D-2B8C-4DB0-BAB8-76899D81A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075189"/>
              </p:ext>
            </p:extLst>
          </p:nvPr>
        </p:nvGraphicFramePr>
        <p:xfrm>
          <a:off x="628649" y="1910375"/>
          <a:ext cx="7886702" cy="2078924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2973284538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387492396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2110456830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2485736800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1807355761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496751552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727169951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755167316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719726612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1103884075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581854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43258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1.673.984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1.446.048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-227.936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391.451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11244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224.899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179.481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-45.418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03178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92.385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74.388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-17.997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19126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23.665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38621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246.770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-61.030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150.676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43034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921.744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-104.256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220.110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81834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132.289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132.289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07974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132.289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132.289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71996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148.084.474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148.083.474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148.521.768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14852176,8%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35052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148.084.474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148.083.474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148.521.768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14852176,8%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167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8664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02: SALUD ESCOLAR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CE9B90B-1EB1-4506-BE32-9C6A95CC38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212084"/>
              </p:ext>
            </p:extLst>
          </p:nvPr>
        </p:nvGraphicFramePr>
        <p:xfrm>
          <a:off x="628649" y="1861659"/>
          <a:ext cx="7886702" cy="2738900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3235409129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1832032785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3184609187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4044201588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2442441804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1653684818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3454290198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3707131667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1814726009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811128694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268143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27067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31.369.346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34.046.317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2.676.971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16.596.066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24551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1.869.756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1.848.728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-21.028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1.241.917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6725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377.349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332.523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-44.826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152.589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77381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28.365.437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28.365.437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12.457.765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04397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28.365.437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28.365.437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12.457.765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44935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Salud oral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8.779.801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8.779.801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3.388.027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66226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médica prebásica,básica,media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7.824.215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7.824.215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2.018.774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67544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y escuelas saludables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11.761.421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11.761.421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7.050.964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0468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754.804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754.804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23768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754.804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754.804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71636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754.804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754.804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64853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2.743.825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2.742.825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2.743.795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274379,5%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4699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2.743.825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2.742.825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2.743.795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274379,5%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88923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909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89146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37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D891FC1-322B-448E-AE26-2406E044062F}"/>
              </a:ext>
            </a:extLst>
          </p:cNvPr>
          <p:cNvSpPr txBox="1">
            <a:spLocks/>
          </p:cNvSpPr>
          <p:nvPr/>
        </p:nvSpPr>
        <p:spPr>
          <a:xfrm>
            <a:off x="404935" y="14175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 ESTUDIANTIL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65A1640-EE19-4606-A5F9-A380509A66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491817"/>
              </p:ext>
            </p:extLst>
          </p:nvPr>
        </p:nvGraphicFramePr>
        <p:xfrm>
          <a:off x="628649" y="1872845"/>
          <a:ext cx="7886702" cy="3662866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2678162515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374916456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646010130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2617490306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2703281328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940811608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2197816176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0547336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272361124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607453770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299507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04016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367.212.888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388.841.647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21.628.759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224.047.442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34793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323.607.826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323.589.879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-17.947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148.699.546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50974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323.252.025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323.234.078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-17.947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148.527.416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06498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de Becas Indígenas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29.666.963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29.666.963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13.600.305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49157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Campamentos  Recreativos para Escolares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2.212.412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2.212.412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1.239.459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50742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Especial de Utiles Escolares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7.841.910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7.841.910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7.168.958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01228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Residencia Familiar Estudiantil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8.169.806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8.169.806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3.484.668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12075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Especial de Becas Art.56 Ley N° 18.681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3.967.581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3.967.581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1.702.359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99134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 Presidente de  la República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28.958.676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28.958.676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12.731.014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50085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para la Prueba de Selección Universitaria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5.966.380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5.966.380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37691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de Mantención  para Educación Superior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218.707.450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218.689.503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-17.947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98.993.710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03027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Tarjeta  Nacional del Estudiante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7.608.816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7.608.816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4.843.996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158523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de Prácticas Profesionales, Educación Media Técnico Profesional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3.880.321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3.880.321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2.201.485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160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de Apoyo y Retención Escolar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4.983.191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4.983.191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2.131.585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90637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Asistencialidad Educación Superior Chaitén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21876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 Polimetales de Arica, Ley  N° 20.590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1.080.707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1.080.707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389.618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67171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 Incendios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182.628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182.628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35.853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11357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355.801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172.130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59476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Hogares insulares V Región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355.801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172.130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22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8051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 ESTUDIANTIL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51CED95-8A07-48C4-B726-2521A2D5FE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416082"/>
              </p:ext>
            </p:extLst>
          </p:nvPr>
        </p:nvGraphicFramePr>
        <p:xfrm>
          <a:off x="744662" y="1868116"/>
          <a:ext cx="7886702" cy="1650806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1948488194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1548267747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2022003830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2800796903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3636437176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2901114474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1444302504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59208032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189494874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615886916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482045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4652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43.603.062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43.603.062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37.177.449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02102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43.603.062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43.603.062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37.177.449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505992"/>
                  </a:ext>
                </a:extLst>
              </a:tr>
              <a:tr h="297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 Acceso a TIC´s para Estudiantes de 7° Básico con excelencia, de Establecimientos de Educación Particular Subvencionados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10.050.435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10.050.435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8.641.092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30264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 Acceso a TIC´s para Estudiantes de 7° Básico, de Establecimientos de Educación del Sector Municipal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33.552.627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33.552.627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28.536.357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96629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21.647.706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21.646.706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38.170.447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3817044,7%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82446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21.647.706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21.646.706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38.170.447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3817044,7%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017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8435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39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04935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INFANTILES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9AEB541-805F-4800-B8D7-AD95E4B6D5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029789"/>
              </p:ext>
            </p:extLst>
          </p:nvPr>
        </p:nvGraphicFramePr>
        <p:xfrm>
          <a:off x="628649" y="1881354"/>
          <a:ext cx="7886702" cy="3563870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1873832815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1382865342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2572641926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1880059929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2820326163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3604082914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3278132387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217295666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343653541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835844395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691618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87701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624.297.018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617.865.900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-6.431.118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328.963.541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81411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216.654.051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216.185.397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-468.654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112.473.316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69166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40.241.622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37.424.200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-2.817.422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17.142.864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69957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8.520.726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8.520.726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11.250.618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06625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31.325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31.325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62.278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2690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8.489.401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8.489.401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11.188.340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36289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202.990.510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202.990.510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113.048.960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9740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4.774.242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5.844.104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1.069.862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2.052.077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65031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Locales de Educación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4.774.242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5.844.104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1.069.862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2.052.077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40229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198.216.268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197.146.406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-1.069.862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110.996.883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26811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con Municipalidades y otras Instituciones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190.277.128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189.207.266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-1.069.862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107.422.469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07989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Material de Enseñanza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5.978.796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5.978.796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2.847.263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47350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Fomento de Lectura Primera Infancia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986.643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986.643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598.398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09835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a Terceros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973.701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973.701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128.753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58977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39115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41865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20.480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710.447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3462,2%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3469,0%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84160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20.480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18.442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46532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692.005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193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442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JULIO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21A50A6-CCA2-4B09-B13E-96A02ED69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3" y="1791259"/>
            <a:ext cx="4067988" cy="249562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86A4D42F-86D5-4C1D-AC2C-FC0DD675D5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0477" y="1791259"/>
            <a:ext cx="4067990" cy="249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40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04935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INFANTILES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F6CD986-1FE1-43F0-91A3-8AC1E8345F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159427"/>
              </p:ext>
            </p:extLst>
          </p:nvPr>
        </p:nvGraphicFramePr>
        <p:xfrm>
          <a:off x="628649" y="1873370"/>
          <a:ext cx="7886702" cy="3563870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1223771956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3299024355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2431623905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1778690225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3309898244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2442256866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575045662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907714213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3386504444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631526347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919153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11729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6.348.225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5.343.708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-1.004.517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1.969.639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79838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51.403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49.822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-1.581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33.689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78339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2.295.478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1.872.030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-423.448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813.908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9596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652.718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586.174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-66.544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119.901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9742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1.226.313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978.660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-247.653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607.541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95352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1.060.434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952.324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-108.110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102.642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27352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1.061.879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904.698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-157.181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291.958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03514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143.816.501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143.816.501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67.208.483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79680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143.816.501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143.816.501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67.208.483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15173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-12.920.886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-12.920.886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-6.547.623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91976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-12.920.886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-12.920.886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-6.547.623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01389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a Contratistas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18.465.394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18.465.394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08258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Recuperacion  por Anticipos a Contratistas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-18.465.394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-31.386.280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-12.920.886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-6.547.623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88134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4.788.651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4.788.651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377.154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02667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4.788.651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4.788.651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377.154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47089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4.788.651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4.788.651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377.154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92409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913.483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11.693.887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10.780.404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11.329.558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1240,3%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28167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912.483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895.778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-16.705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532.359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53906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10.798.109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10.797.109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10.797.199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1079719,9%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841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647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02: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PROGRAMAS ALTERNATIVOS DE ENSEÑANZA PRE-ESCOLAR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B00C211-ECEB-446E-A735-3D89AC0E3A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710356"/>
              </p:ext>
            </p:extLst>
          </p:nvPr>
        </p:nvGraphicFramePr>
        <p:xfrm>
          <a:off x="628649" y="1863564"/>
          <a:ext cx="7886702" cy="3992854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1138582474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3047369582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4220229904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671944865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2546552555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1448185063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120256563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3760658839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1711273984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1767279646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598042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09312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15.717.631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15.725.650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8.555.247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21460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5.877.808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5.864.435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-13.373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3.360.959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43217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1.361.965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1.230.239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-131.726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283.963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80144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25.504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237.799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36182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82456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23.707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237.799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1003,1%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1003,1%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54286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8.080.994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8.080.994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4.440.573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8421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8.080.994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8.080.994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4.440.573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75158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Material de Enseñanza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1.035.353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1.035.353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545.748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853037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Conozca  a su Hijo y Proyecto Mejoramiento Atención a la Infancia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6.807.331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6.807.331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3.719.241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98485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Fomento de Lectura Primera Infancia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238.310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238.310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175.584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51909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10.240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264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10.240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52297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359.100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296.281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-62.819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14.699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67396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156.104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124.579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-31.525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64030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20.060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18.015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-2.045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34777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105.986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84.582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-21.404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11212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25.137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22.574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-2.563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30005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51.813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46.531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-5.282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10.426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91170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216.957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215.957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216.956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21695,6%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37405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216.957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215.957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216.956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21695,6%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82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3729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13.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RECTORES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FA5B18C-5257-4F5E-95AD-069D41731F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566002"/>
              </p:ext>
            </p:extLst>
          </p:nvPr>
        </p:nvGraphicFramePr>
        <p:xfrm>
          <a:off x="628649" y="1868116"/>
          <a:ext cx="7886702" cy="2243918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326095416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359637260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2129039961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118478098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2096966682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3251540394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800903985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3419641264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635627019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344644716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184425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1342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691.350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703.341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373.365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77812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466.234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432.625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-33.609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217.045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18050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191.947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-22.897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101.693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04315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25.440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25.440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25.439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70965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26.274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28.274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28.257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99926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26.274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28.274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28.257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7270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5.335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64419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5585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77476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54577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573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0192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17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15.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101040D-5BC6-4B5B-B3DD-1EBEEB437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957893"/>
              </p:ext>
            </p:extLst>
          </p:nvPr>
        </p:nvGraphicFramePr>
        <p:xfrm>
          <a:off x="628649" y="1868116"/>
          <a:ext cx="7886702" cy="3398876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3721799812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3343947703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3872096629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831502950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3784941915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2860076885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2446966366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4019999644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572631408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731772464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208925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71746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2.229.271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2.211.438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-17.833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1.141.126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84954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1.873.115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1.864.583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-8.532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987.121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91380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256.287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227.924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-28.363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122.755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74405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05958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48338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09327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69.050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87008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69.050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33850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Art.87, letra g), DFL N°2,  de 2010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69.050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33765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08215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50116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28.674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24.466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-4.208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16601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88775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39642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9.089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-1.836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99810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14.303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12.845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-1.458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55767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23.139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22.139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23.139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2313,9%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04405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23.139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22.139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23.139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2313,9%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035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8864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17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LA CULTURA Y LAS 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DB90C0C-13D4-4A42-A6E9-A3D3A487F3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180769"/>
              </p:ext>
            </p:extLst>
          </p:nvPr>
        </p:nvGraphicFramePr>
        <p:xfrm>
          <a:off x="628649" y="1868116"/>
          <a:ext cx="7886702" cy="4223846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530046192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2492033562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2490486526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140416610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2067776856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1354456806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2565912879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602092765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680736784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272151269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792368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45336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84.937.594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14.792.846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-70.144.748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14.791.843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82158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15.593.003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2.112.297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-13.480.706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2.112.295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00669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4.180.859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253.646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-3.927.213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253.643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62762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17.603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64015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17.603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17218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52.061.988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10.876.706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-41.185.282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10.876.708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76280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21.519.851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8.497.634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-13.022.217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8.497.637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99113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824.064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412.032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-412.032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412.032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2095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2.973.435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1.486.717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-1.486.718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1.486.718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61353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3.012.813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1.506.406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-1.506.407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1.506.406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20595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2.128.999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1.064.499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-1.064.500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1.064.500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82456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3.258.535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1.629.267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-1.629.268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1.629.268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57979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6.609.715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1.421.013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-5.188.702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1.421.013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6801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1.198.516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599.258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-599.258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599.258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53715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1.513.774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378.442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-1.135.332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378.442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35723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1.142.050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-1.142.050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29460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1.142.050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-1.142.050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6397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29.400.087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2.379.072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-27.021.015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2.379.071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48831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13.037.034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1.428.978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-11.608.056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1.428.978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1204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3.544.518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353.287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-3.191.231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353.287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14297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1.402.521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-1.401.885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5764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484.508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24.521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-459.987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30697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3.068.109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51.639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-3.016.470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51.639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861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1855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17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LA CULTURA Y LAS 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B1A994A-FA3B-4CBE-B075-D2EAED41EC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733707"/>
              </p:ext>
            </p:extLst>
          </p:nvPr>
        </p:nvGraphicFramePr>
        <p:xfrm>
          <a:off x="632720" y="1870856"/>
          <a:ext cx="7878560" cy="4172788"/>
        </p:xfrm>
        <a:graphic>
          <a:graphicData uri="http://schemas.openxmlformats.org/drawingml/2006/table">
            <a:tbl>
              <a:tblPr/>
              <a:tblGrid>
                <a:gridCol w="274706">
                  <a:extLst>
                    <a:ext uri="{9D8B030D-6E8A-4147-A177-3AD203B41FA5}">
                      <a16:colId xmlns:a16="http://schemas.microsoft.com/office/drawing/2014/main" val="2189459968"/>
                    </a:ext>
                  </a:extLst>
                </a:gridCol>
                <a:gridCol w="274706">
                  <a:extLst>
                    <a:ext uri="{9D8B030D-6E8A-4147-A177-3AD203B41FA5}">
                      <a16:colId xmlns:a16="http://schemas.microsoft.com/office/drawing/2014/main" val="4049962164"/>
                    </a:ext>
                  </a:extLst>
                </a:gridCol>
                <a:gridCol w="274706">
                  <a:extLst>
                    <a:ext uri="{9D8B030D-6E8A-4147-A177-3AD203B41FA5}">
                      <a16:colId xmlns:a16="http://schemas.microsoft.com/office/drawing/2014/main" val="2539515327"/>
                    </a:ext>
                  </a:extLst>
                </a:gridCol>
                <a:gridCol w="2867927">
                  <a:extLst>
                    <a:ext uri="{9D8B030D-6E8A-4147-A177-3AD203B41FA5}">
                      <a16:colId xmlns:a16="http://schemas.microsoft.com/office/drawing/2014/main" val="2978593487"/>
                    </a:ext>
                  </a:extLst>
                </a:gridCol>
                <a:gridCol w="736211">
                  <a:extLst>
                    <a:ext uri="{9D8B030D-6E8A-4147-A177-3AD203B41FA5}">
                      <a16:colId xmlns:a16="http://schemas.microsoft.com/office/drawing/2014/main" val="1341145225"/>
                    </a:ext>
                  </a:extLst>
                </a:gridCol>
                <a:gridCol w="736211">
                  <a:extLst>
                    <a:ext uri="{9D8B030D-6E8A-4147-A177-3AD203B41FA5}">
                      <a16:colId xmlns:a16="http://schemas.microsoft.com/office/drawing/2014/main" val="754617920"/>
                    </a:ext>
                  </a:extLst>
                </a:gridCol>
                <a:gridCol w="736211">
                  <a:extLst>
                    <a:ext uri="{9D8B030D-6E8A-4147-A177-3AD203B41FA5}">
                      <a16:colId xmlns:a16="http://schemas.microsoft.com/office/drawing/2014/main" val="440264676"/>
                    </a:ext>
                  </a:extLst>
                </a:gridCol>
                <a:gridCol w="659294">
                  <a:extLst>
                    <a:ext uri="{9D8B030D-6E8A-4147-A177-3AD203B41FA5}">
                      <a16:colId xmlns:a16="http://schemas.microsoft.com/office/drawing/2014/main" val="2001948724"/>
                    </a:ext>
                  </a:extLst>
                </a:gridCol>
                <a:gridCol w="659294">
                  <a:extLst>
                    <a:ext uri="{9D8B030D-6E8A-4147-A177-3AD203B41FA5}">
                      <a16:colId xmlns:a16="http://schemas.microsoft.com/office/drawing/2014/main" val="1020232953"/>
                    </a:ext>
                  </a:extLst>
                </a:gridCol>
                <a:gridCol w="659294">
                  <a:extLst>
                    <a:ext uri="{9D8B030D-6E8A-4147-A177-3AD203B41FA5}">
                      <a16:colId xmlns:a16="http://schemas.microsoft.com/office/drawing/2014/main" val="2571562682"/>
                    </a:ext>
                  </a:extLst>
                </a:gridCol>
              </a:tblGrid>
              <a:tr h="1648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643534"/>
                  </a:ext>
                </a:extLst>
              </a:tr>
              <a:tr h="2637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698073"/>
                  </a:ext>
                </a:extLst>
              </a:tr>
              <a:tr h="193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1.814.684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147.189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-1.667.495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147.189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19996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896.086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57.632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-838.454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57.632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711764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Cultural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2.608.345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-2.594.665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13.679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41485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1.313.894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184.014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-1.129.880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184.014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842032"/>
                  </a:ext>
                </a:extLst>
              </a:tr>
              <a:tr h="15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1.071.316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117.496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-953.820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117.496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490446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-159.072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317111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708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-708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574270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708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-708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452685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1.049.574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-1.047.834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1.740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758995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42.821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-42.821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605794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265.981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-264.353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527875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401.166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-401.166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539114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339.606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-339.494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437825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7.442.712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-7.442.712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606630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7.442.712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-7.442.712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930300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4.589.147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-4.589.147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588403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2.113.560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-2.113.560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872505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2.113.560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-2.113.560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747977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-2.475.587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718100"/>
                  </a:ext>
                </a:extLst>
              </a:tr>
              <a:tr h="263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-2.475.587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594212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1.547.457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1.546.457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1.547.457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154745,7%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798894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1.547.457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1.546.457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1.547.457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154745,7%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146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212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17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40526" y="70624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02: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FONDOS CULTURALES Y ARTÍSTICOS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47CE72E-A7D4-4FFC-8649-0D29CB7622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016973"/>
              </p:ext>
            </p:extLst>
          </p:nvPr>
        </p:nvGraphicFramePr>
        <p:xfrm>
          <a:off x="628649" y="1868116"/>
          <a:ext cx="7886702" cy="2220860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2369073835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2201808096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3616179439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2712569352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2359087454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3508175298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1198914386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3454202125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3388061589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906558371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135224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90729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37.589.076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19.049.784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-18.539.292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11.633.650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38458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2.388.926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235.183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-2.153.743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235.183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48201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531.610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-525.906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60357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34.666.540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11.277.566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-23.388.974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11.277.564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34170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34.666.540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11.277.566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-23.388.974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11.277.564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534228"/>
                  </a:ext>
                </a:extLst>
              </a:tr>
              <a:tr h="1629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6.992.399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2.627.990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-4.364.409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2.627.989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676984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14.124.604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5.487.716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-8.636.888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5.487.716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59252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5.182.212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1.195.479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-3.986.733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1.195.478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85015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8.367.325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1.966.381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-6.400.944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1.966.381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91840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115.955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114.955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115.200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11520,0%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86906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115.955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114.955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115.200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11520,0%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473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4548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DE EDUCACIÓN 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836AE79-A96A-483A-B08A-1AE74AAF1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688778"/>
              </p:ext>
            </p:extLst>
          </p:nvPr>
        </p:nvGraphicFramePr>
        <p:xfrm>
          <a:off x="628649" y="1844824"/>
          <a:ext cx="7886702" cy="2408912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3078347081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3842334579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3956672235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1744886438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2373433814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301646846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46804945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1630693998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943444076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3554025775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072578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52195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7.146.037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6.798.919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-347.118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2.198.312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32824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3.296.466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3.257.072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-39.394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1.559.320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18224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de Planta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1.029.022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989.628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-39.394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169.848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6119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 Contrata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1.826.285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1.826.285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949.071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01574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Remuneraciones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441.159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441.159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440.401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9800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3.047.955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2.832.747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-215.208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584.105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59957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801.616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704.100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-97.516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54.887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27012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17.757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-4.243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17.757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87627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-10.097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55701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31.432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-3.568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39278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85.920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68.569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-17.351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18492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608.696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546.439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-62.257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752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6666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6404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02: FORTALECIMIENTO DE LA EDUCACIÓN ESCOLAR PÚBLICA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6EDFB4B-2870-4857-ADBC-6B408B23D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998152"/>
              </p:ext>
            </p:extLst>
          </p:nvPr>
        </p:nvGraphicFramePr>
        <p:xfrm>
          <a:off x="628649" y="1940124"/>
          <a:ext cx="7886702" cy="1253954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3639853794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2165676540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4292715553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1851671123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3386377643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737108048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952459221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3383720980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610222118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1785314935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017585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3993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420.063.628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420.063.628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96.390.258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14856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301.694.919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301.694.919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24.906.851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05817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118.367.719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118.367.719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71.483.407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93670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63.805.084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66.225.248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2.420.164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50.504.100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26573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54.562.635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52.142.471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-2.420.164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20.979.307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081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0904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03: APOYO A LA IMPLEMENTACIÓN DE LOS SERVICIOS LOCALES DE EDUCACIÓN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B13F9BE-07A1-40D5-AD14-8D90F8E588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842334"/>
              </p:ext>
            </p:extLst>
          </p:nvPr>
        </p:nvGraphicFramePr>
        <p:xfrm>
          <a:off x="744662" y="1940124"/>
          <a:ext cx="7886702" cy="923966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1308322315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1055022933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2471225314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1554767070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3129467953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1147892547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3135592845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3492299784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3573561522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848796623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277370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69773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469.032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-30.968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121.095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68693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01633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374.032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-25.968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121.095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504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482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9DAACEA-4FA5-4279-965F-532334E524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488514"/>
              </p:ext>
            </p:extLst>
          </p:nvPr>
        </p:nvGraphicFramePr>
        <p:xfrm>
          <a:off x="628651" y="1727010"/>
          <a:ext cx="7886698" cy="2573906"/>
        </p:xfrm>
        <a:graphic>
          <a:graphicData uri="http://schemas.openxmlformats.org/drawingml/2006/table">
            <a:tbl>
              <a:tblPr/>
              <a:tblGrid>
                <a:gridCol w="778933">
                  <a:extLst>
                    <a:ext uri="{9D8B030D-6E8A-4147-A177-3AD203B41FA5}">
                      <a16:colId xmlns:a16="http://schemas.microsoft.com/office/drawing/2014/main" val="3273668372"/>
                    </a:ext>
                  </a:extLst>
                </a:gridCol>
                <a:gridCol w="2823633">
                  <a:extLst>
                    <a:ext uri="{9D8B030D-6E8A-4147-A177-3AD203B41FA5}">
                      <a16:colId xmlns:a16="http://schemas.microsoft.com/office/drawing/2014/main" val="1253111340"/>
                    </a:ext>
                  </a:extLst>
                </a:gridCol>
                <a:gridCol w="778933">
                  <a:extLst>
                    <a:ext uri="{9D8B030D-6E8A-4147-A177-3AD203B41FA5}">
                      <a16:colId xmlns:a16="http://schemas.microsoft.com/office/drawing/2014/main" val="1949627603"/>
                    </a:ext>
                  </a:extLst>
                </a:gridCol>
                <a:gridCol w="778933">
                  <a:extLst>
                    <a:ext uri="{9D8B030D-6E8A-4147-A177-3AD203B41FA5}">
                      <a16:colId xmlns:a16="http://schemas.microsoft.com/office/drawing/2014/main" val="1914482825"/>
                    </a:ext>
                  </a:extLst>
                </a:gridCol>
                <a:gridCol w="778933">
                  <a:extLst>
                    <a:ext uri="{9D8B030D-6E8A-4147-A177-3AD203B41FA5}">
                      <a16:colId xmlns:a16="http://schemas.microsoft.com/office/drawing/2014/main" val="254325942"/>
                    </a:ext>
                  </a:extLst>
                </a:gridCol>
                <a:gridCol w="649111">
                  <a:extLst>
                    <a:ext uri="{9D8B030D-6E8A-4147-A177-3AD203B41FA5}">
                      <a16:colId xmlns:a16="http://schemas.microsoft.com/office/drawing/2014/main" val="1775144301"/>
                    </a:ext>
                  </a:extLst>
                </a:gridCol>
                <a:gridCol w="649111">
                  <a:extLst>
                    <a:ext uri="{9D8B030D-6E8A-4147-A177-3AD203B41FA5}">
                      <a16:colId xmlns:a16="http://schemas.microsoft.com/office/drawing/2014/main" val="3416054969"/>
                    </a:ext>
                  </a:extLst>
                </a:gridCol>
                <a:gridCol w="649111">
                  <a:extLst>
                    <a:ext uri="{9D8B030D-6E8A-4147-A177-3AD203B41FA5}">
                      <a16:colId xmlns:a16="http://schemas.microsoft.com/office/drawing/2014/main" val="4138017448"/>
                    </a:ext>
                  </a:extLst>
                </a:gridCol>
              </a:tblGrid>
              <a:tr h="16499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170959"/>
                  </a:ext>
                </a:extLst>
              </a:tr>
              <a:tr h="26399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36751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11.062.790.470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11.173.428.007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110.637.537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5.666.820.290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85791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492.312.753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475.362.744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-16.950.009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242.376.039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94757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111.935.906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97.096.701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-14.839.205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34.970.283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10262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9.468.968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15.247.854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5.778.886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17.596.606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50716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9.336.705.247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9.250.058.584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-86.646.663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4.843.437.020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11118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160.365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397.641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237.276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294.830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84799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24.780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714.747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3483,2%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2884,4%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39948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20.778.880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14.794.143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-5.984.737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4.153.093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27889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518.756.442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518.756.442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7.994.915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6274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163.506.335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155.916.387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-7.589.948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67.552.286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29955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-12.920.886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-12.920.886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-6.547.623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6780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260.493.116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255.332.988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-5.160.128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138.238.539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6987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148.608.829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394.610.451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246.001.622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316.039.555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182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5912" y="150080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18. PROGRAMA 01: SERVICIO LOCAL DE EDUCACIÓN BARRANCAS, GASTOS ADMINISTRATIVOS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E58EC8D-D5E6-4171-A82A-41A206780E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3836"/>
              </p:ext>
            </p:extLst>
          </p:nvPr>
        </p:nvGraphicFramePr>
        <p:xfrm>
          <a:off x="628649" y="1956148"/>
          <a:ext cx="7886702" cy="2408912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1223951747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2961819319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2152683579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1695792613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3601348181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2801126989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2783980778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3975663618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3358222751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1525062264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464724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40839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2.965.771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2.887.363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-78.408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969.124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00020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2.152.838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2.149.892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-2.946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700.555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81735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de Planta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2.100.488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2.097.542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-2.946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68.958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97494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 Contrata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561.495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23893,4%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23893,4%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50975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Remuneraciones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70.102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16327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563.673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524.344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-39.329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110.110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62177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249.260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203.127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-46.133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158.459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37669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70.912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56.730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-14.182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49.251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67174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52.571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42.057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-10.514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35.145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61092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21.438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19.294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-2.144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47004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76.438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76.438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66.136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89321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27.901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-19.293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574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9319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18. PROGRAMA 02: SERVICIO LOCAL DE EDUCACIÓN BARRANCAS, SERVICIO EDUCATIVO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C96A24B-F962-42A9-B65B-7843C2583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085631"/>
              </p:ext>
            </p:extLst>
          </p:nvPr>
        </p:nvGraphicFramePr>
        <p:xfrm>
          <a:off x="628649" y="1940124"/>
          <a:ext cx="7886702" cy="2243918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38748648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3477046473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1211905941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256348758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3858444187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719023165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2190742438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428979574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3626625104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546323835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424915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89678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45.152.402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44.903.842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-248.560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17.023.238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18025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35.776.233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35.776.233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16.492.430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19176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de Planta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35.764.070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35.764.070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6.673.725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43750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 Contrata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3.868.182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336363,7%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336363,7%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3310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Remuneraciones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11.013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5.950.523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54031,8%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54031,8%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66225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7.703.180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7.703.180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526.678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84207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05165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25011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671.989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373.429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-298.560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88551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01300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530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1908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19. PROGRAMA 01: SERVICIO LOCAL DE EDUCACIÓN PUERTO CORDILLERA, GASTOS ADMINISTRATIVOS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8A32FCC-07AF-47B6-BBAE-5B9739492F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750283"/>
              </p:ext>
            </p:extLst>
          </p:nvPr>
        </p:nvGraphicFramePr>
        <p:xfrm>
          <a:off x="628649" y="1940124"/>
          <a:ext cx="7886702" cy="1913930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435296846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3679916245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2394751992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2359942489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2605979470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4132338875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3814268479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139832224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3634977565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4003925306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968638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85951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2.283.200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2.228.817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-54.383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818.091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95836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1.714.803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1.711.552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-3.251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567.694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008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376.924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349.631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-27.293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131.416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71445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191.473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157.634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-33.839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118.981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46713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53.184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42.547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-10.637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34.369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10340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29.105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94098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29.529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26.576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-2.953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06447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39.627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-10.373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49.157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47861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18.760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16.884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-1.876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155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918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19. PROGRAMA 02: SERVICIO LOCAL DE EDUCACIÓN PUERTO CORDILLERA, SERVICIO EDUCATIVO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C0757C3-C0F0-4A0C-BD71-5FDDFD52AA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684738"/>
              </p:ext>
            </p:extLst>
          </p:nvPr>
        </p:nvGraphicFramePr>
        <p:xfrm>
          <a:off x="628649" y="1940124"/>
          <a:ext cx="7886702" cy="2078924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4254668153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3250746408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2444438312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1255505392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142831862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2679883488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3623443685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511407905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1221999074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1016571884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924494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80350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31.405.269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31.296.527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-108.742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11.172.728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69813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21.605.951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21.605.951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10.740.637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69667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8.127.456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8.127.456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430.251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71479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2181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6724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670.862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512.120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-158.742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56065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564.237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437.243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-126.994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94949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106.625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74.877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-31.748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65608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7424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298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41843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21. PROGRAMA 01: SERVICIO LOCAL DE EDUCACIÓN HUASCO, GASTOS ADMINISTRATIVOS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ACF1E97-3FC3-4741-BD49-81C2E5CB0F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655995"/>
              </p:ext>
            </p:extLst>
          </p:nvPr>
        </p:nvGraphicFramePr>
        <p:xfrm>
          <a:off x="628649" y="1940124"/>
          <a:ext cx="7886702" cy="1088960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4038333925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1831044343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1160062193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881224116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773286331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3781643042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4189800509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1777996007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871672375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641554359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951866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31730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1.442.334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1.442.334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6341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1.023.763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1.023.763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35597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243.375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243.375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33313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174.196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174.196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316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905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21. PROGRAMA 02: SERVICIO LOCAL DE EDUCACIÓN HUASCO, SERVICIO EDUCATIVO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2DA2DFD3-0314-47BE-991A-FDE9DA3972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180769"/>
              </p:ext>
            </p:extLst>
          </p:nvPr>
        </p:nvGraphicFramePr>
        <p:xfrm>
          <a:off x="628649" y="1940124"/>
          <a:ext cx="7886702" cy="1418948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658483012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2523332780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1507900315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4057042764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128157360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3732937183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473840770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948345418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1127565158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340577392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382022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72660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15.690.590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15.690.590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73086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9.900.030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9.900.030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45963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3.417.899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3.417.899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73639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34744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51219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2.360.907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2.360.907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383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36719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22. PROGRAMA 01: SERVICIO LOCAL DE EDUCACIÓN COSTA ARAUCANÍA, GASTOS ADMINISTRATIVOS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C38D4C7-9308-4BF7-810F-C212F2C502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98782"/>
              </p:ext>
            </p:extLst>
          </p:nvPr>
        </p:nvGraphicFramePr>
        <p:xfrm>
          <a:off x="628649" y="1940124"/>
          <a:ext cx="7886702" cy="1088960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1590477154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1278289243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494574960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1360934524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631535233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2244503006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2719851139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4045052020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238891931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4226292119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197351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11072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1.690.805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1.690.805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69971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1.197.334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1.197.334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47415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300.178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300.178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18109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192.293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192.293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644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998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22. PROGRAMA 02: SERVICIO LOCAL DE EDUCACIÓN COSTA ARAUCANÍA, SERVICIO EDUCATIVO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E1E7072-A4DB-4DF8-AE6A-4E7F70ACB6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773588"/>
              </p:ext>
            </p:extLst>
          </p:nvPr>
        </p:nvGraphicFramePr>
        <p:xfrm>
          <a:off x="628649" y="1940124"/>
          <a:ext cx="7886702" cy="1418948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1653888994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3010730383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4179087948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1795908932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3609210509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284189840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493199227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918304757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1624698878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2411625615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586474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36325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11.137.337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11.137.337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61840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8.375.053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8.375.053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60581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2.687.226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2.687.226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6753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4796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68300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59.257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59.257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135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584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35699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D7CAB89-E218-4437-A789-8DCD76012D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589028"/>
              </p:ext>
            </p:extLst>
          </p:nvPr>
        </p:nvGraphicFramePr>
        <p:xfrm>
          <a:off x="628650" y="1771100"/>
          <a:ext cx="7886700" cy="3026056"/>
        </p:xfrm>
        <a:graphic>
          <a:graphicData uri="http://schemas.openxmlformats.org/drawingml/2006/table">
            <a:tbl>
              <a:tblPr/>
              <a:tblGrid>
                <a:gridCol w="228456">
                  <a:extLst>
                    <a:ext uri="{9D8B030D-6E8A-4147-A177-3AD203B41FA5}">
                      <a16:colId xmlns:a16="http://schemas.microsoft.com/office/drawing/2014/main" val="3224022379"/>
                    </a:ext>
                  </a:extLst>
                </a:gridCol>
                <a:gridCol w="228456">
                  <a:extLst>
                    <a:ext uri="{9D8B030D-6E8A-4147-A177-3AD203B41FA5}">
                      <a16:colId xmlns:a16="http://schemas.microsoft.com/office/drawing/2014/main" val="1945102443"/>
                    </a:ext>
                  </a:extLst>
                </a:gridCol>
                <a:gridCol w="3466572">
                  <a:extLst>
                    <a:ext uri="{9D8B030D-6E8A-4147-A177-3AD203B41FA5}">
                      <a16:colId xmlns:a16="http://schemas.microsoft.com/office/drawing/2014/main" val="3848353476"/>
                    </a:ext>
                  </a:extLst>
                </a:gridCol>
                <a:gridCol w="725100">
                  <a:extLst>
                    <a:ext uri="{9D8B030D-6E8A-4147-A177-3AD203B41FA5}">
                      <a16:colId xmlns:a16="http://schemas.microsoft.com/office/drawing/2014/main" val="2050116216"/>
                    </a:ext>
                  </a:extLst>
                </a:gridCol>
                <a:gridCol w="725100">
                  <a:extLst>
                    <a:ext uri="{9D8B030D-6E8A-4147-A177-3AD203B41FA5}">
                      <a16:colId xmlns:a16="http://schemas.microsoft.com/office/drawing/2014/main" val="1464061011"/>
                    </a:ext>
                  </a:extLst>
                </a:gridCol>
                <a:gridCol w="725100">
                  <a:extLst>
                    <a:ext uri="{9D8B030D-6E8A-4147-A177-3AD203B41FA5}">
                      <a16:colId xmlns:a16="http://schemas.microsoft.com/office/drawing/2014/main" val="4195810202"/>
                    </a:ext>
                  </a:extLst>
                </a:gridCol>
                <a:gridCol w="595972">
                  <a:extLst>
                    <a:ext uri="{9D8B030D-6E8A-4147-A177-3AD203B41FA5}">
                      <a16:colId xmlns:a16="http://schemas.microsoft.com/office/drawing/2014/main" val="4188905789"/>
                    </a:ext>
                  </a:extLst>
                </a:gridCol>
                <a:gridCol w="595972">
                  <a:extLst>
                    <a:ext uri="{9D8B030D-6E8A-4147-A177-3AD203B41FA5}">
                      <a16:colId xmlns:a16="http://schemas.microsoft.com/office/drawing/2014/main" val="2837358845"/>
                    </a:ext>
                  </a:extLst>
                </a:gridCol>
                <a:gridCol w="595972">
                  <a:extLst>
                    <a:ext uri="{9D8B030D-6E8A-4147-A177-3AD203B41FA5}">
                      <a16:colId xmlns:a16="http://schemas.microsoft.com/office/drawing/2014/main" val="3776875012"/>
                    </a:ext>
                  </a:extLst>
                </a:gridCol>
              </a:tblGrid>
              <a:tr h="1719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550836"/>
                  </a:ext>
                </a:extLst>
              </a:tr>
              <a:tr h="275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638819"/>
                  </a:ext>
                </a:extLst>
              </a:tr>
              <a:tr h="171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8.088.867.950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8.174.036.727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85.168.777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4.154.210.143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477645"/>
                  </a:ext>
                </a:extLst>
              </a:tr>
              <a:tr h="171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Subsecretaría de Educación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125.303.440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128.499.530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3.196.090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65.583.709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155102"/>
                  </a:ext>
                </a:extLst>
              </a:tr>
              <a:tr h="171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Programa de Infraestructura Educacional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584.573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584.573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584.572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953117"/>
                  </a:ext>
                </a:extLst>
              </a:tr>
              <a:tr h="171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Mejoramiento de la Calidad de la Educación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27.393.457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57.161.063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29.767.606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10.195.178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621270"/>
                  </a:ext>
                </a:extLst>
              </a:tr>
              <a:tr h="171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Desarrollo Curricular y Evaluación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22.950.811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29.865.747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6.914.936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9.315.439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164812"/>
                  </a:ext>
                </a:extLst>
              </a:tr>
              <a:tr h="171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Apoyo y Supervisión de Establecimientos Educacionales Subvencionados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542939"/>
                  </a:ext>
                </a:extLst>
              </a:tr>
              <a:tr h="171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Recursos Educativos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50.179.377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53.371.916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3.192.539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33.686.299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454114"/>
                  </a:ext>
                </a:extLst>
              </a:tr>
              <a:tr h="171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Fortalecimiento de la Educación Escolar Pública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973110"/>
                  </a:ext>
                </a:extLst>
              </a:tr>
              <a:tr h="171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Subvenciones a los Establecimientos Educacionales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5.507.788.912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5.531.398.995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23.610.083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3.185.092.677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734722"/>
                  </a:ext>
                </a:extLst>
              </a:tr>
              <a:tr h="171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Gestión de Subvenciones a Establecimientos Educacionales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4.288.812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4.347.530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58.718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2.468.775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456972"/>
                  </a:ext>
                </a:extLst>
              </a:tr>
              <a:tr h="171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Fortalecimiento de la Educación Superior Pública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271.092.092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282.616.177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11.524.085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131.966.444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862490"/>
                  </a:ext>
                </a:extLst>
              </a:tr>
              <a:tr h="171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Educación Superior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2.073.138.073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2.078.253.591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5.115.518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709.267.596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438421"/>
                  </a:ext>
                </a:extLst>
              </a:tr>
              <a:tr h="171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Gastos de Operación de Educación Superior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6.732.976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6.836.951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103.975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4.948.802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969099"/>
                  </a:ext>
                </a:extLst>
              </a:tr>
              <a:tr h="171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Educación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31.832.259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32.472.772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640.513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17.476.851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121657"/>
                  </a:ext>
                </a:extLst>
              </a:tr>
              <a:tr h="171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Calidad de la Educación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36.575.043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37.639.175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1.064.132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11.795.008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108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268760"/>
            <a:ext cx="8229600" cy="3159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7E8DDEB-8879-4A5D-AE4D-B1DBAF101F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607336"/>
              </p:ext>
            </p:extLst>
          </p:nvPr>
        </p:nvGraphicFramePr>
        <p:xfrm>
          <a:off x="628650" y="1682870"/>
          <a:ext cx="7886700" cy="3114285"/>
        </p:xfrm>
        <a:graphic>
          <a:graphicData uri="http://schemas.openxmlformats.org/drawingml/2006/table">
            <a:tbl>
              <a:tblPr/>
              <a:tblGrid>
                <a:gridCol w="228456">
                  <a:extLst>
                    <a:ext uri="{9D8B030D-6E8A-4147-A177-3AD203B41FA5}">
                      <a16:colId xmlns:a16="http://schemas.microsoft.com/office/drawing/2014/main" val="2392737866"/>
                    </a:ext>
                  </a:extLst>
                </a:gridCol>
                <a:gridCol w="228456">
                  <a:extLst>
                    <a:ext uri="{9D8B030D-6E8A-4147-A177-3AD203B41FA5}">
                      <a16:colId xmlns:a16="http://schemas.microsoft.com/office/drawing/2014/main" val="2245472183"/>
                    </a:ext>
                  </a:extLst>
                </a:gridCol>
                <a:gridCol w="3466572">
                  <a:extLst>
                    <a:ext uri="{9D8B030D-6E8A-4147-A177-3AD203B41FA5}">
                      <a16:colId xmlns:a16="http://schemas.microsoft.com/office/drawing/2014/main" val="1595812534"/>
                    </a:ext>
                  </a:extLst>
                </a:gridCol>
                <a:gridCol w="725100">
                  <a:extLst>
                    <a:ext uri="{9D8B030D-6E8A-4147-A177-3AD203B41FA5}">
                      <a16:colId xmlns:a16="http://schemas.microsoft.com/office/drawing/2014/main" val="3987705521"/>
                    </a:ext>
                  </a:extLst>
                </a:gridCol>
                <a:gridCol w="725100">
                  <a:extLst>
                    <a:ext uri="{9D8B030D-6E8A-4147-A177-3AD203B41FA5}">
                      <a16:colId xmlns:a16="http://schemas.microsoft.com/office/drawing/2014/main" val="2914445944"/>
                    </a:ext>
                  </a:extLst>
                </a:gridCol>
                <a:gridCol w="725100">
                  <a:extLst>
                    <a:ext uri="{9D8B030D-6E8A-4147-A177-3AD203B41FA5}">
                      <a16:colId xmlns:a16="http://schemas.microsoft.com/office/drawing/2014/main" val="2067606434"/>
                    </a:ext>
                  </a:extLst>
                </a:gridCol>
                <a:gridCol w="595972">
                  <a:extLst>
                    <a:ext uri="{9D8B030D-6E8A-4147-A177-3AD203B41FA5}">
                      <a16:colId xmlns:a16="http://schemas.microsoft.com/office/drawing/2014/main" val="137942072"/>
                    </a:ext>
                  </a:extLst>
                </a:gridCol>
                <a:gridCol w="595972">
                  <a:extLst>
                    <a:ext uri="{9D8B030D-6E8A-4147-A177-3AD203B41FA5}">
                      <a16:colId xmlns:a16="http://schemas.microsoft.com/office/drawing/2014/main" val="529279930"/>
                    </a:ext>
                  </a:extLst>
                </a:gridCol>
                <a:gridCol w="595972">
                  <a:extLst>
                    <a:ext uri="{9D8B030D-6E8A-4147-A177-3AD203B41FA5}">
                      <a16:colId xmlns:a16="http://schemas.microsoft.com/office/drawing/2014/main" val="474897990"/>
                    </a:ext>
                  </a:extLst>
                </a:gridCol>
              </a:tblGrid>
              <a:tr h="176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908794"/>
                  </a:ext>
                </a:extLst>
              </a:tr>
              <a:tr h="283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5578"/>
                  </a:ext>
                </a:extLst>
              </a:tr>
              <a:tr h="17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Parvularia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307.069.007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313.042.658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5.973.651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187.055.118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286252"/>
                  </a:ext>
                </a:extLst>
              </a:tr>
              <a:tr h="17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Bibliotecas, Archivos y Museos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54.870.428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8.778.144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-46.092.284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7.392.751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85508"/>
                  </a:ext>
                </a:extLst>
              </a:tr>
              <a:tr h="17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Dirección de Bibliotecas, Archivos y Museos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45.443.554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6.694.456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-38.749.098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5.881.416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529760"/>
                  </a:ext>
                </a:extLst>
              </a:tr>
              <a:tr h="17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Red de Bibliotecas Públicas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6.457.451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1.561.077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-4.896.374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1.106.472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674787"/>
                  </a:ext>
                </a:extLst>
              </a:tr>
              <a:tr h="17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Consejo de Monumentos Nacionales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2.969.423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522.611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-2.446.812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404.863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758997"/>
                  </a:ext>
                </a:extLst>
              </a:tr>
              <a:tr h="17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Investigación Científica y Tecnológica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328.150.693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347.945.868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19.795.175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176.086.444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098552"/>
                  </a:ext>
                </a:extLst>
              </a:tr>
              <a:tr h="17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Auxilio Escolar y Becas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1.050.557.141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1.222.262.117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171.704.976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688.370.903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692013"/>
                  </a:ext>
                </a:extLst>
              </a:tr>
              <a:tr h="17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Junta Nacional de Auxilio Escolar y Becas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651.974.907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799.374.153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147.399.246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447.727.395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599514"/>
                  </a:ext>
                </a:extLst>
              </a:tr>
              <a:tr h="17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Salud Escolar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31.369.346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34.046.317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2.676.971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16.596.066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587694"/>
                  </a:ext>
                </a:extLst>
              </a:tr>
              <a:tr h="17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Becas y Asistencialidad Estudiantil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367.212.888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388.841.647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21.628.759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224.047.442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283799"/>
                  </a:ext>
                </a:extLst>
              </a:tr>
              <a:tr h="17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640.014.649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633.591.550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-6.423.099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337.518.788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470258"/>
                  </a:ext>
                </a:extLst>
              </a:tr>
              <a:tr h="17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Junta Nacional de Jardines Infantiles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624.297.018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617.865.900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-6.431.118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328.963.541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769591"/>
                  </a:ext>
                </a:extLst>
              </a:tr>
              <a:tr h="17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Programas Alternativos de Enseñanza Pre-escolar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15.717.631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15.725.650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8.555.247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532793"/>
                  </a:ext>
                </a:extLst>
              </a:tr>
              <a:tr h="17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Rectores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691.350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703.341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373.365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398701"/>
                  </a:ext>
                </a:extLst>
              </a:tr>
              <a:tr h="17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Educación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2.229.271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2.211.438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-17.833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1.141.126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708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609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268760"/>
            <a:ext cx="8229600" cy="3159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3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DB2B945-47A3-4D63-8C25-6FBA59FEDA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502381"/>
              </p:ext>
            </p:extLst>
          </p:nvPr>
        </p:nvGraphicFramePr>
        <p:xfrm>
          <a:off x="628650" y="1682870"/>
          <a:ext cx="7886700" cy="3546331"/>
        </p:xfrm>
        <a:graphic>
          <a:graphicData uri="http://schemas.openxmlformats.org/drawingml/2006/table">
            <a:tbl>
              <a:tblPr/>
              <a:tblGrid>
                <a:gridCol w="228456">
                  <a:extLst>
                    <a:ext uri="{9D8B030D-6E8A-4147-A177-3AD203B41FA5}">
                      <a16:colId xmlns:a16="http://schemas.microsoft.com/office/drawing/2014/main" val="749044588"/>
                    </a:ext>
                  </a:extLst>
                </a:gridCol>
                <a:gridCol w="228456">
                  <a:extLst>
                    <a:ext uri="{9D8B030D-6E8A-4147-A177-3AD203B41FA5}">
                      <a16:colId xmlns:a16="http://schemas.microsoft.com/office/drawing/2014/main" val="777363066"/>
                    </a:ext>
                  </a:extLst>
                </a:gridCol>
                <a:gridCol w="3466572">
                  <a:extLst>
                    <a:ext uri="{9D8B030D-6E8A-4147-A177-3AD203B41FA5}">
                      <a16:colId xmlns:a16="http://schemas.microsoft.com/office/drawing/2014/main" val="637360465"/>
                    </a:ext>
                  </a:extLst>
                </a:gridCol>
                <a:gridCol w="725100">
                  <a:extLst>
                    <a:ext uri="{9D8B030D-6E8A-4147-A177-3AD203B41FA5}">
                      <a16:colId xmlns:a16="http://schemas.microsoft.com/office/drawing/2014/main" val="1231284926"/>
                    </a:ext>
                  </a:extLst>
                </a:gridCol>
                <a:gridCol w="725100">
                  <a:extLst>
                    <a:ext uri="{9D8B030D-6E8A-4147-A177-3AD203B41FA5}">
                      <a16:colId xmlns:a16="http://schemas.microsoft.com/office/drawing/2014/main" val="2875592075"/>
                    </a:ext>
                  </a:extLst>
                </a:gridCol>
                <a:gridCol w="725100">
                  <a:extLst>
                    <a:ext uri="{9D8B030D-6E8A-4147-A177-3AD203B41FA5}">
                      <a16:colId xmlns:a16="http://schemas.microsoft.com/office/drawing/2014/main" val="3037983913"/>
                    </a:ext>
                  </a:extLst>
                </a:gridCol>
                <a:gridCol w="595972">
                  <a:extLst>
                    <a:ext uri="{9D8B030D-6E8A-4147-A177-3AD203B41FA5}">
                      <a16:colId xmlns:a16="http://schemas.microsoft.com/office/drawing/2014/main" val="645364453"/>
                    </a:ext>
                  </a:extLst>
                </a:gridCol>
                <a:gridCol w="595972">
                  <a:extLst>
                    <a:ext uri="{9D8B030D-6E8A-4147-A177-3AD203B41FA5}">
                      <a16:colId xmlns:a16="http://schemas.microsoft.com/office/drawing/2014/main" val="2948140363"/>
                    </a:ext>
                  </a:extLst>
                </a:gridCol>
                <a:gridCol w="595972">
                  <a:extLst>
                    <a:ext uri="{9D8B030D-6E8A-4147-A177-3AD203B41FA5}">
                      <a16:colId xmlns:a16="http://schemas.microsoft.com/office/drawing/2014/main" val="3518581082"/>
                    </a:ext>
                  </a:extLst>
                </a:gridCol>
              </a:tblGrid>
              <a:tr h="1641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857028"/>
                  </a:ext>
                </a:extLst>
              </a:tr>
              <a:tr h="262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889159"/>
                  </a:ext>
                </a:extLst>
              </a:tr>
              <a:tr h="16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la Cultura y las Artes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122.526.670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33.842.630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-88.684.040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26.425.493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674476"/>
                  </a:ext>
                </a:extLst>
              </a:tr>
              <a:tr h="16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Consejo Nacional de la Cultura y las Artes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84.937.594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14.792.846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-70.144.748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14.791.843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2241"/>
                  </a:ext>
                </a:extLst>
              </a:tr>
              <a:tr h="16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Fondos Culturales y Artísticos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37.589.076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19.049.784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-18.539.292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11.633.650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633519"/>
                  </a:ext>
                </a:extLst>
              </a:tr>
              <a:tr h="16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Educación Pública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427.709.665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427.331.579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-378.086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98.709.665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079952"/>
                  </a:ext>
                </a:extLst>
              </a:tr>
              <a:tr h="16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Dirección de Educación Pública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7.146.037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6.798.919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-347.118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2.198.312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648646"/>
                  </a:ext>
                </a:extLst>
              </a:tr>
              <a:tr h="16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Fortalecimiento de la Educación Escolar Pública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420.063.628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420.063.628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96.390.258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816273"/>
                  </a:ext>
                </a:extLst>
              </a:tr>
              <a:tr h="16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Apoyo a la Implementación de los Servicios Locales de Educación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469.032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-30.968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121.095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7565"/>
                  </a:ext>
                </a:extLst>
              </a:tr>
              <a:tr h="16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Barrancas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48.118.173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47.791.205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-326.968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17.992.362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330641"/>
                  </a:ext>
                </a:extLst>
              </a:tr>
              <a:tr h="16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Gastos Administrativos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2.965.771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2.887.363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-78.408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969.124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941552"/>
                  </a:ext>
                </a:extLst>
              </a:tr>
              <a:tr h="16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Servicio Educativo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45.152.402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44.903.842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-248.560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17.023.238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385041"/>
                  </a:ext>
                </a:extLst>
              </a:tr>
              <a:tr h="16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Puerto Cordillera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3.193.616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3.129.233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-64.383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1.488.415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276746"/>
                  </a:ext>
                </a:extLst>
              </a:tr>
              <a:tr h="16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Gastos Administrativos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2.283.200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2.218.817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-64.383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1.092.193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916914"/>
                  </a:ext>
                </a:extLst>
              </a:tr>
              <a:tr h="16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Servicio Educativo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910.416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910.416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396.222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752686"/>
                  </a:ext>
                </a:extLst>
              </a:tr>
              <a:tr h="16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Huasco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17.132.924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17.132.924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106979"/>
                  </a:ext>
                </a:extLst>
              </a:tr>
              <a:tr h="16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Gastos Administrativos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1.442.334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1.442.334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098372"/>
                  </a:ext>
                </a:extLst>
              </a:tr>
              <a:tr h="16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Servicio Educativo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15.690.590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15.690.590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999173"/>
                  </a:ext>
                </a:extLst>
              </a:tr>
              <a:tr h="16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Costa Araucanía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12.828.142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12.828.142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138904"/>
                  </a:ext>
                </a:extLst>
              </a:tr>
              <a:tr h="16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Gastos Administrativos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1.690.805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1.690.805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890897"/>
                  </a:ext>
                </a:extLst>
              </a:tr>
              <a:tr h="16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Servicio Educativo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11.137.337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11.137.337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437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14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747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 SUBSECRETARÍA DE EDUCACIÓN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466FFAB-7835-4CC6-A74B-BE0C5D0F17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760469"/>
              </p:ext>
            </p:extLst>
          </p:nvPr>
        </p:nvGraphicFramePr>
        <p:xfrm>
          <a:off x="628649" y="1868116"/>
          <a:ext cx="7886702" cy="4060808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662059674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97813519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1872748415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209334981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23516377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01550100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213511009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94789595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98427818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076719491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678884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04320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125.303.440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128.499.530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3.196.090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65.583.709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78715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89.284.011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88.439.834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-844.177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48.516.684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871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13.359.878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12.782.327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-577.551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5.819.854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18884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4.774.565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4.774.565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4.622.808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73868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4.774.565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4.774.565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4.622.808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31943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11.221.027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11.221.027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5.412.727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6616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4.529.686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4.529.686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3.238.479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52931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 al Mérito Juan Vilches Jimenez, D.S.(Ed.) N°391/2003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75368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Tiempos Nuevos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3.986.893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3.986.893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2.990.169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50995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Chile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425.671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425.671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248.310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423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Nacionales y Premio Luis Cruz Martínez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115.643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115.643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73559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05797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28992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6.075.741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6.075.741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1.558.648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49824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Establecimientos DFL (Ed.) N°2, de 1998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913.872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913.872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114.826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71672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Calificación Cinematográfica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746390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de Capacidades para el Estudio e Investigaciones Pedagógicas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1.384.382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1.384.382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356.562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5952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Intercambios Docentes, Cultural y de Asistencia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263.138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263.138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63.652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74928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Información y Gestión Escolar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3.510.477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3.510.477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1.019.736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65535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11.197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64054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11.197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330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4598</TotalTime>
  <Words>13707</Words>
  <Application>Microsoft Office PowerPoint</Application>
  <PresentationFormat>Presentación en pantalla (4:3)</PresentationFormat>
  <Paragraphs>7942</Paragraphs>
  <Slides>57</Slides>
  <Notes>5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57</vt:i4>
      </vt:variant>
    </vt:vector>
  </HeadingPairs>
  <TitlesOfParts>
    <vt:vector size="65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ACUMULADA DE GASTOS PRESUPUESTARIOS AL MES DE JULIO DE 2018 PARTIDA 09: MINISTERIO DE EDUCACIÓN</vt:lpstr>
      <vt:lpstr>EJECUCIÓN ACUMULADA DE GASTOS A JULIO DE 2018  PARTIDA 09 MINISTERIO DE EDUCACIÓN</vt:lpstr>
      <vt:lpstr>EJECUCIÓN ACUMULADA DE GASTOS A JULIO DE 2018  PARTIDA 09 MINISTERIO DE EDUCACIÓN</vt:lpstr>
      <vt:lpstr>Presentación de PowerPoint</vt:lpstr>
      <vt:lpstr>EJECUCIÓN ACUMULADA DE GASTOS A JULIO DE 2018  PARTIDA 09 MINISTERIO DE EDUCACIÓN</vt:lpstr>
      <vt:lpstr>EJECUCIÓN ACUMULADA DE GASTOS A JULIO DE 2018  PARTIDA 09 RESUMEN POR CAPÍTULOS</vt:lpstr>
      <vt:lpstr>EJECUCIÓN ACUMULADA DE GASTOS A JULIO DE 2018  PARTIDA 09 RESUMEN POR CAPÍTULOS</vt:lpstr>
      <vt:lpstr>EJECUCIÓN ACUMULADA DE GASTOS A JULIO DE 2018  PARTIDA 09 RESUMEN POR CAPÍTULOS</vt:lpstr>
      <vt:lpstr>EJECUCIÓN ACUMULADA DE GASTOS A JULIO DE 2018  PARTIDA 09. CAPÍTULO 01. PROGRAMA 01:  SUBSECRETARÍA DE EDUCACIÓN</vt:lpstr>
      <vt:lpstr>EJECUCIÓN ACUMULADA DE GASTOS A JULIO DE 2018  PARTIDA 09. CAPÍTULO 01. PROGRAMA 01:  SUBSECRETARÍA DE EDUCACIÓN</vt:lpstr>
      <vt:lpstr>EJECUCIÓN ACUMULADA DE GASTOS A JULIO DE 2018  PARTIDA 09. CAPÍTULO 01. PROGRAMA 02:  PROGRAMA DE INFRAESTRUCTURA EDUCACIONAL</vt:lpstr>
      <vt:lpstr>EJECUCIÓN ACUMULADA DE GASTOS A JULIO DE 2018  PARTIDA 09. CAPÍTULO 01. PROGRAMA 03:  MEJORAMIENTO DE LA CALIDAD DE LA EDUCACIÓN</vt:lpstr>
      <vt:lpstr>EJECUCIÓN ACUMULADA DE GASTOS A JULIO DE 2018  PARTIDA 09. CAPÍTULO 01. PROGRAMA 04: DESARROLLO CURRICULAR Y EVALUACIÓN</vt:lpstr>
      <vt:lpstr>EJECUCIÓN ACUMULADA DE GASTOS A JULIO DE 2018  PARTIDA 09. CAPÍTULO 01. PROGRAMA 08: APOYO Y SUPERVISIÓN DE ESTABLECIMIENTOS EDUCACIONALES SUBVENCIONADOS</vt:lpstr>
      <vt:lpstr>EJECUCIÓN ACUMULADA DE GASTOS A JULIO DE 2018  PARTIDA 09. CAPÍTULO 01. PROGRAMA 11: RECURSOS EDUCATIVOS</vt:lpstr>
      <vt:lpstr>EJECUCIÓN ACUMULADA DE GASTOS A JULIO DE 2018  PARTIDA 09. CAPÍTULO 01. PROGRAMA 12: FORTALECIMIENTO DE LA EDUCACIÓN ESCOLAR PÚBLICA</vt:lpstr>
      <vt:lpstr>EJECUCIÓN ACUMULADA DE GASTOS A JULIO DE 2018  PARTIDA 09. CAPÍTULO 01. PROGRAMA 20: SUBVENCIONES A LOS ESTABLECIMIENTOS EDUCACIONALES</vt:lpstr>
      <vt:lpstr>EJECUCIÓN ACUMULADA DE GASTOS A JULIO DE 2018  PARTIDA 09. CAPÍTULO 01. PROGRAMA 20: SUBVENCIONES A LOS ESTABLECIMIENTOS EDUCACIONALES</vt:lpstr>
      <vt:lpstr>EJECUCIÓN ACUMULADA DE GASTOS A JULIO DE 2018  PARTIDA 09. CAPÍTULO 01. PROGRAMA 20: SUBVENCIONES A LOS ESTABLECIMIENTOS EDUCACIONALES</vt:lpstr>
      <vt:lpstr>EJECUCIÓN ACUMULADA DE GASTOS A JULIO DE 2018  PARTIDA 09. CAPÍTULO 01. PROGRAMA 21: GESTIÓN DE SUBVENCIONES A ESTABLECIMIENTOS EDUCACIONALES</vt:lpstr>
      <vt:lpstr>EJECUCIÓN ACUMULADA DE GASTOS A JULIO DE 2018  PARTIDA 09. CAPÍTULO 01. PROGRAMA 29: FORTALECIMIENTO DE LA EDUCACIÓN SUPERIOR PÚBLICA</vt:lpstr>
      <vt:lpstr>EJECUCIÓN ACUMULADA DE GASTOS A JULIO DE 2018  PARTIDA 09. CAPÍTULO 01. PROGRAMA 30: EDUCACIÓN SUPERIOR</vt:lpstr>
      <vt:lpstr>EJECUCIÓN ACUMULADA DE GASTOS A JULIO DE 2018  PARTIDA 09. CAPÍTULO 01. PROGRAMA 30: EDUCACIÓN SUPERIOR</vt:lpstr>
      <vt:lpstr>EJECUCIÓN ACUMULADA DE GASTOS A JULIO DE 2018  PARTIDA 09. CAPÍTULO 01. PROGRAMA 31: GASTOS DE OPERACIÓN DE EDUCACIÓN SUPERIOR</vt:lpstr>
      <vt:lpstr>EJECUCIÓN ACUMULADA DE GASTOS A JULIO DE 2018  PARTIDA 09. CAPÍTULO 02. PROGRAMA 01: SUPERINTENDENCIA DE EDUCACIÓN</vt:lpstr>
      <vt:lpstr>EJECUCIÓN ACUMULADA DE GASTOS A JULIO DE 2018  PARTIDA 09. CAPÍTULO 03. PROGRAMA 01: AGENCIA DE CALIDAD DE LA EDUCACIÓN</vt:lpstr>
      <vt:lpstr>EJECUCIÓN ACUMULADA DE GASTOS A JULIO DE 2018  PARTIDA 09. CAPÍTULO 04. PROGRAMA 01: SUBSECRETARÍA DE EDUCACIÓN PARVULARIA</vt:lpstr>
      <vt:lpstr>EJECUCIÓN ACUMULADA DE GASTOS A JULIO DE 2018  PARTIDA 09. CAPÍTULO 05. PROGRAMA 01: DIRECCIÓN DE BIBLIOTECAS, ARCHIVOS Y MUSEOS</vt:lpstr>
      <vt:lpstr>EJECUCIÓN ACUMULADA DE GASTOS A JULIO DE 2018  PARTIDA 09. CAPÍTULO 05. PROGRAMA 01: DIRECCIÓN DE BIBLIOTECAS, ARCHIVOS Y MUSEOS</vt:lpstr>
      <vt:lpstr>EJECUCIÓN ACUMULADA DE GASTOS A JULIO DE 2018  PARTIDA 09. CAPÍTULO 05. PROGRAMA 02: RED DE BIBLIOTECAS PÚBLICAS</vt:lpstr>
      <vt:lpstr>EJECUCIÓN ACUMULADA DE GASTOS A JULIO DE 2018  PARTIDA 09. CAPÍTULO 05. PROGRAMA 03: CONSEJO DE MONUMENTOS NACIONALES</vt:lpstr>
      <vt:lpstr>EJECUCIÓN ACUMULADA DE GASTOS A JULIO DE 2018  PARTIDA 09. CAPÍTULO 08. PROGRAMA 01: COMISIÓN NACIONAL DE INVESTIGACIÓN CIENTÍFICA Y TECNOLÓGICA</vt:lpstr>
      <vt:lpstr>EJECUCIÓN ACUMULADA DE GASTOS A JULIO DE 2018  PARTIDA 09. CAPÍTULO 08. PROGRAMA 01: COMISIÓN NACIONAL DE INVESTIGACIÓN CIENTÍFICA Y TECNOLÓGICA</vt:lpstr>
      <vt:lpstr>EJECUCIÓN ACUMULADA DE GASTOS A JULIO DE 2018  PARTIDA 09. CAPÍTULO 09. PROGRAMA 01: JUNTA NACIONAL DE AUXILIO ESCOLAR Y BECAS</vt:lpstr>
      <vt:lpstr>EJECUCIÓN ACUMULADA DE GASTOS A JULIO DE 2018  PARTIDA 09. CAPÍTULO 09. PROGRAMA 01: JUNTA NACIONAL DE AUXILIO ESCOLAR Y BECAS</vt:lpstr>
      <vt:lpstr>EJECUCIÓN ACUMULADA DE GASTOS A JULIO DE 2018  PARTIDA 09. CAPÍTULO 09. PROGRAMA 02: SALUD ESCOLAR</vt:lpstr>
      <vt:lpstr>EJECUCIÓN ACUMULADA DE GASTOS A JULIO DE 2018  PARTIDA 09. CAPÍTULO 09. PROGRAMA 03: BECAS Y ASISTENCIALIDAD ESTUDIANTIL</vt:lpstr>
      <vt:lpstr>EJECUCIÓN ACUMULADA DE GASTOS A JULIO DE 2018  PARTIDA 09. CAPÍTULO 09. PROGRAMA 03: BECAS Y ASISTENCIALIDAD ESTUDIANTIL</vt:lpstr>
      <vt:lpstr>EJECUCIÓN ACUMULADA DE GASTOS A JULIO DE 2018  PARTIDA 09. CAPÍTULO 11. PROGRAMA 01: JUNTA NACIONAL DE JARDINES INFANTILES</vt:lpstr>
      <vt:lpstr>EJECUCIÓN ACUMULADA DE GASTOS A JULIO DE 2018  PARTIDA 09. CAPÍTULO 11. PROGRAMA 01: JUNTA NACIONAL DE JARDINES INFANTILES</vt:lpstr>
      <vt:lpstr>EJECUCIÓN ACUMULADA DE GASTOS A JULIO DE 2018  PARTIDA 09. CAPÍTULO 11. PROGRAMA 02: PROGRAMAS ALTERNATIVOS DE ENSEÑANZA PRE-ESCOLAR</vt:lpstr>
      <vt:lpstr>EJECUCIÓN ACUMULADA DE GASTOS A JULIO DE 2018  PARTIDA 09. CAPÍTULO 13. PROGRAMA 01: CONSEJO DE RECTORES</vt:lpstr>
      <vt:lpstr>EJECUCIÓN ACUMULADA DE GASTOS A JULIO DE 2018  PARTIDA 09. CAPÍTULO 15. PROGRAMA 01: CONSEJO NACIONAL DE EDUCACIÓN</vt:lpstr>
      <vt:lpstr>EJECUCIÓN ACUMULADA DE GASTOS A JULIO DE 2018  PARTIDA 09. CAPÍTULO 16. PROGRAMA 01: CONSEJO NACIONAL DE LA CULTURA Y LAS ARTES</vt:lpstr>
      <vt:lpstr>EJECUCIÓN ACUMULADA DE GASTOS A JULIO DE 2018  PARTIDA 09. CAPÍTULO 16. PROGRAMA 01: CONSEJO NACIONAL DE LA CULTURA Y LAS ARTES</vt:lpstr>
      <vt:lpstr>EJECUCIÓN ACUMULADA DE GASTOS A JULIO DE 2018  PARTIDA 09. CAPÍTULO 16. PROGRAMA 02: FONDOS CULTURALES Y ARTÍSTICOS</vt:lpstr>
      <vt:lpstr>EJECUCIÓN ACUMULADA DE GASTOS A JULIO DE 2018  PARTIDA 09. CAPÍTULO 17. PROGRAMA 01: DIRECCIÓN DE EDUCACIÓN PÚBLICA</vt:lpstr>
      <vt:lpstr>EJECUCIÓN ACUMULADA DE GASTOS A JULIO DE 2018  PARTIDA 09. CAPÍTULO 17. PROGRAMA 02: FORTALECIMIENTO DE LA EDUCACIÓN ESCOLAR PÚBLICA</vt:lpstr>
      <vt:lpstr>EJECUCIÓN ACUMULADA DE GASTOS A JULIO DE 2018  PARTIDA 09. CAPÍTULO 17. PROGRAMA 03: APOYO A LA IMPLEMENTACIÓN DE LOS SERVICIOS LOCALES DE EDUCACIÓN</vt:lpstr>
      <vt:lpstr>EJECUCIÓN ACUMULADA DE GASTOS A JULIO DE 2018  PARTIDA 09. CAPÍTULO 18. PROGRAMA 01: SERVICIO LOCAL DE EDUCACIÓN BARRANCAS, GASTOS ADMINISTRATIVOS</vt:lpstr>
      <vt:lpstr>EJECUCIÓN ACUMULADA DE GASTOS A JULIO DE 2018  PARTIDA 09. CAPÍTULO 18. PROGRAMA 02: SERVICIO LOCAL DE EDUCACIÓN BARRANCAS, SERVICIO EDUCATIVO</vt:lpstr>
      <vt:lpstr>EJECUCIÓN ACUMULADA DE GASTOS A JULIO DE 2018  PARTIDA 09. CAPÍTULO 19. PROGRAMA 01: SERVICIO LOCAL DE EDUCACIÓN PUERTO CORDILLERA, GASTOS ADMINISTRATIVOS</vt:lpstr>
      <vt:lpstr>EJECUCIÓN ACUMULADA DE GASTOS A JULIO DE 2018  PARTIDA 09. CAPÍTULO 19. PROGRAMA 02: SERVICIO LOCAL DE EDUCACIÓN PUERTO CORDILLERA, SERVICIO EDUCATIVO</vt:lpstr>
      <vt:lpstr>EJECUCIÓN ACUMULADA DE GASTOS A JULIO DE 2018  PARTIDA 09. CAPÍTULO 21. PROGRAMA 01: SERVICIO LOCAL DE EDUCACIÓN HUASCO, GASTOS ADMINISTRATIVOS</vt:lpstr>
      <vt:lpstr>EJECUCIÓN ACUMULADA DE GASTOS A JULIO DE 2018  PARTIDA 09. CAPÍTULO 21. PROGRAMA 02: SERVICIO LOCAL DE EDUCACIÓN HUASCO, SERVICIO EDUCATIVO</vt:lpstr>
      <vt:lpstr>EJECUCIÓN ACUMULADA DE GASTOS A JULIO DE 2018  PARTIDA 09. CAPÍTULO 22. PROGRAMA 01: SERVICIO LOCAL DE EDUCACIÓN COSTA ARAUCANÍA, GASTOS ADMINISTRATIVOS</vt:lpstr>
      <vt:lpstr>EJECUCIÓN ACUMULADA DE GASTOS A JULIO DE 2018  PARTIDA 09. CAPÍTULO 22. PROGRAMA 02: SERVICIO LOCAL DE EDUCACIÓN COSTA ARAUCANÍA, SERVICIO EDUCATIVO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239</cp:revision>
  <cp:lastPrinted>2018-08-03T21:42:16Z</cp:lastPrinted>
  <dcterms:created xsi:type="dcterms:W3CDTF">2016-06-23T13:38:47Z</dcterms:created>
  <dcterms:modified xsi:type="dcterms:W3CDTF">2018-09-13T14:58:03Z</dcterms:modified>
</cp:coreProperties>
</file>