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>
        <p:scale>
          <a:sx n="73" d="100"/>
          <a:sy n="73" d="100"/>
        </p:scale>
        <p:origin x="1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latin typeface="+mn-lt"/>
              </a:rPr>
              <a:t>05</a:t>
            </a:r>
            <a:r>
              <a:rPr lang="es-CL" sz="2000" b="1" dirty="0">
                <a:latin typeface="+mn-lt"/>
              </a:rPr>
              <a:t>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BCF730B-D923-4F1A-B838-68DB372B4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583079"/>
              </p:ext>
            </p:extLst>
          </p:nvPr>
        </p:nvGraphicFramePr>
        <p:xfrm>
          <a:off x="528176" y="1825624"/>
          <a:ext cx="8087648" cy="4275360"/>
        </p:xfrm>
        <a:graphic>
          <a:graphicData uri="http://schemas.openxmlformats.org/drawingml/2006/table">
            <a:tbl>
              <a:tblPr/>
              <a:tblGrid>
                <a:gridCol w="271473">
                  <a:extLst>
                    <a:ext uri="{9D8B030D-6E8A-4147-A177-3AD203B41FA5}">
                      <a16:colId xmlns="" xmlns:a16="http://schemas.microsoft.com/office/drawing/2014/main" val="3950968324"/>
                    </a:ext>
                  </a:extLst>
                </a:gridCol>
                <a:gridCol w="271473">
                  <a:extLst>
                    <a:ext uri="{9D8B030D-6E8A-4147-A177-3AD203B41FA5}">
                      <a16:colId xmlns="" xmlns:a16="http://schemas.microsoft.com/office/drawing/2014/main" val="341228264"/>
                    </a:ext>
                  </a:extLst>
                </a:gridCol>
                <a:gridCol w="271473">
                  <a:extLst>
                    <a:ext uri="{9D8B030D-6E8A-4147-A177-3AD203B41FA5}">
                      <a16:colId xmlns="" xmlns:a16="http://schemas.microsoft.com/office/drawing/2014/main" val="3322634363"/>
                    </a:ext>
                  </a:extLst>
                </a:gridCol>
                <a:gridCol w="2963585">
                  <a:extLst>
                    <a:ext uri="{9D8B030D-6E8A-4147-A177-3AD203B41FA5}">
                      <a16:colId xmlns="" xmlns:a16="http://schemas.microsoft.com/office/drawing/2014/main" val="312989052"/>
                    </a:ext>
                  </a:extLst>
                </a:gridCol>
                <a:gridCol w="757864">
                  <a:extLst>
                    <a:ext uri="{9D8B030D-6E8A-4147-A177-3AD203B41FA5}">
                      <a16:colId xmlns="" xmlns:a16="http://schemas.microsoft.com/office/drawing/2014/main" val="3968877723"/>
                    </a:ext>
                  </a:extLst>
                </a:gridCol>
                <a:gridCol w="757864">
                  <a:extLst>
                    <a:ext uri="{9D8B030D-6E8A-4147-A177-3AD203B41FA5}">
                      <a16:colId xmlns="" xmlns:a16="http://schemas.microsoft.com/office/drawing/2014/main" val="396342507"/>
                    </a:ext>
                  </a:extLst>
                </a:gridCol>
                <a:gridCol w="757864">
                  <a:extLst>
                    <a:ext uri="{9D8B030D-6E8A-4147-A177-3AD203B41FA5}">
                      <a16:colId xmlns="" xmlns:a16="http://schemas.microsoft.com/office/drawing/2014/main" val="666619058"/>
                    </a:ext>
                  </a:extLst>
                </a:gridCol>
                <a:gridCol w="678684">
                  <a:extLst>
                    <a:ext uri="{9D8B030D-6E8A-4147-A177-3AD203B41FA5}">
                      <a16:colId xmlns="" xmlns:a16="http://schemas.microsoft.com/office/drawing/2014/main" val="1474048753"/>
                    </a:ext>
                  </a:extLst>
                </a:gridCol>
                <a:gridCol w="678684">
                  <a:extLst>
                    <a:ext uri="{9D8B030D-6E8A-4147-A177-3AD203B41FA5}">
                      <a16:colId xmlns="" xmlns:a16="http://schemas.microsoft.com/office/drawing/2014/main" val="650913726"/>
                    </a:ext>
                  </a:extLst>
                </a:gridCol>
                <a:gridCol w="678684">
                  <a:extLst>
                    <a:ext uri="{9D8B030D-6E8A-4147-A177-3AD203B41FA5}">
                      <a16:colId xmlns="" xmlns:a16="http://schemas.microsoft.com/office/drawing/2014/main" val="3285299586"/>
                    </a:ext>
                  </a:extLst>
                </a:gridCol>
              </a:tblGrid>
              <a:tr h="154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8108401"/>
                  </a:ext>
                </a:extLst>
              </a:tr>
              <a:tr h="5264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254109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46.207.996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25.269.677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644624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13.604.210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-70.411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6.793.687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66157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3.353.670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910.947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96354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177.598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184796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195.018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177.598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134850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523.993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132.616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139996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47.414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122.584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697929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4528025"/>
                  </a:ext>
                </a:extLst>
              </a:tr>
              <a:tr h="187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68.726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124993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1454947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40533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96532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529.175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3352436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89.300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478580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1978451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6704974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143.137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85.254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4149760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56816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28.001.930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17.195.454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774764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22.719.945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-139.282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14.060.039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7824713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2.353.983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0625728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402.022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139.282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282.538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5504849"/>
                  </a:ext>
                </a:extLst>
              </a:tr>
              <a:tr h="154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498.894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49889,4%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713595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DESARROLLO REGIONAL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ADMINISTRATIVO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4387F53D-C6BF-470C-9707-D7A15894F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133546"/>
              </p:ext>
            </p:extLst>
          </p:nvPr>
        </p:nvGraphicFramePr>
        <p:xfrm>
          <a:off x="414336" y="1934607"/>
          <a:ext cx="8201487" cy="2996056"/>
        </p:xfrm>
        <a:graphic>
          <a:graphicData uri="http://schemas.openxmlformats.org/drawingml/2006/table">
            <a:tbl>
              <a:tblPr/>
              <a:tblGrid>
                <a:gridCol w="275294">
                  <a:extLst>
                    <a:ext uri="{9D8B030D-6E8A-4147-A177-3AD203B41FA5}">
                      <a16:colId xmlns="" xmlns:a16="http://schemas.microsoft.com/office/drawing/2014/main" val="2821188502"/>
                    </a:ext>
                  </a:extLst>
                </a:gridCol>
                <a:gridCol w="275294">
                  <a:extLst>
                    <a:ext uri="{9D8B030D-6E8A-4147-A177-3AD203B41FA5}">
                      <a16:colId xmlns="" xmlns:a16="http://schemas.microsoft.com/office/drawing/2014/main" val="438317032"/>
                    </a:ext>
                  </a:extLst>
                </a:gridCol>
                <a:gridCol w="275294">
                  <a:extLst>
                    <a:ext uri="{9D8B030D-6E8A-4147-A177-3AD203B41FA5}">
                      <a16:colId xmlns="" xmlns:a16="http://schemas.microsoft.com/office/drawing/2014/main" val="3271899587"/>
                    </a:ext>
                  </a:extLst>
                </a:gridCol>
                <a:gridCol w="3005301">
                  <a:extLst>
                    <a:ext uri="{9D8B030D-6E8A-4147-A177-3AD203B41FA5}">
                      <a16:colId xmlns="" xmlns:a16="http://schemas.microsoft.com/office/drawing/2014/main" val="3763540794"/>
                    </a:ext>
                  </a:extLst>
                </a:gridCol>
                <a:gridCol w="768531">
                  <a:extLst>
                    <a:ext uri="{9D8B030D-6E8A-4147-A177-3AD203B41FA5}">
                      <a16:colId xmlns="" xmlns:a16="http://schemas.microsoft.com/office/drawing/2014/main" val="3122136323"/>
                    </a:ext>
                  </a:extLst>
                </a:gridCol>
                <a:gridCol w="768531">
                  <a:extLst>
                    <a:ext uri="{9D8B030D-6E8A-4147-A177-3AD203B41FA5}">
                      <a16:colId xmlns="" xmlns:a16="http://schemas.microsoft.com/office/drawing/2014/main" val="3448224292"/>
                    </a:ext>
                  </a:extLst>
                </a:gridCol>
                <a:gridCol w="768531">
                  <a:extLst>
                    <a:ext uri="{9D8B030D-6E8A-4147-A177-3AD203B41FA5}">
                      <a16:colId xmlns="" xmlns:a16="http://schemas.microsoft.com/office/drawing/2014/main" val="3134724478"/>
                    </a:ext>
                  </a:extLst>
                </a:gridCol>
                <a:gridCol w="688237">
                  <a:extLst>
                    <a:ext uri="{9D8B030D-6E8A-4147-A177-3AD203B41FA5}">
                      <a16:colId xmlns="" xmlns:a16="http://schemas.microsoft.com/office/drawing/2014/main" val="3071304845"/>
                    </a:ext>
                  </a:extLst>
                </a:gridCol>
                <a:gridCol w="688237">
                  <a:extLst>
                    <a:ext uri="{9D8B030D-6E8A-4147-A177-3AD203B41FA5}">
                      <a16:colId xmlns="" xmlns:a16="http://schemas.microsoft.com/office/drawing/2014/main" val="2756482000"/>
                    </a:ext>
                  </a:extLst>
                </a:gridCol>
                <a:gridCol w="688237">
                  <a:extLst>
                    <a:ext uri="{9D8B030D-6E8A-4147-A177-3AD203B41FA5}">
                      <a16:colId xmlns="" xmlns:a16="http://schemas.microsoft.com/office/drawing/2014/main" val="4122879272"/>
                    </a:ext>
                  </a:extLst>
                </a:gridCol>
              </a:tblGrid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46452378"/>
                  </a:ext>
                </a:extLst>
              </a:tr>
              <a:tr h="562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0234123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1.522.199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169824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813.024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091185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813.024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275710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162.919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5124378"/>
                  </a:ext>
                </a:extLst>
              </a:tr>
              <a:tr h="281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1824551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536.985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50129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9021806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2965179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290.130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435356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290.130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403535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290.130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893038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8193520"/>
                  </a:ext>
                </a:extLst>
              </a:tr>
              <a:tr h="16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464444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02: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</p:txBody>
      </p:sp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37A25B9-7025-4BC7-9063-4E7A12E31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8711"/>
              </p:ext>
            </p:extLst>
          </p:nvPr>
        </p:nvGraphicFramePr>
        <p:xfrm>
          <a:off x="414336" y="1915891"/>
          <a:ext cx="8210800" cy="4411211"/>
        </p:xfrm>
        <a:graphic>
          <a:graphicData uri="http://schemas.openxmlformats.org/drawingml/2006/table">
            <a:tbl>
              <a:tblPr/>
              <a:tblGrid>
                <a:gridCol w="275607">
                  <a:extLst>
                    <a:ext uri="{9D8B030D-6E8A-4147-A177-3AD203B41FA5}">
                      <a16:colId xmlns="" xmlns:a16="http://schemas.microsoft.com/office/drawing/2014/main" val="625606527"/>
                    </a:ext>
                  </a:extLst>
                </a:gridCol>
                <a:gridCol w="275607">
                  <a:extLst>
                    <a:ext uri="{9D8B030D-6E8A-4147-A177-3AD203B41FA5}">
                      <a16:colId xmlns="" xmlns:a16="http://schemas.microsoft.com/office/drawing/2014/main" val="3686589722"/>
                    </a:ext>
                  </a:extLst>
                </a:gridCol>
                <a:gridCol w="275607">
                  <a:extLst>
                    <a:ext uri="{9D8B030D-6E8A-4147-A177-3AD203B41FA5}">
                      <a16:colId xmlns="" xmlns:a16="http://schemas.microsoft.com/office/drawing/2014/main" val="4082834469"/>
                    </a:ext>
                  </a:extLst>
                </a:gridCol>
                <a:gridCol w="3008713">
                  <a:extLst>
                    <a:ext uri="{9D8B030D-6E8A-4147-A177-3AD203B41FA5}">
                      <a16:colId xmlns="" xmlns:a16="http://schemas.microsoft.com/office/drawing/2014/main" val="1081241390"/>
                    </a:ext>
                  </a:extLst>
                </a:gridCol>
                <a:gridCol w="769404">
                  <a:extLst>
                    <a:ext uri="{9D8B030D-6E8A-4147-A177-3AD203B41FA5}">
                      <a16:colId xmlns="" xmlns:a16="http://schemas.microsoft.com/office/drawing/2014/main" val="1988067810"/>
                    </a:ext>
                  </a:extLst>
                </a:gridCol>
                <a:gridCol w="769404">
                  <a:extLst>
                    <a:ext uri="{9D8B030D-6E8A-4147-A177-3AD203B41FA5}">
                      <a16:colId xmlns="" xmlns:a16="http://schemas.microsoft.com/office/drawing/2014/main" val="2201983648"/>
                    </a:ext>
                  </a:extLst>
                </a:gridCol>
                <a:gridCol w="769404">
                  <a:extLst>
                    <a:ext uri="{9D8B030D-6E8A-4147-A177-3AD203B41FA5}">
                      <a16:colId xmlns="" xmlns:a16="http://schemas.microsoft.com/office/drawing/2014/main" val="3491144172"/>
                    </a:ext>
                  </a:extLst>
                </a:gridCol>
                <a:gridCol w="689018">
                  <a:extLst>
                    <a:ext uri="{9D8B030D-6E8A-4147-A177-3AD203B41FA5}">
                      <a16:colId xmlns="" xmlns:a16="http://schemas.microsoft.com/office/drawing/2014/main" val="215597797"/>
                    </a:ext>
                  </a:extLst>
                </a:gridCol>
                <a:gridCol w="689018">
                  <a:extLst>
                    <a:ext uri="{9D8B030D-6E8A-4147-A177-3AD203B41FA5}">
                      <a16:colId xmlns="" xmlns:a16="http://schemas.microsoft.com/office/drawing/2014/main" val="2603347493"/>
                    </a:ext>
                  </a:extLst>
                </a:gridCol>
                <a:gridCol w="689018">
                  <a:extLst>
                    <a:ext uri="{9D8B030D-6E8A-4147-A177-3AD203B41FA5}">
                      <a16:colId xmlns="" xmlns:a16="http://schemas.microsoft.com/office/drawing/2014/main" val="3850913812"/>
                    </a:ext>
                  </a:extLst>
                </a:gridCol>
              </a:tblGrid>
              <a:tr h="169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2277452"/>
                  </a:ext>
                </a:extLst>
              </a:tr>
              <a:tr h="2714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890923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199.085.309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16.123.310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79.162.217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9439517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72.294.476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40.151.748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9496081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6872355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Dirección de Arquitectura - MOP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3231700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40.151.748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0872722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39.561.939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8482720"/>
                  </a:ext>
                </a:extLst>
              </a:tr>
              <a:tr h="271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589.809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395936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103061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5460720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2061949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5667431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1439255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108.287.394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7.695.329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27.958.038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2662920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108.287.394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7.695.329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27.958.038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7832391"/>
                  </a:ext>
                </a:extLst>
              </a:tr>
              <a:tr h="271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40.458.860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3.651.296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14.826.905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0420846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4.110.435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7.301.047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6713379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4.408.529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8022376"/>
                  </a:ext>
                </a:extLst>
              </a:tr>
              <a:tr h="271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3641290"/>
                  </a:ext>
                </a:extLst>
              </a:tr>
              <a:tr h="271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8.789.414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1.421.557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0162641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8.351.354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835135,4%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978710"/>
                  </a:ext>
                </a:extLst>
              </a:tr>
              <a:tr h="169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8.351.354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835135,4%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182109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DESARROLLO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LOCAL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E31C8F6-886F-47D3-8E7C-7F2A15535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184161"/>
              </p:ext>
            </p:extLst>
          </p:nvPr>
        </p:nvGraphicFramePr>
        <p:xfrm>
          <a:off x="500065" y="1917511"/>
          <a:ext cx="8125071" cy="4409584"/>
        </p:xfrm>
        <a:graphic>
          <a:graphicData uri="http://schemas.openxmlformats.org/drawingml/2006/table">
            <a:tbl>
              <a:tblPr/>
              <a:tblGrid>
                <a:gridCol w="272729">
                  <a:extLst>
                    <a:ext uri="{9D8B030D-6E8A-4147-A177-3AD203B41FA5}">
                      <a16:colId xmlns="" xmlns:a16="http://schemas.microsoft.com/office/drawing/2014/main" val="434547918"/>
                    </a:ext>
                  </a:extLst>
                </a:gridCol>
                <a:gridCol w="272729">
                  <a:extLst>
                    <a:ext uri="{9D8B030D-6E8A-4147-A177-3AD203B41FA5}">
                      <a16:colId xmlns="" xmlns:a16="http://schemas.microsoft.com/office/drawing/2014/main" val="908628778"/>
                    </a:ext>
                  </a:extLst>
                </a:gridCol>
                <a:gridCol w="272729">
                  <a:extLst>
                    <a:ext uri="{9D8B030D-6E8A-4147-A177-3AD203B41FA5}">
                      <a16:colId xmlns="" xmlns:a16="http://schemas.microsoft.com/office/drawing/2014/main" val="248182596"/>
                    </a:ext>
                  </a:extLst>
                </a:gridCol>
                <a:gridCol w="2977299">
                  <a:extLst>
                    <a:ext uri="{9D8B030D-6E8A-4147-A177-3AD203B41FA5}">
                      <a16:colId xmlns="" xmlns:a16="http://schemas.microsoft.com/office/drawing/2014/main" val="1001508535"/>
                    </a:ext>
                  </a:extLst>
                </a:gridCol>
                <a:gridCol w="761370">
                  <a:extLst>
                    <a:ext uri="{9D8B030D-6E8A-4147-A177-3AD203B41FA5}">
                      <a16:colId xmlns="" xmlns:a16="http://schemas.microsoft.com/office/drawing/2014/main" val="546117474"/>
                    </a:ext>
                  </a:extLst>
                </a:gridCol>
                <a:gridCol w="761370">
                  <a:extLst>
                    <a:ext uri="{9D8B030D-6E8A-4147-A177-3AD203B41FA5}">
                      <a16:colId xmlns="" xmlns:a16="http://schemas.microsoft.com/office/drawing/2014/main" val="652369010"/>
                    </a:ext>
                  </a:extLst>
                </a:gridCol>
                <a:gridCol w="761370">
                  <a:extLst>
                    <a:ext uri="{9D8B030D-6E8A-4147-A177-3AD203B41FA5}">
                      <a16:colId xmlns="" xmlns:a16="http://schemas.microsoft.com/office/drawing/2014/main" val="516615692"/>
                    </a:ext>
                  </a:extLst>
                </a:gridCol>
                <a:gridCol w="681825">
                  <a:extLst>
                    <a:ext uri="{9D8B030D-6E8A-4147-A177-3AD203B41FA5}">
                      <a16:colId xmlns="" xmlns:a16="http://schemas.microsoft.com/office/drawing/2014/main" val="2391746084"/>
                    </a:ext>
                  </a:extLst>
                </a:gridCol>
                <a:gridCol w="681825">
                  <a:extLst>
                    <a:ext uri="{9D8B030D-6E8A-4147-A177-3AD203B41FA5}">
                      <a16:colId xmlns="" xmlns:a16="http://schemas.microsoft.com/office/drawing/2014/main" val="3514012786"/>
                    </a:ext>
                  </a:extLst>
                </a:gridCol>
                <a:gridCol w="681825">
                  <a:extLst>
                    <a:ext uri="{9D8B030D-6E8A-4147-A177-3AD203B41FA5}">
                      <a16:colId xmlns="" xmlns:a16="http://schemas.microsoft.com/office/drawing/2014/main" val="3879311195"/>
                    </a:ext>
                  </a:extLst>
                </a:gridCol>
              </a:tblGrid>
              <a:tr h="168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9839602"/>
                  </a:ext>
                </a:extLst>
              </a:tr>
              <a:tr h="573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295137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151.763.850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-18.745.026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26.518.035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7321050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18.665.693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18.665.693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5.410.670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165055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18.665.693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18.665.693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5.410.670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5226197"/>
                  </a:ext>
                </a:extLst>
              </a:tr>
              <a:tr h="293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0600859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5.159.337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1448709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2292672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4470854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4377029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VIII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190.600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8876731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76.917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7287677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2181894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7791231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9305421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129.441.323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-41.067.553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21.107.365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0397096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77.379.094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49.126.637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21.107.365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136727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5.741.255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4.202.255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9668783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4.008.817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1.956.817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803228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6.163.519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5.188.819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9426163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7.663.863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5.098.863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0073960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7.980.899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5.313.299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1.567.543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2707941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2.242.102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1.831.702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579.251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72210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5F91B4D7-C1C1-4065-88A3-9B1D7FCAC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123782"/>
              </p:ext>
            </p:extLst>
          </p:nvPr>
        </p:nvGraphicFramePr>
        <p:xfrm>
          <a:off x="414337" y="1915892"/>
          <a:ext cx="8210799" cy="4250130"/>
        </p:xfrm>
        <a:graphic>
          <a:graphicData uri="http://schemas.openxmlformats.org/drawingml/2006/table">
            <a:tbl>
              <a:tblPr/>
              <a:tblGrid>
                <a:gridCol w="275607">
                  <a:extLst>
                    <a:ext uri="{9D8B030D-6E8A-4147-A177-3AD203B41FA5}">
                      <a16:colId xmlns="" xmlns:a16="http://schemas.microsoft.com/office/drawing/2014/main" val="2153860284"/>
                    </a:ext>
                  </a:extLst>
                </a:gridCol>
                <a:gridCol w="275607">
                  <a:extLst>
                    <a:ext uri="{9D8B030D-6E8A-4147-A177-3AD203B41FA5}">
                      <a16:colId xmlns="" xmlns:a16="http://schemas.microsoft.com/office/drawing/2014/main" val="331872901"/>
                    </a:ext>
                  </a:extLst>
                </a:gridCol>
                <a:gridCol w="275607">
                  <a:extLst>
                    <a:ext uri="{9D8B030D-6E8A-4147-A177-3AD203B41FA5}">
                      <a16:colId xmlns="" xmlns:a16="http://schemas.microsoft.com/office/drawing/2014/main" val="1699474486"/>
                    </a:ext>
                  </a:extLst>
                </a:gridCol>
                <a:gridCol w="3008712">
                  <a:extLst>
                    <a:ext uri="{9D8B030D-6E8A-4147-A177-3AD203B41FA5}">
                      <a16:colId xmlns="" xmlns:a16="http://schemas.microsoft.com/office/drawing/2014/main" val="2911822958"/>
                    </a:ext>
                  </a:extLst>
                </a:gridCol>
                <a:gridCol w="769404">
                  <a:extLst>
                    <a:ext uri="{9D8B030D-6E8A-4147-A177-3AD203B41FA5}">
                      <a16:colId xmlns="" xmlns:a16="http://schemas.microsoft.com/office/drawing/2014/main" val="1149021693"/>
                    </a:ext>
                  </a:extLst>
                </a:gridCol>
                <a:gridCol w="769404">
                  <a:extLst>
                    <a:ext uri="{9D8B030D-6E8A-4147-A177-3AD203B41FA5}">
                      <a16:colId xmlns="" xmlns:a16="http://schemas.microsoft.com/office/drawing/2014/main" val="2101880300"/>
                    </a:ext>
                  </a:extLst>
                </a:gridCol>
                <a:gridCol w="769404">
                  <a:extLst>
                    <a:ext uri="{9D8B030D-6E8A-4147-A177-3AD203B41FA5}">
                      <a16:colId xmlns="" xmlns:a16="http://schemas.microsoft.com/office/drawing/2014/main" val="2639511578"/>
                    </a:ext>
                  </a:extLst>
                </a:gridCol>
                <a:gridCol w="689018">
                  <a:extLst>
                    <a:ext uri="{9D8B030D-6E8A-4147-A177-3AD203B41FA5}">
                      <a16:colId xmlns="" xmlns:a16="http://schemas.microsoft.com/office/drawing/2014/main" val="1561000877"/>
                    </a:ext>
                  </a:extLst>
                </a:gridCol>
                <a:gridCol w="689018">
                  <a:extLst>
                    <a:ext uri="{9D8B030D-6E8A-4147-A177-3AD203B41FA5}">
                      <a16:colId xmlns="" xmlns:a16="http://schemas.microsoft.com/office/drawing/2014/main" val="2013363664"/>
                    </a:ext>
                  </a:extLst>
                </a:gridCol>
                <a:gridCol w="689018">
                  <a:extLst>
                    <a:ext uri="{9D8B030D-6E8A-4147-A177-3AD203B41FA5}">
                      <a16:colId xmlns="" xmlns:a16="http://schemas.microsoft.com/office/drawing/2014/main" val="3328527169"/>
                    </a:ext>
                  </a:extLst>
                </a:gridCol>
              </a:tblGrid>
              <a:tr h="1626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63578218"/>
                  </a:ext>
                </a:extLst>
              </a:tr>
              <a:tr h="55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6777106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1.712.943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943.443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769.500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6602738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7.985.515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4.253.953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2.199.518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0720179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8.652.786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6.087.786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0795224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6.222.828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3.657.828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2331985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1.072.975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252.175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4403064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2.911.269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2.500.869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9990967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5.495.552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1.904.552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6463240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4.817.088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1.636.993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2.765.751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2456284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2.301.710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1.891.310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5487125"/>
                  </a:ext>
                </a:extLst>
              </a:tr>
              <a:tr h="2777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439205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454.602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7550704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52.062.229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-90.194.190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6226433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2.551.340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-47.883.580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4415537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1.893.043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-2.312.918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4391341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3.860.669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-3.979.549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9440742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1.190.066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-1.249.380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4129412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6.564.815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-6.564.817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8163013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2.347.131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-2.782.869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5735918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24.669.954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-18.658.026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0629129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3934423"/>
                  </a:ext>
                </a:extLst>
              </a:tr>
              <a:tr h="162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4.711.518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-6.763.051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8668848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F79132DF-3015-44C3-9929-4BABA12C6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54225"/>
              </p:ext>
            </p:extLst>
          </p:nvPr>
        </p:nvGraphicFramePr>
        <p:xfrm>
          <a:off x="414336" y="1916832"/>
          <a:ext cx="8196146" cy="3902101"/>
        </p:xfrm>
        <a:graphic>
          <a:graphicData uri="http://schemas.openxmlformats.org/drawingml/2006/table">
            <a:tbl>
              <a:tblPr/>
              <a:tblGrid>
                <a:gridCol w="275115">
                  <a:extLst>
                    <a:ext uri="{9D8B030D-6E8A-4147-A177-3AD203B41FA5}">
                      <a16:colId xmlns="" xmlns:a16="http://schemas.microsoft.com/office/drawing/2014/main" val="3019304627"/>
                    </a:ext>
                  </a:extLst>
                </a:gridCol>
                <a:gridCol w="275115">
                  <a:extLst>
                    <a:ext uri="{9D8B030D-6E8A-4147-A177-3AD203B41FA5}">
                      <a16:colId xmlns="" xmlns:a16="http://schemas.microsoft.com/office/drawing/2014/main" val="2145565826"/>
                    </a:ext>
                  </a:extLst>
                </a:gridCol>
                <a:gridCol w="275115">
                  <a:extLst>
                    <a:ext uri="{9D8B030D-6E8A-4147-A177-3AD203B41FA5}">
                      <a16:colId xmlns="" xmlns:a16="http://schemas.microsoft.com/office/drawing/2014/main" val="352086543"/>
                    </a:ext>
                  </a:extLst>
                </a:gridCol>
                <a:gridCol w="3003344">
                  <a:extLst>
                    <a:ext uri="{9D8B030D-6E8A-4147-A177-3AD203B41FA5}">
                      <a16:colId xmlns="" xmlns:a16="http://schemas.microsoft.com/office/drawing/2014/main" val="2099122302"/>
                    </a:ext>
                  </a:extLst>
                </a:gridCol>
                <a:gridCol w="768031">
                  <a:extLst>
                    <a:ext uri="{9D8B030D-6E8A-4147-A177-3AD203B41FA5}">
                      <a16:colId xmlns="" xmlns:a16="http://schemas.microsoft.com/office/drawing/2014/main" val="172806736"/>
                    </a:ext>
                  </a:extLst>
                </a:gridCol>
                <a:gridCol w="768031">
                  <a:extLst>
                    <a:ext uri="{9D8B030D-6E8A-4147-A177-3AD203B41FA5}">
                      <a16:colId xmlns="" xmlns:a16="http://schemas.microsoft.com/office/drawing/2014/main" val="1452297885"/>
                    </a:ext>
                  </a:extLst>
                </a:gridCol>
                <a:gridCol w="768031">
                  <a:extLst>
                    <a:ext uri="{9D8B030D-6E8A-4147-A177-3AD203B41FA5}">
                      <a16:colId xmlns="" xmlns:a16="http://schemas.microsoft.com/office/drawing/2014/main" val="1503161300"/>
                    </a:ext>
                  </a:extLst>
                </a:gridCol>
                <a:gridCol w="687788">
                  <a:extLst>
                    <a:ext uri="{9D8B030D-6E8A-4147-A177-3AD203B41FA5}">
                      <a16:colId xmlns="" xmlns:a16="http://schemas.microsoft.com/office/drawing/2014/main" val="3670540215"/>
                    </a:ext>
                  </a:extLst>
                </a:gridCol>
                <a:gridCol w="687788">
                  <a:extLst>
                    <a:ext uri="{9D8B030D-6E8A-4147-A177-3AD203B41FA5}">
                      <a16:colId xmlns="" xmlns:a16="http://schemas.microsoft.com/office/drawing/2014/main" val="2398404984"/>
                    </a:ext>
                  </a:extLst>
                </a:gridCol>
                <a:gridCol w="687788">
                  <a:extLst>
                    <a:ext uri="{9D8B030D-6E8A-4147-A177-3AD203B41FA5}">
                      <a16:colId xmlns="" xmlns:a16="http://schemas.microsoft.com/office/drawing/2014/main" val="1780955254"/>
                    </a:ext>
                  </a:extLst>
                </a:gridCol>
              </a:tblGrid>
              <a:tr h="172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4196006"/>
                  </a:ext>
                </a:extLst>
              </a:tr>
              <a:tr h="276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212156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57.867.005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75018838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57.867.005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8701575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147.593.548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44.971.035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57.867.005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9709121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1609090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3.315.883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2219946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4957571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8942285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398.898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4695484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9.582.770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58.500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3.174.757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0595838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6.630.241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4312433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11.394.278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7.903.054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6.949.989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8906777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16.474.204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8.465.826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6.502.917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8609170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21.954.441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16.325.960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6.724.713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9205767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12.935.387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9098902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1.729.832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374.640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3331961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16.193.764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11.552.901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9.734.220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209,8%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0498992"/>
                  </a:ext>
                </a:extLst>
              </a:tr>
              <a:tr h="174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6730074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49.171.457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-44.971.035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3343241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44.247.739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-44.247.741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3519340"/>
                  </a:ext>
                </a:extLst>
              </a:tr>
              <a:tr h="172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4.923.718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-723.294 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73" marR="8273" marT="82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73" marR="8273" marT="82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731932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06: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CONVERGENCIA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140141F-4999-4F59-AD33-A0DBBDED8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03836"/>
              </p:ext>
            </p:extLst>
          </p:nvPr>
        </p:nvGraphicFramePr>
        <p:xfrm>
          <a:off x="472935" y="1895010"/>
          <a:ext cx="8196574" cy="1913930"/>
        </p:xfrm>
        <a:graphic>
          <a:graphicData uri="http://schemas.openxmlformats.org/drawingml/2006/table">
            <a:tbl>
              <a:tblPr/>
              <a:tblGrid>
                <a:gridCol w="285794">
                  <a:extLst>
                    <a:ext uri="{9D8B030D-6E8A-4147-A177-3AD203B41FA5}">
                      <a16:colId xmlns="" xmlns:a16="http://schemas.microsoft.com/office/drawing/2014/main" val="2064040117"/>
                    </a:ext>
                  </a:extLst>
                </a:gridCol>
                <a:gridCol w="285794">
                  <a:extLst>
                    <a:ext uri="{9D8B030D-6E8A-4147-A177-3AD203B41FA5}">
                      <a16:colId xmlns="" xmlns:a16="http://schemas.microsoft.com/office/drawing/2014/main" val="991624342"/>
                    </a:ext>
                  </a:extLst>
                </a:gridCol>
                <a:gridCol w="285794">
                  <a:extLst>
                    <a:ext uri="{9D8B030D-6E8A-4147-A177-3AD203B41FA5}">
                      <a16:colId xmlns="" xmlns:a16="http://schemas.microsoft.com/office/drawing/2014/main" val="2705183049"/>
                    </a:ext>
                  </a:extLst>
                </a:gridCol>
                <a:gridCol w="2983690">
                  <a:extLst>
                    <a:ext uri="{9D8B030D-6E8A-4147-A177-3AD203B41FA5}">
                      <a16:colId xmlns="" xmlns:a16="http://schemas.microsoft.com/office/drawing/2014/main" val="3710480798"/>
                    </a:ext>
                  </a:extLst>
                </a:gridCol>
                <a:gridCol w="765928">
                  <a:extLst>
                    <a:ext uri="{9D8B030D-6E8A-4147-A177-3AD203B41FA5}">
                      <a16:colId xmlns="" xmlns:a16="http://schemas.microsoft.com/office/drawing/2014/main" val="968206474"/>
                    </a:ext>
                  </a:extLst>
                </a:gridCol>
                <a:gridCol w="765928">
                  <a:extLst>
                    <a:ext uri="{9D8B030D-6E8A-4147-A177-3AD203B41FA5}">
                      <a16:colId xmlns="" xmlns:a16="http://schemas.microsoft.com/office/drawing/2014/main" val="2906491192"/>
                    </a:ext>
                  </a:extLst>
                </a:gridCol>
                <a:gridCol w="765928">
                  <a:extLst>
                    <a:ext uri="{9D8B030D-6E8A-4147-A177-3AD203B41FA5}">
                      <a16:colId xmlns="" xmlns:a16="http://schemas.microsoft.com/office/drawing/2014/main" val="120255694"/>
                    </a:ext>
                  </a:extLst>
                </a:gridCol>
                <a:gridCol w="685906">
                  <a:extLst>
                    <a:ext uri="{9D8B030D-6E8A-4147-A177-3AD203B41FA5}">
                      <a16:colId xmlns="" xmlns:a16="http://schemas.microsoft.com/office/drawing/2014/main" val="3254486489"/>
                    </a:ext>
                  </a:extLst>
                </a:gridCol>
                <a:gridCol w="685906">
                  <a:extLst>
                    <a:ext uri="{9D8B030D-6E8A-4147-A177-3AD203B41FA5}">
                      <a16:colId xmlns="" xmlns:a16="http://schemas.microsoft.com/office/drawing/2014/main" val="2472638685"/>
                    </a:ext>
                  </a:extLst>
                </a:gridCol>
                <a:gridCol w="685906">
                  <a:extLst>
                    <a:ext uri="{9D8B030D-6E8A-4147-A177-3AD203B41FA5}">
                      <a16:colId xmlns="" xmlns:a16="http://schemas.microsoft.com/office/drawing/2014/main" val="1691442298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7801450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059064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3.302.717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681976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2.658.616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257413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481.578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140571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162.523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14874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159.259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455286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9669355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50819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7218337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900560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07.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NACIONAL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INTELIGENCIA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CF9ABBF6-7A32-43B4-A1C5-B41D6CDA4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642994"/>
              </p:ext>
            </p:extLst>
          </p:nvPr>
        </p:nvGraphicFramePr>
        <p:xfrm>
          <a:off x="414336" y="1916832"/>
          <a:ext cx="8210797" cy="3672411"/>
        </p:xfrm>
        <a:graphic>
          <a:graphicData uri="http://schemas.openxmlformats.org/drawingml/2006/table">
            <a:tbl>
              <a:tblPr/>
              <a:tblGrid>
                <a:gridCol w="243799">
                  <a:extLst>
                    <a:ext uri="{9D8B030D-6E8A-4147-A177-3AD203B41FA5}">
                      <a16:colId xmlns="" xmlns:a16="http://schemas.microsoft.com/office/drawing/2014/main" val="2775140393"/>
                    </a:ext>
                  </a:extLst>
                </a:gridCol>
                <a:gridCol w="243799">
                  <a:extLst>
                    <a:ext uri="{9D8B030D-6E8A-4147-A177-3AD203B41FA5}">
                      <a16:colId xmlns="" xmlns:a16="http://schemas.microsoft.com/office/drawing/2014/main" val="2856444142"/>
                    </a:ext>
                  </a:extLst>
                </a:gridCol>
                <a:gridCol w="243799">
                  <a:extLst>
                    <a:ext uri="{9D8B030D-6E8A-4147-A177-3AD203B41FA5}">
                      <a16:colId xmlns="" xmlns:a16="http://schemas.microsoft.com/office/drawing/2014/main" val="4227725625"/>
                    </a:ext>
                  </a:extLst>
                </a:gridCol>
                <a:gridCol w="3030072">
                  <a:extLst>
                    <a:ext uri="{9D8B030D-6E8A-4147-A177-3AD203B41FA5}">
                      <a16:colId xmlns="" xmlns:a16="http://schemas.microsoft.com/office/drawing/2014/main" val="2554111360"/>
                    </a:ext>
                  </a:extLst>
                </a:gridCol>
                <a:gridCol w="777834">
                  <a:extLst>
                    <a:ext uri="{9D8B030D-6E8A-4147-A177-3AD203B41FA5}">
                      <a16:colId xmlns="" xmlns:a16="http://schemas.microsoft.com/office/drawing/2014/main" val="397362242"/>
                    </a:ext>
                  </a:extLst>
                </a:gridCol>
                <a:gridCol w="777834">
                  <a:extLst>
                    <a:ext uri="{9D8B030D-6E8A-4147-A177-3AD203B41FA5}">
                      <a16:colId xmlns="" xmlns:a16="http://schemas.microsoft.com/office/drawing/2014/main" val="4040213812"/>
                    </a:ext>
                  </a:extLst>
                </a:gridCol>
                <a:gridCol w="777834">
                  <a:extLst>
                    <a:ext uri="{9D8B030D-6E8A-4147-A177-3AD203B41FA5}">
                      <a16:colId xmlns="" xmlns:a16="http://schemas.microsoft.com/office/drawing/2014/main" val="2700034702"/>
                    </a:ext>
                  </a:extLst>
                </a:gridCol>
                <a:gridCol w="696568">
                  <a:extLst>
                    <a:ext uri="{9D8B030D-6E8A-4147-A177-3AD203B41FA5}">
                      <a16:colId xmlns="" xmlns:a16="http://schemas.microsoft.com/office/drawing/2014/main" val="1100360033"/>
                    </a:ext>
                  </a:extLst>
                </a:gridCol>
                <a:gridCol w="722690">
                  <a:extLst>
                    <a:ext uri="{9D8B030D-6E8A-4147-A177-3AD203B41FA5}">
                      <a16:colId xmlns="" xmlns:a16="http://schemas.microsoft.com/office/drawing/2014/main" val="1902078731"/>
                    </a:ext>
                  </a:extLst>
                </a:gridCol>
                <a:gridCol w="696568">
                  <a:extLst>
                    <a:ext uri="{9D8B030D-6E8A-4147-A177-3AD203B41FA5}">
                      <a16:colId xmlns="" xmlns:a16="http://schemas.microsoft.com/office/drawing/2014/main" val="509459857"/>
                    </a:ext>
                  </a:extLst>
                </a:gridCol>
              </a:tblGrid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6852214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494707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34.309.245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14.555.855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778297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4.566.590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276295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450.467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381448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7.881.227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964515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081961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802625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7.881.227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369564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en Seguridad Ciudadana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6.243.257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842606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460.376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562675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1.177.594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43572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816246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755851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00190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713756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657757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1.837.760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1657978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20345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582439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1.472.630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860024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DELITO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D0FF6F96-00DA-484A-8076-5874CD72B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93014"/>
              </p:ext>
            </p:extLst>
          </p:nvPr>
        </p:nvGraphicFramePr>
        <p:xfrm>
          <a:off x="427140" y="1941230"/>
          <a:ext cx="8188685" cy="2108321"/>
        </p:xfrm>
        <a:graphic>
          <a:graphicData uri="http://schemas.openxmlformats.org/drawingml/2006/table">
            <a:tbl>
              <a:tblPr/>
              <a:tblGrid>
                <a:gridCol w="243143">
                  <a:extLst>
                    <a:ext uri="{9D8B030D-6E8A-4147-A177-3AD203B41FA5}">
                      <a16:colId xmlns="" xmlns:a16="http://schemas.microsoft.com/office/drawing/2014/main" val="76026172"/>
                    </a:ext>
                  </a:extLst>
                </a:gridCol>
                <a:gridCol w="243143">
                  <a:extLst>
                    <a:ext uri="{9D8B030D-6E8A-4147-A177-3AD203B41FA5}">
                      <a16:colId xmlns="" xmlns:a16="http://schemas.microsoft.com/office/drawing/2014/main" val="883735042"/>
                    </a:ext>
                  </a:extLst>
                </a:gridCol>
                <a:gridCol w="243143">
                  <a:extLst>
                    <a:ext uri="{9D8B030D-6E8A-4147-A177-3AD203B41FA5}">
                      <a16:colId xmlns="" xmlns:a16="http://schemas.microsoft.com/office/drawing/2014/main" val="3924673051"/>
                    </a:ext>
                  </a:extLst>
                </a:gridCol>
                <a:gridCol w="3021911">
                  <a:extLst>
                    <a:ext uri="{9D8B030D-6E8A-4147-A177-3AD203B41FA5}">
                      <a16:colId xmlns="" xmlns:a16="http://schemas.microsoft.com/office/drawing/2014/main" val="205060159"/>
                    </a:ext>
                  </a:extLst>
                </a:gridCol>
                <a:gridCol w="775739">
                  <a:extLst>
                    <a:ext uri="{9D8B030D-6E8A-4147-A177-3AD203B41FA5}">
                      <a16:colId xmlns="" xmlns:a16="http://schemas.microsoft.com/office/drawing/2014/main" val="2767848484"/>
                    </a:ext>
                  </a:extLst>
                </a:gridCol>
                <a:gridCol w="775739">
                  <a:extLst>
                    <a:ext uri="{9D8B030D-6E8A-4147-A177-3AD203B41FA5}">
                      <a16:colId xmlns="" xmlns:a16="http://schemas.microsoft.com/office/drawing/2014/main" val="1708217179"/>
                    </a:ext>
                  </a:extLst>
                </a:gridCol>
                <a:gridCol w="775739">
                  <a:extLst>
                    <a:ext uri="{9D8B030D-6E8A-4147-A177-3AD203B41FA5}">
                      <a16:colId xmlns="" xmlns:a16="http://schemas.microsoft.com/office/drawing/2014/main" val="2461377036"/>
                    </a:ext>
                  </a:extLst>
                </a:gridCol>
                <a:gridCol w="694692">
                  <a:extLst>
                    <a:ext uri="{9D8B030D-6E8A-4147-A177-3AD203B41FA5}">
                      <a16:colId xmlns="" xmlns:a16="http://schemas.microsoft.com/office/drawing/2014/main" val="3643849805"/>
                    </a:ext>
                  </a:extLst>
                </a:gridCol>
                <a:gridCol w="720744">
                  <a:extLst>
                    <a:ext uri="{9D8B030D-6E8A-4147-A177-3AD203B41FA5}">
                      <a16:colId xmlns="" xmlns:a16="http://schemas.microsoft.com/office/drawing/2014/main" val="3755898409"/>
                    </a:ext>
                  </a:extLst>
                </a:gridCol>
                <a:gridCol w="694692">
                  <a:extLst>
                    <a:ext uri="{9D8B030D-6E8A-4147-A177-3AD203B41FA5}">
                      <a16:colId xmlns="" xmlns:a16="http://schemas.microsoft.com/office/drawing/2014/main" val="4223703247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37629589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885357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4.040.040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1.695.893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6754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1.218.917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457080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452.761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323409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384263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876981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511725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269504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040891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628104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76014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02: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VÍCTIMAS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1792BDC-A365-4589-9605-18F9A3976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47957"/>
              </p:ext>
            </p:extLst>
          </p:nvPr>
        </p:nvGraphicFramePr>
        <p:xfrm>
          <a:off x="414336" y="1957900"/>
          <a:ext cx="8210798" cy="3578839"/>
        </p:xfrm>
        <a:graphic>
          <a:graphicData uri="http://schemas.openxmlformats.org/drawingml/2006/table">
            <a:tbl>
              <a:tblPr/>
              <a:tblGrid>
                <a:gridCol w="275993">
                  <a:extLst>
                    <a:ext uri="{9D8B030D-6E8A-4147-A177-3AD203B41FA5}">
                      <a16:colId xmlns="" xmlns:a16="http://schemas.microsoft.com/office/drawing/2014/main" val="1384281566"/>
                    </a:ext>
                  </a:extLst>
                </a:gridCol>
                <a:gridCol w="275993">
                  <a:extLst>
                    <a:ext uri="{9D8B030D-6E8A-4147-A177-3AD203B41FA5}">
                      <a16:colId xmlns="" xmlns:a16="http://schemas.microsoft.com/office/drawing/2014/main" val="1549723036"/>
                    </a:ext>
                  </a:extLst>
                </a:gridCol>
                <a:gridCol w="275993">
                  <a:extLst>
                    <a:ext uri="{9D8B030D-6E8A-4147-A177-3AD203B41FA5}">
                      <a16:colId xmlns="" xmlns:a16="http://schemas.microsoft.com/office/drawing/2014/main" val="1498515103"/>
                    </a:ext>
                  </a:extLst>
                </a:gridCol>
                <a:gridCol w="3001427">
                  <a:extLst>
                    <a:ext uri="{9D8B030D-6E8A-4147-A177-3AD203B41FA5}">
                      <a16:colId xmlns="" xmlns:a16="http://schemas.microsoft.com/office/drawing/2014/main" val="2023897436"/>
                    </a:ext>
                  </a:extLst>
                </a:gridCol>
                <a:gridCol w="770481">
                  <a:extLst>
                    <a:ext uri="{9D8B030D-6E8A-4147-A177-3AD203B41FA5}">
                      <a16:colId xmlns="" xmlns:a16="http://schemas.microsoft.com/office/drawing/2014/main" val="2787361761"/>
                    </a:ext>
                  </a:extLst>
                </a:gridCol>
                <a:gridCol w="770481">
                  <a:extLst>
                    <a:ext uri="{9D8B030D-6E8A-4147-A177-3AD203B41FA5}">
                      <a16:colId xmlns="" xmlns:a16="http://schemas.microsoft.com/office/drawing/2014/main" val="4152473757"/>
                    </a:ext>
                  </a:extLst>
                </a:gridCol>
                <a:gridCol w="770481">
                  <a:extLst>
                    <a:ext uri="{9D8B030D-6E8A-4147-A177-3AD203B41FA5}">
                      <a16:colId xmlns="" xmlns:a16="http://schemas.microsoft.com/office/drawing/2014/main" val="4288425487"/>
                    </a:ext>
                  </a:extLst>
                </a:gridCol>
                <a:gridCol w="689983">
                  <a:extLst>
                    <a:ext uri="{9D8B030D-6E8A-4147-A177-3AD203B41FA5}">
                      <a16:colId xmlns="" xmlns:a16="http://schemas.microsoft.com/office/drawing/2014/main" val="2825550400"/>
                    </a:ext>
                  </a:extLst>
                </a:gridCol>
                <a:gridCol w="689983">
                  <a:extLst>
                    <a:ext uri="{9D8B030D-6E8A-4147-A177-3AD203B41FA5}">
                      <a16:colId xmlns="" xmlns:a16="http://schemas.microsoft.com/office/drawing/2014/main" val="3419857261"/>
                    </a:ext>
                  </a:extLst>
                </a:gridCol>
                <a:gridCol w="689983">
                  <a:extLst>
                    <a:ext uri="{9D8B030D-6E8A-4147-A177-3AD203B41FA5}">
                      <a16:colId xmlns="" xmlns:a16="http://schemas.microsoft.com/office/drawing/2014/main" val="2495985133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229475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80344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31.345.774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110242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4.341.219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85263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934.845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065353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26.061.921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829136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229445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749911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25.794.872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911525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17.790.722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173325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2.968.210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234580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604761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4.391.254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050371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533.665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702610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561582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996525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311352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72440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252008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096972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9654665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09.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ALCOHOL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</a:t>
            </a:r>
            <a:r>
              <a:rPr lang="es-CL" sz="1400" b="1" dirty="0">
                <a:latin typeface="+mn-lt"/>
              </a:rPr>
              <a:t>$3.270.614 millones</a:t>
            </a:r>
            <a:r>
              <a:rPr lang="es-CL" sz="1400" dirty="0">
                <a:latin typeface="+mn-lt"/>
              </a:rPr>
              <a:t>, de los cuales un 40% se destina a gastos en personal, un 21% a iniciativas de inversión, un 20% a transferencias de capital, manteniendo la distribución de los años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del mes de junio ascendió a </a:t>
            </a:r>
            <a:r>
              <a:rPr lang="es-CL" sz="1400" b="1" dirty="0">
                <a:latin typeface="+mn-lt"/>
              </a:rPr>
              <a:t>$290.670 millones</a:t>
            </a:r>
            <a:r>
              <a:rPr lang="es-CL" sz="1400" dirty="0">
                <a:latin typeface="+mn-lt"/>
              </a:rPr>
              <a:t>, es decir, un </a:t>
            </a:r>
            <a:r>
              <a:rPr lang="es-CL" sz="1400" b="1" dirty="0">
                <a:latin typeface="+mn-lt"/>
              </a:rPr>
              <a:t>8,9%</a:t>
            </a:r>
            <a:r>
              <a:rPr lang="es-CL" sz="1400" dirty="0">
                <a:latin typeface="+mn-lt"/>
              </a:rPr>
              <a:t> respecto de la ley inicial, gasto superior respecto al registrado a igual mes del año 2017 (2,3 puntos porcentuales).  De esta manera, la ejecución acumulada </a:t>
            </a:r>
            <a:r>
              <a:rPr lang="es-CL" sz="1400" dirty="0"/>
              <a:t>al segundo trimestre de 2018 </a:t>
            </a:r>
            <a:r>
              <a:rPr lang="es-CL" sz="1400" dirty="0">
                <a:latin typeface="+mn-lt"/>
              </a:rPr>
              <a:t>alcanzó a </a:t>
            </a:r>
            <a:r>
              <a:rPr lang="es-CL" sz="1400" b="1" dirty="0">
                <a:latin typeface="+mn-lt"/>
              </a:rPr>
              <a:t>$1.543.804 millones</a:t>
            </a:r>
            <a:r>
              <a:rPr lang="es-CL" sz="1400" dirty="0">
                <a:latin typeface="+mn-lt"/>
              </a:rPr>
              <a:t>, lo que equivale a un gasto de </a:t>
            </a:r>
            <a:r>
              <a:rPr lang="es-CL" sz="1400" b="1" dirty="0">
                <a:latin typeface="+mn-lt"/>
              </a:rPr>
              <a:t>46,2%</a:t>
            </a:r>
            <a:r>
              <a:rPr lang="es-CL" sz="1400" dirty="0">
                <a:latin typeface="+mn-lt"/>
              </a:rPr>
              <a:t> respecto al presupuesto vigente y un </a:t>
            </a:r>
            <a:r>
              <a:rPr lang="es-CL" sz="1400" b="1" dirty="0">
                <a:latin typeface="+mn-lt"/>
              </a:rPr>
              <a:t>47,2%</a:t>
            </a:r>
            <a:r>
              <a:rPr lang="es-CL" sz="14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junio un aumento consolidado del </a:t>
            </a:r>
            <a:r>
              <a:rPr lang="es-CL" sz="1400" b="1" dirty="0"/>
              <a:t>$69.873 millones</a:t>
            </a:r>
            <a:r>
              <a:rPr lang="es-CL" sz="1400" dirty="0"/>
              <a:t>.  Lo que se traduce en incrementos en la mayoría de sus subtítulos, destacando por su monto los subtítulos 34 “servicio de la deuda”, con $63.627 millones; 24 “transferencias corrientes”, con $43.721 millones; y, el subtítulo 29 “adquisición de activos no financieros”, con $20.673 millones, manteniendo la tendencia de los últimos años.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Mientras que “Iniciativas de inversión” y “transferencia de capital” son los subtítulos que presentan reducciones en su presupuesto con un </a:t>
            </a:r>
            <a:r>
              <a:rPr lang="es-CL" sz="1400" b="1" dirty="0"/>
              <a:t>3,6%</a:t>
            </a:r>
            <a:r>
              <a:rPr lang="es-CL" sz="1400" dirty="0"/>
              <a:t> ($24.207 millones) y </a:t>
            </a:r>
            <a:r>
              <a:rPr lang="es-CL" sz="1400" b="1" dirty="0"/>
              <a:t>6,7%</a:t>
            </a:r>
            <a:r>
              <a:rPr lang="es-CL" sz="1400" dirty="0"/>
              <a:t> ($42.582 millones) respectivamente.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9435F2A-64ED-4869-A846-86FE2ED8B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92302"/>
              </p:ext>
            </p:extLst>
          </p:nvPr>
        </p:nvGraphicFramePr>
        <p:xfrm>
          <a:off x="419452" y="1916832"/>
          <a:ext cx="8196370" cy="3816418"/>
        </p:xfrm>
        <a:graphic>
          <a:graphicData uri="http://schemas.openxmlformats.org/drawingml/2006/table">
            <a:tbl>
              <a:tblPr/>
              <a:tblGrid>
                <a:gridCol w="291925">
                  <a:extLst>
                    <a:ext uri="{9D8B030D-6E8A-4147-A177-3AD203B41FA5}">
                      <a16:colId xmlns="" xmlns:a16="http://schemas.microsoft.com/office/drawing/2014/main" val="3466317413"/>
                    </a:ext>
                  </a:extLst>
                </a:gridCol>
                <a:gridCol w="291925">
                  <a:extLst>
                    <a:ext uri="{9D8B030D-6E8A-4147-A177-3AD203B41FA5}">
                      <a16:colId xmlns="" xmlns:a16="http://schemas.microsoft.com/office/drawing/2014/main" val="918372210"/>
                    </a:ext>
                  </a:extLst>
                </a:gridCol>
                <a:gridCol w="291925">
                  <a:extLst>
                    <a:ext uri="{9D8B030D-6E8A-4147-A177-3AD203B41FA5}">
                      <a16:colId xmlns="" xmlns:a16="http://schemas.microsoft.com/office/drawing/2014/main" val="2432983239"/>
                    </a:ext>
                  </a:extLst>
                </a:gridCol>
                <a:gridCol w="2941712">
                  <a:extLst>
                    <a:ext uri="{9D8B030D-6E8A-4147-A177-3AD203B41FA5}">
                      <a16:colId xmlns="" xmlns:a16="http://schemas.microsoft.com/office/drawing/2014/main" val="3899406375"/>
                    </a:ext>
                  </a:extLst>
                </a:gridCol>
                <a:gridCol w="752270">
                  <a:extLst>
                    <a:ext uri="{9D8B030D-6E8A-4147-A177-3AD203B41FA5}">
                      <a16:colId xmlns="" xmlns:a16="http://schemas.microsoft.com/office/drawing/2014/main" val="3409891099"/>
                    </a:ext>
                  </a:extLst>
                </a:gridCol>
                <a:gridCol w="752270">
                  <a:extLst>
                    <a:ext uri="{9D8B030D-6E8A-4147-A177-3AD203B41FA5}">
                      <a16:colId xmlns="" xmlns:a16="http://schemas.microsoft.com/office/drawing/2014/main" val="352615931"/>
                    </a:ext>
                  </a:extLst>
                </a:gridCol>
                <a:gridCol w="752270">
                  <a:extLst>
                    <a:ext uri="{9D8B030D-6E8A-4147-A177-3AD203B41FA5}">
                      <a16:colId xmlns="" xmlns:a16="http://schemas.microsoft.com/office/drawing/2014/main" val="667446598"/>
                    </a:ext>
                  </a:extLst>
                </a:gridCol>
                <a:gridCol w="673674">
                  <a:extLst>
                    <a:ext uri="{9D8B030D-6E8A-4147-A177-3AD203B41FA5}">
                      <a16:colId xmlns="" xmlns:a16="http://schemas.microsoft.com/office/drawing/2014/main" val="1418261028"/>
                    </a:ext>
                  </a:extLst>
                </a:gridCol>
                <a:gridCol w="774725">
                  <a:extLst>
                    <a:ext uri="{9D8B030D-6E8A-4147-A177-3AD203B41FA5}">
                      <a16:colId xmlns="" xmlns:a16="http://schemas.microsoft.com/office/drawing/2014/main" val="1963980286"/>
                    </a:ext>
                  </a:extLst>
                </a:gridCol>
                <a:gridCol w="673674">
                  <a:extLst>
                    <a:ext uri="{9D8B030D-6E8A-4147-A177-3AD203B41FA5}">
                      <a16:colId xmlns="" xmlns:a16="http://schemas.microsoft.com/office/drawing/2014/main" val="2981873760"/>
                    </a:ext>
                  </a:extLst>
                </a:gridCol>
              </a:tblGrid>
              <a:tr h="1688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5147013"/>
                  </a:ext>
                </a:extLst>
              </a:tr>
              <a:tr h="2701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5352652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74.759.637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43.786.439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54.697.096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3833619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7.580.853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8287486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1.418.964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7263693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511836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7068577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52.002.918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41.935.699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41.328.683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7195173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3.467.637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1.343.893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5834236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2.789.234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1.230.322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7172085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113.571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4466580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493979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6681465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1247073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47.478.019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41.765.299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38.927.528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7150161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41.765.309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41.765.299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36.624.516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366245160,0%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4508322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353.369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24639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444.188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2737510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1.409.145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084830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6776697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96.310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6882030"/>
                  </a:ext>
                </a:extLst>
              </a:tr>
              <a:tr h="168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0428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87F39D60-4882-4FD9-875E-57EC73886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337599"/>
              </p:ext>
            </p:extLst>
          </p:nvPr>
        </p:nvGraphicFramePr>
        <p:xfrm>
          <a:off x="414336" y="1916832"/>
          <a:ext cx="8201491" cy="3240366"/>
        </p:xfrm>
        <a:graphic>
          <a:graphicData uri="http://schemas.openxmlformats.org/drawingml/2006/table">
            <a:tbl>
              <a:tblPr/>
              <a:tblGrid>
                <a:gridCol w="292108">
                  <a:extLst>
                    <a:ext uri="{9D8B030D-6E8A-4147-A177-3AD203B41FA5}">
                      <a16:colId xmlns="" xmlns:a16="http://schemas.microsoft.com/office/drawing/2014/main" val="3382019586"/>
                    </a:ext>
                  </a:extLst>
                </a:gridCol>
                <a:gridCol w="292108">
                  <a:extLst>
                    <a:ext uri="{9D8B030D-6E8A-4147-A177-3AD203B41FA5}">
                      <a16:colId xmlns="" xmlns:a16="http://schemas.microsoft.com/office/drawing/2014/main" val="1065045758"/>
                    </a:ext>
                  </a:extLst>
                </a:gridCol>
                <a:gridCol w="292108">
                  <a:extLst>
                    <a:ext uri="{9D8B030D-6E8A-4147-A177-3AD203B41FA5}">
                      <a16:colId xmlns="" xmlns:a16="http://schemas.microsoft.com/office/drawing/2014/main" val="2795081463"/>
                    </a:ext>
                  </a:extLst>
                </a:gridCol>
                <a:gridCol w="2943548">
                  <a:extLst>
                    <a:ext uri="{9D8B030D-6E8A-4147-A177-3AD203B41FA5}">
                      <a16:colId xmlns="" xmlns:a16="http://schemas.microsoft.com/office/drawing/2014/main" val="770117885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4229742827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2965346736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534033500"/>
                    </a:ext>
                  </a:extLst>
                </a:gridCol>
                <a:gridCol w="674095">
                  <a:extLst>
                    <a:ext uri="{9D8B030D-6E8A-4147-A177-3AD203B41FA5}">
                      <a16:colId xmlns="" xmlns:a16="http://schemas.microsoft.com/office/drawing/2014/main" val="3559570182"/>
                    </a:ext>
                  </a:extLst>
                </a:gridCol>
                <a:gridCol w="775209">
                  <a:extLst>
                    <a:ext uri="{9D8B030D-6E8A-4147-A177-3AD203B41FA5}">
                      <a16:colId xmlns="" xmlns:a16="http://schemas.microsoft.com/office/drawing/2014/main" val="1869222218"/>
                    </a:ext>
                  </a:extLst>
                </a:gridCol>
                <a:gridCol w="674095">
                  <a:extLst>
                    <a:ext uri="{9D8B030D-6E8A-4147-A177-3AD203B41FA5}">
                      <a16:colId xmlns="" xmlns:a16="http://schemas.microsoft.com/office/drawing/2014/main" val="3035464048"/>
                    </a:ext>
                  </a:extLst>
                </a:gridCol>
              </a:tblGrid>
              <a:tr h="168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0132812"/>
                  </a:ext>
                </a:extLst>
              </a:tr>
              <a:tr h="2700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379618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262.776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839989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262.776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9639516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412656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9253210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241762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8037990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23.340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365228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25865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4.660.188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1.850.740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2.551.203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6174112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853653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7515644"/>
                  </a:ext>
                </a:extLst>
              </a:tr>
              <a:tr h="270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5747553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1.850.750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1.850.740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1.098.130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10981300,0%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0655605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1.850.750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1.850.740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1.098.130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10981300,0%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082018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31694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2352103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A66EDA2-A55C-4D3E-A3A2-33C4D0E67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66101"/>
              </p:ext>
            </p:extLst>
          </p:nvPr>
        </p:nvGraphicFramePr>
        <p:xfrm>
          <a:off x="414336" y="1988840"/>
          <a:ext cx="8201491" cy="1872205"/>
        </p:xfrm>
        <a:graphic>
          <a:graphicData uri="http://schemas.openxmlformats.org/drawingml/2006/table">
            <a:tbl>
              <a:tblPr/>
              <a:tblGrid>
                <a:gridCol w="292108">
                  <a:extLst>
                    <a:ext uri="{9D8B030D-6E8A-4147-A177-3AD203B41FA5}">
                      <a16:colId xmlns="" xmlns:a16="http://schemas.microsoft.com/office/drawing/2014/main" val="2166072462"/>
                    </a:ext>
                  </a:extLst>
                </a:gridCol>
                <a:gridCol w="292108">
                  <a:extLst>
                    <a:ext uri="{9D8B030D-6E8A-4147-A177-3AD203B41FA5}">
                      <a16:colId xmlns="" xmlns:a16="http://schemas.microsoft.com/office/drawing/2014/main" val="67594326"/>
                    </a:ext>
                  </a:extLst>
                </a:gridCol>
                <a:gridCol w="292108">
                  <a:extLst>
                    <a:ext uri="{9D8B030D-6E8A-4147-A177-3AD203B41FA5}">
                      <a16:colId xmlns="" xmlns:a16="http://schemas.microsoft.com/office/drawing/2014/main" val="1223139482"/>
                    </a:ext>
                  </a:extLst>
                </a:gridCol>
                <a:gridCol w="2943548">
                  <a:extLst>
                    <a:ext uri="{9D8B030D-6E8A-4147-A177-3AD203B41FA5}">
                      <a16:colId xmlns="" xmlns:a16="http://schemas.microsoft.com/office/drawing/2014/main" val="1760299067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3493247553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2559177708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4077039026"/>
                    </a:ext>
                  </a:extLst>
                </a:gridCol>
                <a:gridCol w="674095">
                  <a:extLst>
                    <a:ext uri="{9D8B030D-6E8A-4147-A177-3AD203B41FA5}">
                      <a16:colId xmlns="" xmlns:a16="http://schemas.microsoft.com/office/drawing/2014/main" val="990145450"/>
                    </a:ext>
                  </a:extLst>
                </a:gridCol>
                <a:gridCol w="775209">
                  <a:extLst>
                    <a:ext uri="{9D8B030D-6E8A-4147-A177-3AD203B41FA5}">
                      <a16:colId xmlns="" xmlns:a16="http://schemas.microsoft.com/office/drawing/2014/main" val="4209858141"/>
                    </a:ext>
                  </a:extLst>
                </a:gridCol>
                <a:gridCol w="674095">
                  <a:extLst>
                    <a:ext uri="{9D8B030D-6E8A-4147-A177-3AD203B41FA5}">
                      <a16:colId xmlns="" xmlns:a16="http://schemas.microsoft.com/office/drawing/2014/main" val="3235897015"/>
                    </a:ext>
                  </a:extLst>
                </a:gridCol>
              </a:tblGrid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1698362"/>
                  </a:ext>
                </a:extLst>
              </a:tr>
              <a:tr h="282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8827828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1.512.395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9553049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573.485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3765255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742.496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6153416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59.398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0671732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5866437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48.842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353033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522080"/>
                  </a:ext>
                </a:extLst>
              </a:tr>
              <a:tr h="176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664731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RED DE CONECTIVIDAD DEL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ESTADO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09A46CDF-14F7-4F38-A0AF-B9B862F5F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14303"/>
              </p:ext>
            </p:extLst>
          </p:nvPr>
        </p:nvGraphicFramePr>
        <p:xfrm>
          <a:off x="414336" y="1934607"/>
          <a:ext cx="8201491" cy="1782424"/>
        </p:xfrm>
        <a:graphic>
          <a:graphicData uri="http://schemas.openxmlformats.org/drawingml/2006/table">
            <a:tbl>
              <a:tblPr/>
              <a:tblGrid>
                <a:gridCol w="292108">
                  <a:extLst>
                    <a:ext uri="{9D8B030D-6E8A-4147-A177-3AD203B41FA5}">
                      <a16:colId xmlns="" xmlns:a16="http://schemas.microsoft.com/office/drawing/2014/main" val="2564155338"/>
                    </a:ext>
                  </a:extLst>
                </a:gridCol>
                <a:gridCol w="292108">
                  <a:extLst>
                    <a:ext uri="{9D8B030D-6E8A-4147-A177-3AD203B41FA5}">
                      <a16:colId xmlns="" xmlns:a16="http://schemas.microsoft.com/office/drawing/2014/main" val="3064600151"/>
                    </a:ext>
                  </a:extLst>
                </a:gridCol>
                <a:gridCol w="292108">
                  <a:extLst>
                    <a:ext uri="{9D8B030D-6E8A-4147-A177-3AD203B41FA5}">
                      <a16:colId xmlns="" xmlns:a16="http://schemas.microsoft.com/office/drawing/2014/main" val="1849018328"/>
                    </a:ext>
                  </a:extLst>
                </a:gridCol>
                <a:gridCol w="2943548">
                  <a:extLst>
                    <a:ext uri="{9D8B030D-6E8A-4147-A177-3AD203B41FA5}">
                      <a16:colId xmlns="" xmlns:a16="http://schemas.microsoft.com/office/drawing/2014/main" val="2324959334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910541091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2781093158"/>
                    </a:ext>
                  </a:extLst>
                </a:gridCol>
                <a:gridCol w="752740">
                  <a:extLst>
                    <a:ext uri="{9D8B030D-6E8A-4147-A177-3AD203B41FA5}">
                      <a16:colId xmlns="" xmlns:a16="http://schemas.microsoft.com/office/drawing/2014/main" val="4250393102"/>
                    </a:ext>
                  </a:extLst>
                </a:gridCol>
                <a:gridCol w="674095">
                  <a:extLst>
                    <a:ext uri="{9D8B030D-6E8A-4147-A177-3AD203B41FA5}">
                      <a16:colId xmlns="" xmlns:a16="http://schemas.microsoft.com/office/drawing/2014/main" val="3473710366"/>
                    </a:ext>
                  </a:extLst>
                </a:gridCol>
                <a:gridCol w="775209">
                  <a:extLst>
                    <a:ext uri="{9D8B030D-6E8A-4147-A177-3AD203B41FA5}">
                      <a16:colId xmlns="" xmlns:a16="http://schemas.microsoft.com/office/drawing/2014/main" val="1602299265"/>
                    </a:ext>
                  </a:extLst>
                </a:gridCol>
                <a:gridCol w="674095">
                  <a:extLst>
                    <a:ext uri="{9D8B030D-6E8A-4147-A177-3AD203B41FA5}">
                      <a16:colId xmlns="" xmlns:a16="http://schemas.microsoft.com/office/drawing/2014/main" val="1834430059"/>
                    </a:ext>
                  </a:extLst>
                </a:gridCol>
              </a:tblGrid>
              <a:tr h="185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2082776"/>
                  </a:ext>
                </a:extLst>
              </a:tr>
              <a:tr h="297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9416045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4041971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8674155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7266884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5265071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765448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3638688"/>
                  </a:ext>
                </a:extLst>
              </a:tr>
              <a:tr h="185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4826596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03: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7168695-7E1B-459B-AB8C-72C2F0F09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49801"/>
              </p:ext>
            </p:extLst>
          </p:nvPr>
        </p:nvGraphicFramePr>
        <p:xfrm>
          <a:off x="414336" y="1916832"/>
          <a:ext cx="8210797" cy="2841021"/>
        </p:xfrm>
        <a:graphic>
          <a:graphicData uri="http://schemas.openxmlformats.org/drawingml/2006/table">
            <a:tbl>
              <a:tblPr/>
              <a:tblGrid>
                <a:gridCol w="292439">
                  <a:extLst>
                    <a:ext uri="{9D8B030D-6E8A-4147-A177-3AD203B41FA5}">
                      <a16:colId xmlns="" xmlns:a16="http://schemas.microsoft.com/office/drawing/2014/main" val="1716553026"/>
                    </a:ext>
                  </a:extLst>
                </a:gridCol>
                <a:gridCol w="292439">
                  <a:extLst>
                    <a:ext uri="{9D8B030D-6E8A-4147-A177-3AD203B41FA5}">
                      <a16:colId xmlns="" xmlns:a16="http://schemas.microsoft.com/office/drawing/2014/main" val="1494516171"/>
                    </a:ext>
                  </a:extLst>
                </a:gridCol>
                <a:gridCol w="292439">
                  <a:extLst>
                    <a:ext uri="{9D8B030D-6E8A-4147-A177-3AD203B41FA5}">
                      <a16:colId xmlns="" xmlns:a16="http://schemas.microsoft.com/office/drawing/2014/main" val="2780997242"/>
                    </a:ext>
                  </a:extLst>
                </a:gridCol>
                <a:gridCol w="2946889">
                  <a:extLst>
                    <a:ext uri="{9D8B030D-6E8A-4147-A177-3AD203B41FA5}">
                      <a16:colId xmlns="" xmlns:a16="http://schemas.microsoft.com/office/drawing/2014/main" val="1041102379"/>
                    </a:ext>
                  </a:extLst>
                </a:gridCol>
                <a:gridCol w="753594">
                  <a:extLst>
                    <a:ext uri="{9D8B030D-6E8A-4147-A177-3AD203B41FA5}">
                      <a16:colId xmlns="" xmlns:a16="http://schemas.microsoft.com/office/drawing/2014/main" val="2291342627"/>
                    </a:ext>
                  </a:extLst>
                </a:gridCol>
                <a:gridCol w="753594">
                  <a:extLst>
                    <a:ext uri="{9D8B030D-6E8A-4147-A177-3AD203B41FA5}">
                      <a16:colId xmlns="" xmlns:a16="http://schemas.microsoft.com/office/drawing/2014/main" val="2122295929"/>
                    </a:ext>
                  </a:extLst>
                </a:gridCol>
                <a:gridCol w="753594">
                  <a:extLst>
                    <a:ext uri="{9D8B030D-6E8A-4147-A177-3AD203B41FA5}">
                      <a16:colId xmlns="" xmlns:a16="http://schemas.microsoft.com/office/drawing/2014/main" val="489199805"/>
                    </a:ext>
                  </a:extLst>
                </a:gridCol>
                <a:gridCol w="674860">
                  <a:extLst>
                    <a:ext uri="{9D8B030D-6E8A-4147-A177-3AD203B41FA5}">
                      <a16:colId xmlns="" xmlns:a16="http://schemas.microsoft.com/office/drawing/2014/main" val="3119160200"/>
                    </a:ext>
                  </a:extLst>
                </a:gridCol>
                <a:gridCol w="776089">
                  <a:extLst>
                    <a:ext uri="{9D8B030D-6E8A-4147-A177-3AD203B41FA5}">
                      <a16:colId xmlns="" xmlns:a16="http://schemas.microsoft.com/office/drawing/2014/main" val="1616363530"/>
                    </a:ext>
                  </a:extLst>
                </a:gridCol>
                <a:gridCol w="674860">
                  <a:extLst>
                    <a:ext uri="{9D8B030D-6E8A-4147-A177-3AD203B41FA5}">
                      <a16:colId xmlns="" xmlns:a16="http://schemas.microsoft.com/office/drawing/2014/main" val="1282828928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4925827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032373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28.650.492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49591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11.255.922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910774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11.255.922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286608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8.900.504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219365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513.938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108423"/>
                  </a:ext>
                </a:extLst>
              </a:tr>
              <a:tr h="183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1.841.480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724383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14.255.857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636632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14.255.857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830101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4.143.721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754649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7.924.688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164274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2.187.448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78319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664781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3.138.713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7131220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04: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BOMBEROS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3ACDA28B-B16A-4C50-B1F5-9D2479AD8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859415"/>
              </p:ext>
            </p:extLst>
          </p:nvPr>
        </p:nvGraphicFramePr>
        <p:xfrm>
          <a:off x="414336" y="1912419"/>
          <a:ext cx="8210801" cy="3943348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="" xmlns:a16="http://schemas.microsoft.com/office/drawing/2014/main" val="3959056634"/>
                    </a:ext>
                  </a:extLst>
                </a:gridCol>
                <a:gridCol w="304104">
                  <a:extLst>
                    <a:ext uri="{9D8B030D-6E8A-4147-A177-3AD203B41FA5}">
                      <a16:colId xmlns="" xmlns:a16="http://schemas.microsoft.com/office/drawing/2014/main" val="1259400606"/>
                    </a:ext>
                  </a:extLst>
                </a:gridCol>
                <a:gridCol w="304104">
                  <a:extLst>
                    <a:ext uri="{9D8B030D-6E8A-4147-A177-3AD203B41FA5}">
                      <a16:colId xmlns="" xmlns:a16="http://schemas.microsoft.com/office/drawing/2014/main" val="1010905538"/>
                    </a:ext>
                  </a:extLst>
                </a:gridCol>
                <a:gridCol w="2884640">
                  <a:extLst>
                    <a:ext uri="{9D8B030D-6E8A-4147-A177-3AD203B41FA5}">
                      <a16:colId xmlns="" xmlns:a16="http://schemas.microsoft.com/office/drawing/2014/main" val="2128485741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1025706049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3877814229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3236213395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1944504480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3287211742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2079048646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2173892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845965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1.088.881.107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533.490.692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623351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464.658.413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075108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50.016.191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593449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639.200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596979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639.200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496066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596.628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51688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148.496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633407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136077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148.496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641904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601658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235179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685169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905807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160204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369575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118.007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430899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916837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025466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110385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041260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950560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CE14013C-C2DB-43B6-B5B1-53DFB457F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650323"/>
              </p:ext>
            </p:extLst>
          </p:nvPr>
        </p:nvGraphicFramePr>
        <p:xfrm>
          <a:off x="414336" y="1936904"/>
          <a:ext cx="8210801" cy="2068164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="" xmlns:a16="http://schemas.microsoft.com/office/drawing/2014/main" val="2948101596"/>
                    </a:ext>
                  </a:extLst>
                </a:gridCol>
                <a:gridCol w="304104">
                  <a:extLst>
                    <a:ext uri="{9D8B030D-6E8A-4147-A177-3AD203B41FA5}">
                      <a16:colId xmlns="" xmlns:a16="http://schemas.microsoft.com/office/drawing/2014/main" val="2748555814"/>
                    </a:ext>
                  </a:extLst>
                </a:gridCol>
                <a:gridCol w="304104">
                  <a:extLst>
                    <a:ext uri="{9D8B030D-6E8A-4147-A177-3AD203B41FA5}">
                      <a16:colId xmlns="" xmlns:a16="http://schemas.microsoft.com/office/drawing/2014/main" val="1078102416"/>
                    </a:ext>
                  </a:extLst>
                </a:gridCol>
                <a:gridCol w="2884640">
                  <a:extLst>
                    <a:ext uri="{9D8B030D-6E8A-4147-A177-3AD203B41FA5}">
                      <a16:colId xmlns="" xmlns:a16="http://schemas.microsoft.com/office/drawing/2014/main" val="2893275148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2345963554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1473034334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2116298147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1147074149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2989300089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226476348"/>
                    </a:ext>
                  </a:extLst>
                </a:gridCol>
              </a:tblGrid>
              <a:tr h="178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048637"/>
                  </a:ext>
                </a:extLst>
              </a:tr>
              <a:tr h="2852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270035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7.283.021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6260452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7.283.021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7184542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776.904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4061842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776.904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9326558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8302330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0656032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276.217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4868886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9608840"/>
                  </a:ext>
                </a:extLst>
              </a:tr>
              <a:tr h="178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12023,8%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7117225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dólares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F0511FD3-364D-4F81-B518-D4C4149A8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583230"/>
              </p:ext>
            </p:extLst>
          </p:nvPr>
        </p:nvGraphicFramePr>
        <p:xfrm>
          <a:off x="414336" y="1916832"/>
          <a:ext cx="8210801" cy="1728192"/>
        </p:xfrm>
        <a:graphic>
          <a:graphicData uri="http://schemas.openxmlformats.org/drawingml/2006/table">
            <a:tbl>
              <a:tblPr/>
              <a:tblGrid>
                <a:gridCol w="304104">
                  <a:extLst>
                    <a:ext uri="{9D8B030D-6E8A-4147-A177-3AD203B41FA5}">
                      <a16:colId xmlns="" xmlns:a16="http://schemas.microsoft.com/office/drawing/2014/main" val="2287770808"/>
                    </a:ext>
                  </a:extLst>
                </a:gridCol>
                <a:gridCol w="304104">
                  <a:extLst>
                    <a:ext uri="{9D8B030D-6E8A-4147-A177-3AD203B41FA5}">
                      <a16:colId xmlns="" xmlns:a16="http://schemas.microsoft.com/office/drawing/2014/main" val="4015862359"/>
                    </a:ext>
                  </a:extLst>
                </a:gridCol>
                <a:gridCol w="304104">
                  <a:extLst>
                    <a:ext uri="{9D8B030D-6E8A-4147-A177-3AD203B41FA5}">
                      <a16:colId xmlns="" xmlns:a16="http://schemas.microsoft.com/office/drawing/2014/main" val="3528528692"/>
                    </a:ext>
                  </a:extLst>
                </a:gridCol>
                <a:gridCol w="2884640">
                  <a:extLst>
                    <a:ext uri="{9D8B030D-6E8A-4147-A177-3AD203B41FA5}">
                      <a16:colId xmlns="" xmlns:a16="http://schemas.microsoft.com/office/drawing/2014/main" val="1016093174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3714849855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4236157201"/>
                    </a:ext>
                  </a:extLst>
                </a:gridCol>
                <a:gridCol w="776189">
                  <a:extLst>
                    <a:ext uri="{9D8B030D-6E8A-4147-A177-3AD203B41FA5}">
                      <a16:colId xmlns="" xmlns:a16="http://schemas.microsoft.com/office/drawing/2014/main" val="3446485635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1149695785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1085033213"/>
                    </a:ext>
                  </a:extLst>
                </a:gridCol>
                <a:gridCol w="695094">
                  <a:extLst>
                    <a:ext uri="{9D8B030D-6E8A-4147-A177-3AD203B41FA5}">
                      <a16:colId xmlns="" xmlns:a16="http://schemas.microsoft.com/office/drawing/2014/main" val="2950333553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767048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494072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5927107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771218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304799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616575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272632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847478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467339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09BC6F9B-20D2-4B49-A4BC-E73CA799A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512877"/>
              </p:ext>
            </p:extLst>
          </p:nvPr>
        </p:nvGraphicFramePr>
        <p:xfrm>
          <a:off x="414336" y="1916832"/>
          <a:ext cx="8210796" cy="2304251"/>
        </p:xfrm>
        <a:graphic>
          <a:graphicData uri="http://schemas.openxmlformats.org/drawingml/2006/table">
            <a:tbl>
              <a:tblPr/>
              <a:tblGrid>
                <a:gridCol w="265609">
                  <a:extLst>
                    <a:ext uri="{9D8B030D-6E8A-4147-A177-3AD203B41FA5}">
                      <a16:colId xmlns="" xmlns:a16="http://schemas.microsoft.com/office/drawing/2014/main" val="1373986473"/>
                    </a:ext>
                  </a:extLst>
                </a:gridCol>
                <a:gridCol w="265609">
                  <a:extLst>
                    <a:ext uri="{9D8B030D-6E8A-4147-A177-3AD203B41FA5}">
                      <a16:colId xmlns="" xmlns:a16="http://schemas.microsoft.com/office/drawing/2014/main" val="478891221"/>
                    </a:ext>
                  </a:extLst>
                </a:gridCol>
                <a:gridCol w="265609">
                  <a:extLst>
                    <a:ext uri="{9D8B030D-6E8A-4147-A177-3AD203B41FA5}">
                      <a16:colId xmlns="" xmlns:a16="http://schemas.microsoft.com/office/drawing/2014/main" val="3770311393"/>
                    </a:ext>
                  </a:extLst>
                </a:gridCol>
                <a:gridCol w="3014091">
                  <a:extLst>
                    <a:ext uri="{9D8B030D-6E8A-4147-A177-3AD203B41FA5}">
                      <a16:colId xmlns="" xmlns:a16="http://schemas.microsoft.com/office/drawing/2014/main" val="493999225"/>
                    </a:ext>
                  </a:extLst>
                </a:gridCol>
                <a:gridCol w="773732">
                  <a:extLst>
                    <a:ext uri="{9D8B030D-6E8A-4147-A177-3AD203B41FA5}">
                      <a16:colId xmlns="" xmlns:a16="http://schemas.microsoft.com/office/drawing/2014/main" val="3366594250"/>
                    </a:ext>
                  </a:extLst>
                </a:gridCol>
                <a:gridCol w="773732">
                  <a:extLst>
                    <a:ext uri="{9D8B030D-6E8A-4147-A177-3AD203B41FA5}">
                      <a16:colId xmlns="" xmlns:a16="http://schemas.microsoft.com/office/drawing/2014/main" val="2813207753"/>
                    </a:ext>
                  </a:extLst>
                </a:gridCol>
                <a:gridCol w="773732">
                  <a:extLst>
                    <a:ext uri="{9D8B030D-6E8A-4147-A177-3AD203B41FA5}">
                      <a16:colId xmlns="" xmlns:a16="http://schemas.microsoft.com/office/drawing/2014/main" val="2671918822"/>
                    </a:ext>
                  </a:extLst>
                </a:gridCol>
                <a:gridCol w="692894">
                  <a:extLst>
                    <a:ext uri="{9D8B030D-6E8A-4147-A177-3AD203B41FA5}">
                      <a16:colId xmlns="" xmlns:a16="http://schemas.microsoft.com/office/drawing/2014/main" val="751908889"/>
                    </a:ext>
                  </a:extLst>
                </a:gridCol>
                <a:gridCol w="692894">
                  <a:extLst>
                    <a:ext uri="{9D8B030D-6E8A-4147-A177-3AD203B41FA5}">
                      <a16:colId xmlns="" xmlns:a16="http://schemas.microsoft.com/office/drawing/2014/main" val="929594765"/>
                    </a:ext>
                  </a:extLst>
                </a:gridCol>
                <a:gridCol w="692894">
                  <a:extLst>
                    <a:ext uri="{9D8B030D-6E8A-4147-A177-3AD203B41FA5}">
                      <a16:colId xmlns="" xmlns:a16="http://schemas.microsoft.com/office/drawing/2014/main" val="2160979280"/>
                    </a:ext>
                  </a:extLst>
                </a:gridCol>
              </a:tblGrid>
              <a:tr h="1828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73217431"/>
                  </a:ext>
                </a:extLst>
              </a:tr>
              <a:tr h="2926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8751358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32.083.851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14.812.917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5266739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9.723.425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1793300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2.501.867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7885207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752158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1501126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7438900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499967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4047776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9339135"/>
                  </a:ext>
                </a:extLst>
              </a:tr>
              <a:tr h="1828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5435581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32.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HOSPITAL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CARABINEROS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661FC5E-EEE5-4B6C-A006-65EC2AF55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666344"/>
              </p:ext>
            </p:extLst>
          </p:nvPr>
        </p:nvGraphicFramePr>
        <p:xfrm>
          <a:off x="414335" y="1892489"/>
          <a:ext cx="8210799" cy="4128791"/>
        </p:xfrm>
        <a:graphic>
          <a:graphicData uri="http://schemas.openxmlformats.org/drawingml/2006/table">
            <a:tbl>
              <a:tblPr/>
              <a:tblGrid>
                <a:gridCol w="316670">
                  <a:extLst>
                    <a:ext uri="{9D8B030D-6E8A-4147-A177-3AD203B41FA5}">
                      <a16:colId xmlns="" xmlns:a16="http://schemas.microsoft.com/office/drawing/2014/main" val="361590117"/>
                    </a:ext>
                  </a:extLst>
                </a:gridCol>
                <a:gridCol w="316670">
                  <a:extLst>
                    <a:ext uri="{9D8B030D-6E8A-4147-A177-3AD203B41FA5}">
                      <a16:colId xmlns="" xmlns:a16="http://schemas.microsoft.com/office/drawing/2014/main" val="2756536960"/>
                    </a:ext>
                  </a:extLst>
                </a:gridCol>
                <a:gridCol w="316670">
                  <a:extLst>
                    <a:ext uri="{9D8B030D-6E8A-4147-A177-3AD203B41FA5}">
                      <a16:colId xmlns="" xmlns:a16="http://schemas.microsoft.com/office/drawing/2014/main" val="2593117591"/>
                    </a:ext>
                  </a:extLst>
                </a:gridCol>
                <a:gridCol w="2951817">
                  <a:extLst>
                    <a:ext uri="{9D8B030D-6E8A-4147-A177-3AD203B41FA5}">
                      <a16:colId xmlns="" xmlns:a16="http://schemas.microsoft.com/office/drawing/2014/main" val="3585321196"/>
                    </a:ext>
                  </a:extLst>
                </a:gridCol>
                <a:gridCol w="757746">
                  <a:extLst>
                    <a:ext uri="{9D8B030D-6E8A-4147-A177-3AD203B41FA5}">
                      <a16:colId xmlns="" xmlns:a16="http://schemas.microsoft.com/office/drawing/2014/main" val="2795040943"/>
                    </a:ext>
                  </a:extLst>
                </a:gridCol>
                <a:gridCol w="757746">
                  <a:extLst>
                    <a:ext uri="{9D8B030D-6E8A-4147-A177-3AD203B41FA5}">
                      <a16:colId xmlns="" xmlns:a16="http://schemas.microsoft.com/office/drawing/2014/main" val="1422803816"/>
                    </a:ext>
                  </a:extLst>
                </a:gridCol>
                <a:gridCol w="757746">
                  <a:extLst>
                    <a:ext uri="{9D8B030D-6E8A-4147-A177-3AD203B41FA5}">
                      <a16:colId xmlns="" xmlns:a16="http://schemas.microsoft.com/office/drawing/2014/main" val="2275060787"/>
                    </a:ext>
                  </a:extLst>
                </a:gridCol>
                <a:gridCol w="678578">
                  <a:extLst>
                    <a:ext uri="{9D8B030D-6E8A-4147-A177-3AD203B41FA5}">
                      <a16:colId xmlns="" xmlns:a16="http://schemas.microsoft.com/office/drawing/2014/main" val="2448291709"/>
                    </a:ext>
                  </a:extLst>
                </a:gridCol>
                <a:gridCol w="678578">
                  <a:extLst>
                    <a:ext uri="{9D8B030D-6E8A-4147-A177-3AD203B41FA5}">
                      <a16:colId xmlns="" xmlns:a16="http://schemas.microsoft.com/office/drawing/2014/main" val="2435779588"/>
                    </a:ext>
                  </a:extLst>
                </a:gridCol>
                <a:gridCol w="678578">
                  <a:extLst>
                    <a:ext uri="{9D8B030D-6E8A-4147-A177-3AD203B41FA5}">
                      <a16:colId xmlns="" xmlns:a16="http://schemas.microsoft.com/office/drawing/2014/main" val="2003422620"/>
                    </a:ext>
                  </a:extLst>
                </a:gridCol>
              </a:tblGrid>
              <a:tr h="167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6339709"/>
                  </a:ext>
                </a:extLst>
              </a:tr>
              <a:tr h="268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8769596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333.920.468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163.939.829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8197858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134.712.354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8967689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14.999.108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8776440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1318505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0862628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427.802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6996855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427.802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4088009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38.714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3267787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389.088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2407000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563.066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7429810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9468894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143.796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0444484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5190584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271.481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4524310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6073958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670.108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1903025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670.108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8975886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2266515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7169333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8964875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0317779"/>
                  </a:ext>
                </a:extLst>
              </a:tr>
              <a:tr h="167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5175523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33.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POLICÍA DE INVESTIGACIONES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En cuanto a las instituciones que dependen del Ministerio, </a:t>
            </a:r>
            <a:r>
              <a:rPr lang="es-CL" sz="1400" b="1" dirty="0"/>
              <a:t>el 82% </a:t>
            </a:r>
            <a:r>
              <a:rPr lang="es-CL" sz="1400" dirty="0"/>
              <a:t>del presupuesto inicial, se concentra en la </a:t>
            </a:r>
            <a:r>
              <a:rPr lang="es-CL" sz="1400" b="1" dirty="0"/>
              <a:t>Subsecretaría de Desarrollo Regional y Administrativo, Carabineros de Chile </a:t>
            </a:r>
            <a:r>
              <a:rPr lang="es-CL" sz="1400" dirty="0"/>
              <a:t>y </a:t>
            </a:r>
            <a:r>
              <a:rPr lang="es-CL" sz="1400" b="1" dirty="0"/>
              <a:t>los Gobiernos Regionales</a:t>
            </a:r>
            <a:r>
              <a:rPr lang="es-CL" sz="1400" dirty="0"/>
              <a:t> (que representan a su vez el 18%, 31% y 32% respectivamente), los que al mes de junio alcanzaron niveles de ejecución de </a:t>
            </a:r>
            <a:r>
              <a:rPr lang="es-CL" sz="1400" b="1" dirty="0"/>
              <a:t>31,7%, 49% y 45,2% respectivamente</a:t>
            </a:r>
            <a:r>
              <a:rPr lang="es-CL" sz="14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Las mayores tasas de gastos se registraron en la </a:t>
            </a:r>
            <a:r>
              <a:rPr lang="es-CL" sz="1400" b="1" dirty="0"/>
              <a:t>Subsecretaría del Interior (73,2%)</a:t>
            </a:r>
            <a:r>
              <a:rPr lang="es-CL" sz="1400" dirty="0"/>
              <a:t> y </a:t>
            </a:r>
            <a:r>
              <a:rPr lang="es-CL" sz="1400" b="1" dirty="0"/>
              <a:t>Bomberos de Chile (69,5%)</a:t>
            </a:r>
            <a:r>
              <a:rPr lang="es-CL" sz="1400" dirty="0"/>
              <a:t>.  En el caso de la Subsecretaría del Interior, la ejecución se explica por el nivel de gasto en las transferencias corrientes que al mes de junio presenta una ejecución de </a:t>
            </a:r>
            <a:r>
              <a:rPr lang="es-CL" sz="1400" b="1" dirty="0"/>
              <a:t>79,5%, </a:t>
            </a:r>
            <a:r>
              <a:rPr lang="es-CL" sz="1400" dirty="0"/>
              <a:t>representando a su vez el 69,5% del presupuesto vigente de la Subsecretaría, </a:t>
            </a:r>
            <a:r>
              <a:rPr lang="es-CL" sz="1400" b="1" u="sng" dirty="0"/>
              <a:t>debido a los mayores incrementos derivados de las emergencias vividas en el país ($43.616 millones), faltando por decretar $5.893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Mientras que </a:t>
            </a:r>
            <a:r>
              <a:rPr lang="es-CL" sz="1400" b="1" dirty="0"/>
              <a:t>Fondo Social </a:t>
            </a:r>
            <a:r>
              <a:rPr lang="es-CL" sz="1400" dirty="0"/>
              <a:t>es el que presenta la </a:t>
            </a:r>
            <a:r>
              <a:rPr lang="es-CL" sz="1400" b="1" dirty="0"/>
              <a:t>ejecución menor, manteniendo un gasto de 0,9%</a:t>
            </a:r>
            <a:r>
              <a:rPr lang="es-CL" sz="1400" dirty="0"/>
              <a:t>, explicado por su cronograma de asignaciones</a:t>
            </a:r>
            <a:r>
              <a:rPr lang="es-CL" sz="1600" dirty="0"/>
              <a:t>.</a:t>
            </a:r>
            <a:endParaRPr lang="es-CL" sz="1600" b="1" u="sng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515D880F-8C06-4D8B-BBB3-D085B1708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891760"/>
              </p:ext>
            </p:extLst>
          </p:nvPr>
        </p:nvGraphicFramePr>
        <p:xfrm>
          <a:off x="414336" y="1953837"/>
          <a:ext cx="8201488" cy="3714050"/>
        </p:xfrm>
        <a:graphic>
          <a:graphicData uri="http://schemas.openxmlformats.org/drawingml/2006/table">
            <a:tbl>
              <a:tblPr/>
              <a:tblGrid>
                <a:gridCol w="3158045">
                  <a:extLst>
                    <a:ext uri="{9D8B030D-6E8A-4147-A177-3AD203B41FA5}">
                      <a16:colId xmlns="" xmlns:a16="http://schemas.microsoft.com/office/drawing/2014/main" val="3007249817"/>
                    </a:ext>
                  </a:extLst>
                </a:gridCol>
                <a:gridCol w="867284">
                  <a:extLst>
                    <a:ext uri="{9D8B030D-6E8A-4147-A177-3AD203B41FA5}">
                      <a16:colId xmlns="" xmlns:a16="http://schemas.microsoft.com/office/drawing/2014/main" val="127963541"/>
                    </a:ext>
                  </a:extLst>
                </a:gridCol>
                <a:gridCol w="930130">
                  <a:extLst>
                    <a:ext uri="{9D8B030D-6E8A-4147-A177-3AD203B41FA5}">
                      <a16:colId xmlns="" xmlns:a16="http://schemas.microsoft.com/office/drawing/2014/main" val="2765356588"/>
                    </a:ext>
                  </a:extLst>
                </a:gridCol>
                <a:gridCol w="933272">
                  <a:extLst>
                    <a:ext uri="{9D8B030D-6E8A-4147-A177-3AD203B41FA5}">
                      <a16:colId xmlns="" xmlns:a16="http://schemas.microsoft.com/office/drawing/2014/main" val="2653078389"/>
                    </a:ext>
                  </a:extLst>
                </a:gridCol>
                <a:gridCol w="804437">
                  <a:extLst>
                    <a:ext uri="{9D8B030D-6E8A-4147-A177-3AD203B41FA5}">
                      <a16:colId xmlns="" xmlns:a16="http://schemas.microsoft.com/office/drawing/2014/main" val="2245502055"/>
                    </a:ext>
                  </a:extLst>
                </a:gridCol>
                <a:gridCol w="754160">
                  <a:extLst>
                    <a:ext uri="{9D8B030D-6E8A-4147-A177-3AD203B41FA5}">
                      <a16:colId xmlns="" xmlns:a16="http://schemas.microsoft.com/office/drawing/2014/main" val="2590377709"/>
                    </a:ext>
                  </a:extLst>
                </a:gridCol>
                <a:gridCol w="754160">
                  <a:extLst>
                    <a:ext uri="{9D8B030D-6E8A-4147-A177-3AD203B41FA5}">
                      <a16:colId xmlns="" xmlns:a16="http://schemas.microsoft.com/office/drawing/2014/main" val="2289833613"/>
                    </a:ext>
                  </a:extLst>
                </a:gridCol>
              </a:tblGrid>
              <a:tr h="1914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90190762"/>
                  </a:ext>
                </a:extLst>
              </a:tr>
              <a:tr h="4594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7541925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49.265.036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14.464.494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22.372.277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2963063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55.459.686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12.170.621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26.552.954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7272900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80.843.679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4.056.361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39.580.093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2045438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67.273.132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3.695.262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20.632.764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2509474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72.530.642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10.713.331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26.763.141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9441070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80.606.040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4.396.819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33.382.130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9591337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126.118.368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4.116.726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62.961.778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8989938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66.955.629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1.931.329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32.520.837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0822472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84.465.982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5.596.043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46.914.589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4097562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123.758.523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5.172.651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61.225.255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4736764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-158.300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3483799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120.564.193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7.753.688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39.016.918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4254496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51.729.865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3.380.165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22.819.388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8547778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90.801.375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13.690.984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48.080.410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944544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63.829.472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9.078.136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23.812.329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6546402"/>
                  </a:ext>
                </a:extLst>
              </a:tr>
              <a:tr h="191446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76.505.646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18.745.458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40.759.520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228152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61 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75. PROGRAMAS 01, 02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y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%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Presupuestaria de los GORES a junio de 2017 - 2018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E2442922-5B40-4A2C-9E43-EE565CBB7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459" y="1939841"/>
            <a:ext cx="7108552" cy="404809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 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61 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75. PROGRAMAS 01, 02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y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21D243A-0035-4DB3-A7AC-F54246A0E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585219"/>
              </p:ext>
            </p:extLst>
          </p:nvPr>
        </p:nvGraphicFramePr>
        <p:xfrm>
          <a:off x="414336" y="1916832"/>
          <a:ext cx="8201488" cy="3479669"/>
        </p:xfrm>
        <a:graphic>
          <a:graphicData uri="http://schemas.openxmlformats.org/drawingml/2006/table">
            <a:tbl>
              <a:tblPr/>
              <a:tblGrid>
                <a:gridCol w="3158044">
                  <a:extLst>
                    <a:ext uri="{9D8B030D-6E8A-4147-A177-3AD203B41FA5}">
                      <a16:colId xmlns="" xmlns:a16="http://schemas.microsoft.com/office/drawing/2014/main" val="219734589"/>
                    </a:ext>
                  </a:extLst>
                </a:gridCol>
                <a:gridCol w="867284">
                  <a:extLst>
                    <a:ext uri="{9D8B030D-6E8A-4147-A177-3AD203B41FA5}">
                      <a16:colId xmlns="" xmlns:a16="http://schemas.microsoft.com/office/drawing/2014/main" val="3009393960"/>
                    </a:ext>
                  </a:extLst>
                </a:gridCol>
                <a:gridCol w="930130">
                  <a:extLst>
                    <a:ext uri="{9D8B030D-6E8A-4147-A177-3AD203B41FA5}">
                      <a16:colId xmlns="" xmlns:a16="http://schemas.microsoft.com/office/drawing/2014/main" val="2388088628"/>
                    </a:ext>
                  </a:extLst>
                </a:gridCol>
                <a:gridCol w="933273">
                  <a:extLst>
                    <a:ext uri="{9D8B030D-6E8A-4147-A177-3AD203B41FA5}">
                      <a16:colId xmlns="" xmlns:a16="http://schemas.microsoft.com/office/drawing/2014/main" val="1693965615"/>
                    </a:ext>
                  </a:extLst>
                </a:gridCol>
                <a:gridCol w="804437">
                  <a:extLst>
                    <a:ext uri="{9D8B030D-6E8A-4147-A177-3AD203B41FA5}">
                      <a16:colId xmlns="" xmlns:a16="http://schemas.microsoft.com/office/drawing/2014/main" val="14838716"/>
                    </a:ext>
                  </a:extLst>
                </a:gridCol>
                <a:gridCol w="754160">
                  <a:extLst>
                    <a:ext uri="{9D8B030D-6E8A-4147-A177-3AD203B41FA5}">
                      <a16:colId xmlns="" xmlns:a16="http://schemas.microsoft.com/office/drawing/2014/main" val="1256614689"/>
                    </a:ext>
                  </a:extLst>
                </a:gridCol>
                <a:gridCol w="754160">
                  <a:extLst>
                    <a:ext uri="{9D8B030D-6E8A-4147-A177-3AD203B41FA5}">
                      <a16:colId xmlns="" xmlns:a16="http://schemas.microsoft.com/office/drawing/2014/main" val="1880758242"/>
                    </a:ext>
                  </a:extLst>
                </a:gridCol>
              </a:tblGrid>
              <a:tr h="1870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8132143"/>
                  </a:ext>
                </a:extLst>
              </a:tr>
              <a:tr h="29932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4296352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4.198.822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160.116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1.976.774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8906028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4.004.641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283.397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2.126.009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9724907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4.219.289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1.956.852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925728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1.737.258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5249340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2.172.466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6028432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5.200.345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314.659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2.674.717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863428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6.991.427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4.083.566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556757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3.999.488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220.794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1.892.066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5926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4.324.388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2.160.726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198267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5.687.292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2.855.890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2266866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697.744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2953296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4.608.847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2.280.660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6014199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4.400.828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225.974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2.200.287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4845014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4.541.882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85.960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2.276.790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803185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4.989.525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2.468.568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3906151"/>
                  </a:ext>
                </a:extLst>
              </a:tr>
              <a:tr h="187079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4.403.688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2.097.993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043883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3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61 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75. PROGRAMAS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DE FUNCIONAMIENTO GOBIERNOS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70424E8-0225-40BC-B9E9-4A2288B2B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141060"/>
              </p:ext>
            </p:extLst>
          </p:nvPr>
        </p:nvGraphicFramePr>
        <p:xfrm>
          <a:off x="411838" y="1880068"/>
          <a:ext cx="8210797" cy="3709164"/>
        </p:xfrm>
        <a:graphic>
          <a:graphicData uri="http://schemas.openxmlformats.org/drawingml/2006/table">
            <a:tbl>
              <a:tblPr/>
              <a:tblGrid>
                <a:gridCol w="3161629">
                  <a:extLst>
                    <a:ext uri="{9D8B030D-6E8A-4147-A177-3AD203B41FA5}">
                      <a16:colId xmlns="" xmlns:a16="http://schemas.microsoft.com/office/drawing/2014/main" val="2017720268"/>
                    </a:ext>
                  </a:extLst>
                </a:gridCol>
                <a:gridCol w="868268">
                  <a:extLst>
                    <a:ext uri="{9D8B030D-6E8A-4147-A177-3AD203B41FA5}">
                      <a16:colId xmlns="" xmlns:a16="http://schemas.microsoft.com/office/drawing/2014/main" val="3506845915"/>
                    </a:ext>
                  </a:extLst>
                </a:gridCol>
                <a:gridCol w="931186">
                  <a:extLst>
                    <a:ext uri="{9D8B030D-6E8A-4147-A177-3AD203B41FA5}">
                      <a16:colId xmlns="" xmlns:a16="http://schemas.microsoft.com/office/drawing/2014/main" val="3849497770"/>
                    </a:ext>
                  </a:extLst>
                </a:gridCol>
                <a:gridCol w="934332">
                  <a:extLst>
                    <a:ext uri="{9D8B030D-6E8A-4147-A177-3AD203B41FA5}">
                      <a16:colId xmlns="" xmlns:a16="http://schemas.microsoft.com/office/drawing/2014/main" val="362176444"/>
                    </a:ext>
                  </a:extLst>
                </a:gridCol>
                <a:gridCol w="805350">
                  <a:extLst>
                    <a:ext uri="{9D8B030D-6E8A-4147-A177-3AD203B41FA5}">
                      <a16:colId xmlns="" xmlns:a16="http://schemas.microsoft.com/office/drawing/2014/main" val="2024192957"/>
                    </a:ext>
                  </a:extLst>
                </a:gridCol>
                <a:gridCol w="755016">
                  <a:extLst>
                    <a:ext uri="{9D8B030D-6E8A-4147-A177-3AD203B41FA5}">
                      <a16:colId xmlns="" xmlns:a16="http://schemas.microsoft.com/office/drawing/2014/main" val="150215523"/>
                    </a:ext>
                  </a:extLst>
                </a:gridCol>
                <a:gridCol w="755016">
                  <a:extLst>
                    <a:ext uri="{9D8B030D-6E8A-4147-A177-3AD203B41FA5}">
                      <a16:colId xmlns="" xmlns:a16="http://schemas.microsoft.com/office/drawing/2014/main" val="3798743396"/>
                    </a:ext>
                  </a:extLst>
                </a:gridCol>
              </a:tblGrid>
              <a:tr h="1911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5964197"/>
                  </a:ext>
                </a:extLst>
              </a:tr>
              <a:tr h="45886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1743354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45.066.214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14.304.378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20.395.503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8351898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51.455.045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11.887.224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24.426.945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6878849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76.624.390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3.934.130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37.623.241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89745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63.437.535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3.695.262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18.895.506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862184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68.155.205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10.713.331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24.590.675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2867747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75.405.695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4.082.160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30.707.413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1875866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119.126.941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3.940.976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58.878.212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3832308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62.956.141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1.710.535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30.628.771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150199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80.141.594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5.401.095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44.753.863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3096005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118.071.231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4.911.072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58.369.365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1886392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6635555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115.955.346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7.691.846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36.736.258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2423509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47.329.037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3.154.191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20.619.101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7463262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86.259.493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13.605.024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45.803.620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9603672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58.839.947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8.992.056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21.343.761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7744257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72.101.958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18.633.573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38.661.527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3712148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61 al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75. PROGRAMAS 02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y 03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INVERSIÓN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AA1D595F-841B-42B7-8544-A3B0546A7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2122687"/>
            <a:ext cx="4113768" cy="252028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726325FE-57F6-41C1-8CDF-636E1ACDB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122687"/>
            <a:ext cx="4113768" cy="2520282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0931B05-2218-4CD0-B7DE-68191493A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957193"/>
              </p:ext>
            </p:extLst>
          </p:nvPr>
        </p:nvGraphicFramePr>
        <p:xfrm>
          <a:off x="414338" y="2007047"/>
          <a:ext cx="8201485" cy="2514105"/>
        </p:xfrm>
        <a:graphic>
          <a:graphicData uri="http://schemas.openxmlformats.org/drawingml/2006/table">
            <a:tbl>
              <a:tblPr/>
              <a:tblGrid>
                <a:gridCol w="766073">
                  <a:extLst>
                    <a:ext uri="{9D8B030D-6E8A-4147-A177-3AD203B41FA5}">
                      <a16:colId xmlns="" xmlns:a16="http://schemas.microsoft.com/office/drawing/2014/main" val="1471336389"/>
                    </a:ext>
                  </a:extLst>
                </a:gridCol>
                <a:gridCol w="2940368">
                  <a:extLst>
                    <a:ext uri="{9D8B030D-6E8A-4147-A177-3AD203B41FA5}">
                      <a16:colId xmlns="" xmlns:a16="http://schemas.microsoft.com/office/drawing/2014/main" val="2832936829"/>
                    </a:ext>
                  </a:extLst>
                </a:gridCol>
                <a:gridCol w="768889">
                  <a:extLst>
                    <a:ext uri="{9D8B030D-6E8A-4147-A177-3AD203B41FA5}">
                      <a16:colId xmlns="" xmlns:a16="http://schemas.microsoft.com/office/drawing/2014/main" val="3931768357"/>
                    </a:ext>
                  </a:extLst>
                </a:gridCol>
                <a:gridCol w="768889">
                  <a:extLst>
                    <a:ext uri="{9D8B030D-6E8A-4147-A177-3AD203B41FA5}">
                      <a16:colId xmlns="" xmlns:a16="http://schemas.microsoft.com/office/drawing/2014/main" val="1123390887"/>
                    </a:ext>
                  </a:extLst>
                </a:gridCol>
                <a:gridCol w="768889">
                  <a:extLst>
                    <a:ext uri="{9D8B030D-6E8A-4147-A177-3AD203B41FA5}">
                      <a16:colId xmlns="" xmlns:a16="http://schemas.microsoft.com/office/drawing/2014/main" val="4177656583"/>
                    </a:ext>
                  </a:extLst>
                </a:gridCol>
                <a:gridCol w="768889">
                  <a:extLst>
                    <a:ext uri="{9D8B030D-6E8A-4147-A177-3AD203B41FA5}">
                      <a16:colId xmlns="" xmlns:a16="http://schemas.microsoft.com/office/drawing/2014/main" val="21123519"/>
                    </a:ext>
                  </a:extLst>
                </a:gridCol>
                <a:gridCol w="709744">
                  <a:extLst>
                    <a:ext uri="{9D8B030D-6E8A-4147-A177-3AD203B41FA5}">
                      <a16:colId xmlns="" xmlns:a16="http://schemas.microsoft.com/office/drawing/2014/main" val="3370107942"/>
                    </a:ext>
                  </a:extLst>
                </a:gridCol>
                <a:gridCol w="709744">
                  <a:extLst>
                    <a:ext uri="{9D8B030D-6E8A-4147-A177-3AD203B41FA5}">
                      <a16:colId xmlns="" xmlns:a16="http://schemas.microsoft.com/office/drawing/2014/main" val="1648778612"/>
                    </a:ext>
                  </a:extLst>
                </a:gridCol>
              </a:tblGrid>
              <a:tr h="1721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08285201"/>
                  </a:ext>
                </a:extLst>
              </a:tr>
              <a:tr h="27551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00105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3.340.487.243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69.873.224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1.543.803.669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197083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1.309.228.654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-388.585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681.916.972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230396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243.534.289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1.156.152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82.278.036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044609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3.226.465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1.808.437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3.394.618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4802566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328.207.237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43.720.706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163.713.153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6546411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3.148.544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41784870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938.157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928.387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881.008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9017,5%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29983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86.273.884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20.673.571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33.855.234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084630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656.616.467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-24.206.919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286.993.246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0377538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-703.651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8448275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596.057.475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-42.582.130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205.068.517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078342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91.684.491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63.626.876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83.257.992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6006334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9A363F3-51C8-49D8-9812-2D4AB593C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839306"/>
              </p:ext>
            </p:extLst>
          </p:nvPr>
        </p:nvGraphicFramePr>
        <p:xfrm>
          <a:off x="414336" y="1700809"/>
          <a:ext cx="8201488" cy="4105428"/>
        </p:xfrm>
        <a:graphic>
          <a:graphicData uri="http://schemas.openxmlformats.org/drawingml/2006/table">
            <a:tbl>
              <a:tblPr/>
              <a:tblGrid>
                <a:gridCol w="372681">
                  <a:extLst>
                    <a:ext uri="{9D8B030D-6E8A-4147-A177-3AD203B41FA5}">
                      <a16:colId xmlns="" xmlns:a16="http://schemas.microsoft.com/office/drawing/2014/main" val="1060433109"/>
                    </a:ext>
                  </a:extLst>
                </a:gridCol>
                <a:gridCol w="372681">
                  <a:extLst>
                    <a:ext uri="{9D8B030D-6E8A-4147-A177-3AD203B41FA5}">
                      <a16:colId xmlns="" xmlns:a16="http://schemas.microsoft.com/office/drawing/2014/main" val="197823112"/>
                    </a:ext>
                  </a:extLst>
                </a:gridCol>
                <a:gridCol w="3474994">
                  <a:extLst>
                    <a:ext uri="{9D8B030D-6E8A-4147-A177-3AD203B41FA5}">
                      <a16:colId xmlns="" xmlns:a16="http://schemas.microsoft.com/office/drawing/2014/main" val="2310288775"/>
                    </a:ext>
                  </a:extLst>
                </a:gridCol>
                <a:gridCol w="694998">
                  <a:extLst>
                    <a:ext uri="{9D8B030D-6E8A-4147-A177-3AD203B41FA5}">
                      <a16:colId xmlns="" xmlns:a16="http://schemas.microsoft.com/office/drawing/2014/main" val="537568734"/>
                    </a:ext>
                  </a:extLst>
                </a:gridCol>
                <a:gridCol w="694998">
                  <a:extLst>
                    <a:ext uri="{9D8B030D-6E8A-4147-A177-3AD203B41FA5}">
                      <a16:colId xmlns="" xmlns:a16="http://schemas.microsoft.com/office/drawing/2014/main" val="164077821"/>
                    </a:ext>
                  </a:extLst>
                </a:gridCol>
                <a:gridCol w="717661">
                  <a:extLst>
                    <a:ext uri="{9D8B030D-6E8A-4147-A177-3AD203B41FA5}">
                      <a16:colId xmlns="" xmlns:a16="http://schemas.microsoft.com/office/drawing/2014/main" val="2643481790"/>
                    </a:ext>
                  </a:extLst>
                </a:gridCol>
                <a:gridCol w="604347">
                  <a:extLst>
                    <a:ext uri="{9D8B030D-6E8A-4147-A177-3AD203B41FA5}">
                      <a16:colId xmlns="" xmlns:a16="http://schemas.microsoft.com/office/drawing/2014/main" val="1950482719"/>
                    </a:ext>
                  </a:extLst>
                </a:gridCol>
                <a:gridCol w="604347">
                  <a:extLst>
                    <a:ext uri="{9D8B030D-6E8A-4147-A177-3AD203B41FA5}">
                      <a16:colId xmlns="" xmlns:a16="http://schemas.microsoft.com/office/drawing/2014/main" val="3765172133"/>
                    </a:ext>
                  </a:extLst>
                </a:gridCol>
                <a:gridCol w="664781">
                  <a:extLst>
                    <a:ext uri="{9D8B030D-6E8A-4147-A177-3AD203B41FA5}">
                      <a16:colId xmlns="" xmlns:a16="http://schemas.microsoft.com/office/drawing/2014/main" val="3600968000"/>
                    </a:ext>
                  </a:extLst>
                </a:gridCol>
              </a:tblGrid>
              <a:tr h="160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4918126"/>
                  </a:ext>
                </a:extLst>
              </a:tr>
              <a:tr h="4121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0188828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Gobierno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39.730.335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2874374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15.248.896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7.367.918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699277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603.423.125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601.266.150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-2.156.975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190.339.133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3501470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46.207.996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1.691.593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25.269.677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9671897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Fortalecimiento de la Gestión Subnacional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1.522.199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8126111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Desarrollo Local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199.085.309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16.123.310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79.162.217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8195851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Transferencias a 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151.763.850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-18.745.026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26.518.035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1623232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Convergencia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57.867.005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3453033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3.302.717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0048302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36.831.736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38.349.285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1.517.549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16.251.748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3275572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34.309.245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14.555.855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6430806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Centros Regionales de Atención y Orientación a Víctimas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4.040.040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1.695.893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0869878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31.345.774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1145026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81.690.798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126.477.237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44.786.439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84.903.879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348582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74.759.637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43.786.439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54.697.096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7652596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Conectividad del Estado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1.512.395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0817918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Social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43.896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2230926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Bomberos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28.650.492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5906725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1.088.881.107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533.490.692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974978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32.083.851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14.812.917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3837979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333.920.468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163.939.829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7014120"/>
                  </a:ext>
                </a:extLst>
              </a:tr>
              <a:tr h="1605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1.092.442.944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1.211.246.712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118.803.768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547.394.383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5292827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76B8E3F7-64F8-4DAD-95F8-4D6964F71E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25569"/>
              </p:ext>
            </p:extLst>
          </p:nvPr>
        </p:nvGraphicFramePr>
        <p:xfrm>
          <a:off x="414335" y="1916833"/>
          <a:ext cx="8210801" cy="4012105"/>
        </p:xfrm>
        <a:graphic>
          <a:graphicData uri="http://schemas.openxmlformats.org/drawingml/2006/table">
            <a:tbl>
              <a:tblPr/>
              <a:tblGrid>
                <a:gridCol w="249845">
                  <a:extLst>
                    <a:ext uri="{9D8B030D-6E8A-4147-A177-3AD203B41FA5}">
                      <a16:colId xmlns="" xmlns:a16="http://schemas.microsoft.com/office/drawing/2014/main" val="2663947190"/>
                    </a:ext>
                  </a:extLst>
                </a:gridCol>
                <a:gridCol w="249845">
                  <a:extLst>
                    <a:ext uri="{9D8B030D-6E8A-4147-A177-3AD203B41FA5}">
                      <a16:colId xmlns="" xmlns:a16="http://schemas.microsoft.com/office/drawing/2014/main" val="1796382410"/>
                    </a:ext>
                  </a:extLst>
                </a:gridCol>
                <a:gridCol w="249845">
                  <a:extLst>
                    <a:ext uri="{9D8B030D-6E8A-4147-A177-3AD203B41FA5}">
                      <a16:colId xmlns="" xmlns:a16="http://schemas.microsoft.com/office/drawing/2014/main" val="237365377"/>
                    </a:ext>
                  </a:extLst>
                </a:gridCol>
                <a:gridCol w="2975422">
                  <a:extLst>
                    <a:ext uri="{9D8B030D-6E8A-4147-A177-3AD203B41FA5}">
                      <a16:colId xmlns="" xmlns:a16="http://schemas.microsoft.com/office/drawing/2014/main" val="1394976581"/>
                    </a:ext>
                  </a:extLst>
                </a:gridCol>
                <a:gridCol w="760890">
                  <a:extLst>
                    <a:ext uri="{9D8B030D-6E8A-4147-A177-3AD203B41FA5}">
                      <a16:colId xmlns="" xmlns:a16="http://schemas.microsoft.com/office/drawing/2014/main" val="2038982345"/>
                    </a:ext>
                  </a:extLst>
                </a:gridCol>
                <a:gridCol w="760890">
                  <a:extLst>
                    <a:ext uri="{9D8B030D-6E8A-4147-A177-3AD203B41FA5}">
                      <a16:colId xmlns="" xmlns:a16="http://schemas.microsoft.com/office/drawing/2014/main" val="2313656091"/>
                    </a:ext>
                  </a:extLst>
                </a:gridCol>
                <a:gridCol w="760890">
                  <a:extLst>
                    <a:ext uri="{9D8B030D-6E8A-4147-A177-3AD203B41FA5}">
                      <a16:colId xmlns="" xmlns:a16="http://schemas.microsoft.com/office/drawing/2014/main" val="2750638337"/>
                    </a:ext>
                  </a:extLst>
                </a:gridCol>
                <a:gridCol w="681394">
                  <a:extLst>
                    <a:ext uri="{9D8B030D-6E8A-4147-A177-3AD203B41FA5}">
                      <a16:colId xmlns="" xmlns:a16="http://schemas.microsoft.com/office/drawing/2014/main" val="3246937506"/>
                    </a:ext>
                  </a:extLst>
                </a:gridCol>
                <a:gridCol w="783604">
                  <a:extLst>
                    <a:ext uri="{9D8B030D-6E8A-4147-A177-3AD203B41FA5}">
                      <a16:colId xmlns="" xmlns:a16="http://schemas.microsoft.com/office/drawing/2014/main" val="276438069"/>
                    </a:ext>
                  </a:extLst>
                </a:gridCol>
                <a:gridCol w="738176">
                  <a:extLst>
                    <a:ext uri="{9D8B030D-6E8A-4147-A177-3AD203B41FA5}">
                      <a16:colId xmlns="" xmlns:a16="http://schemas.microsoft.com/office/drawing/2014/main" val="1511125109"/>
                    </a:ext>
                  </a:extLst>
                </a:gridCol>
              </a:tblGrid>
              <a:tr h="164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1132605"/>
                  </a:ext>
                </a:extLst>
              </a:tr>
              <a:tr h="28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2748655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39.730.335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0657739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16.493.836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0013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2.919.607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4448738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618.981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6189810,0%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6189810,0%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9478593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4969158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618.981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3166794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4.270.868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3488418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4972844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844166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4.270.868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2871358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5849239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3.290.741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7455997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255.966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5680193"/>
                  </a:ext>
                </a:extLst>
              </a:tr>
              <a:tr h="279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592.475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852383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131.686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52717585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1.009.053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31.937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6397166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4107457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8017795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650.688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9680943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2012634"/>
                  </a:ext>
                </a:extLst>
              </a:tr>
              <a:tr h="16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9255034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D8AF6BED-A72C-4C4C-9C1C-A2C9FF547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20821"/>
              </p:ext>
            </p:extLst>
          </p:nvPr>
        </p:nvGraphicFramePr>
        <p:xfrm>
          <a:off x="414336" y="1916832"/>
          <a:ext cx="8229599" cy="2082365"/>
        </p:xfrm>
        <a:graphic>
          <a:graphicData uri="http://schemas.openxmlformats.org/drawingml/2006/table">
            <a:tbl>
              <a:tblPr/>
              <a:tblGrid>
                <a:gridCol w="250417">
                  <a:extLst>
                    <a:ext uri="{9D8B030D-6E8A-4147-A177-3AD203B41FA5}">
                      <a16:colId xmlns="" xmlns:a16="http://schemas.microsoft.com/office/drawing/2014/main" val="2791563967"/>
                    </a:ext>
                  </a:extLst>
                </a:gridCol>
                <a:gridCol w="250417">
                  <a:extLst>
                    <a:ext uri="{9D8B030D-6E8A-4147-A177-3AD203B41FA5}">
                      <a16:colId xmlns="" xmlns:a16="http://schemas.microsoft.com/office/drawing/2014/main" val="648788557"/>
                    </a:ext>
                  </a:extLst>
                </a:gridCol>
                <a:gridCol w="250417">
                  <a:extLst>
                    <a:ext uri="{9D8B030D-6E8A-4147-A177-3AD203B41FA5}">
                      <a16:colId xmlns="" xmlns:a16="http://schemas.microsoft.com/office/drawing/2014/main" val="1491378738"/>
                    </a:ext>
                  </a:extLst>
                </a:gridCol>
                <a:gridCol w="2982233">
                  <a:extLst>
                    <a:ext uri="{9D8B030D-6E8A-4147-A177-3AD203B41FA5}">
                      <a16:colId xmlns="" xmlns:a16="http://schemas.microsoft.com/office/drawing/2014/main" val="1460153433"/>
                    </a:ext>
                  </a:extLst>
                </a:gridCol>
                <a:gridCol w="762632">
                  <a:extLst>
                    <a:ext uri="{9D8B030D-6E8A-4147-A177-3AD203B41FA5}">
                      <a16:colId xmlns="" xmlns:a16="http://schemas.microsoft.com/office/drawing/2014/main" val="4065321914"/>
                    </a:ext>
                  </a:extLst>
                </a:gridCol>
                <a:gridCol w="762632">
                  <a:extLst>
                    <a:ext uri="{9D8B030D-6E8A-4147-A177-3AD203B41FA5}">
                      <a16:colId xmlns="" xmlns:a16="http://schemas.microsoft.com/office/drawing/2014/main" val="3389101354"/>
                    </a:ext>
                  </a:extLst>
                </a:gridCol>
                <a:gridCol w="762632">
                  <a:extLst>
                    <a:ext uri="{9D8B030D-6E8A-4147-A177-3AD203B41FA5}">
                      <a16:colId xmlns="" xmlns:a16="http://schemas.microsoft.com/office/drawing/2014/main" val="2823142810"/>
                    </a:ext>
                  </a:extLst>
                </a:gridCol>
                <a:gridCol w="682954">
                  <a:extLst>
                    <a:ext uri="{9D8B030D-6E8A-4147-A177-3AD203B41FA5}">
                      <a16:colId xmlns="" xmlns:a16="http://schemas.microsoft.com/office/drawing/2014/main" val="3487182797"/>
                    </a:ext>
                  </a:extLst>
                </a:gridCol>
                <a:gridCol w="785398">
                  <a:extLst>
                    <a:ext uri="{9D8B030D-6E8A-4147-A177-3AD203B41FA5}">
                      <a16:colId xmlns="" xmlns:a16="http://schemas.microsoft.com/office/drawing/2014/main" val="326839101"/>
                    </a:ext>
                  </a:extLst>
                </a:gridCol>
                <a:gridCol w="739867">
                  <a:extLst>
                    <a:ext uri="{9D8B030D-6E8A-4147-A177-3AD203B41FA5}">
                      <a16:colId xmlns="" xmlns:a16="http://schemas.microsoft.com/office/drawing/2014/main" val="605585529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7125485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60571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893421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399.310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397027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569371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92300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12.401.974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965390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12.401.974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612720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10.083.575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866970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2.318.399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41483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319031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2259275"/>
                  </a:ext>
                </a:extLst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890" y="13575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24F3A18-1B1B-44C4-A51B-6129AD2BC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55766"/>
              </p:ext>
            </p:extLst>
          </p:nvPr>
        </p:nvGraphicFramePr>
        <p:xfrm>
          <a:off x="414336" y="1868116"/>
          <a:ext cx="8201490" cy="4138880"/>
        </p:xfrm>
        <a:graphic>
          <a:graphicData uri="http://schemas.openxmlformats.org/drawingml/2006/table">
            <a:tbl>
              <a:tblPr/>
              <a:tblGrid>
                <a:gridCol w="316311">
                  <a:extLst>
                    <a:ext uri="{9D8B030D-6E8A-4147-A177-3AD203B41FA5}">
                      <a16:colId xmlns="" xmlns:a16="http://schemas.microsoft.com/office/drawing/2014/main" val="3078385153"/>
                    </a:ext>
                  </a:extLst>
                </a:gridCol>
                <a:gridCol w="316311">
                  <a:extLst>
                    <a:ext uri="{9D8B030D-6E8A-4147-A177-3AD203B41FA5}">
                      <a16:colId xmlns="" xmlns:a16="http://schemas.microsoft.com/office/drawing/2014/main" val="1097876147"/>
                    </a:ext>
                  </a:extLst>
                </a:gridCol>
                <a:gridCol w="316311">
                  <a:extLst>
                    <a:ext uri="{9D8B030D-6E8A-4147-A177-3AD203B41FA5}">
                      <a16:colId xmlns="" xmlns:a16="http://schemas.microsoft.com/office/drawing/2014/main" val="852558303"/>
                    </a:ext>
                  </a:extLst>
                </a:gridCol>
                <a:gridCol w="2948469">
                  <a:extLst>
                    <a:ext uri="{9D8B030D-6E8A-4147-A177-3AD203B41FA5}">
                      <a16:colId xmlns="" xmlns:a16="http://schemas.microsoft.com/office/drawing/2014/main" val="227853755"/>
                    </a:ext>
                  </a:extLst>
                </a:gridCol>
                <a:gridCol w="756887">
                  <a:extLst>
                    <a:ext uri="{9D8B030D-6E8A-4147-A177-3AD203B41FA5}">
                      <a16:colId xmlns="" xmlns:a16="http://schemas.microsoft.com/office/drawing/2014/main" val="3865121"/>
                    </a:ext>
                  </a:extLst>
                </a:gridCol>
                <a:gridCol w="756887">
                  <a:extLst>
                    <a:ext uri="{9D8B030D-6E8A-4147-A177-3AD203B41FA5}">
                      <a16:colId xmlns="" xmlns:a16="http://schemas.microsoft.com/office/drawing/2014/main" val="958182274"/>
                    </a:ext>
                  </a:extLst>
                </a:gridCol>
                <a:gridCol w="756887">
                  <a:extLst>
                    <a:ext uri="{9D8B030D-6E8A-4147-A177-3AD203B41FA5}">
                      <a16:colId xmlns="" xmlns:a16="http://schemas.microsoft.com/office/drawing/2014/main" val="1956744222"/>
                    </a:ext>
                  </a:extLst>
                </a:gridCol>
                <a:gridCol w="677809">
                  <a:extLst>
                    <a:ext uri="{9D8B030D-6E8A-4147-A177-3AD203B41FA5}">
                      <a16:colId xmlns="" xmlns:a16="http://schemas.microsoft.com/office/drawing/2014/main" val="3251926628"/>
                    </a:ext>
                  </a:extLst>
                </a:gridCol>
                <a:gridCol w="677809">
                  <a:extLst>
                    <a:ext uri="{9D8B030D-6E8A-4147-A177-3AD203B41FA5}">
                      <a16:colId xmlns="" xmlns:a16="http://schemas.microsoft.com/office/drawing/2014/main" val="2706733036"/>
                    </a:ext>
                  </a:extLst>
                </a:gridCol>
                <a:gridCol w="677809">
                  <a:extLst>
                    <a:ext uri="{9D8B030D-6E8A-4147-A177-3AD203B41FA5}">
                      <a16:colId xmlns="" xmlns:a16="http://schemas.microsoft.com/office/drawing/2014/main" val="1006660242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1651955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015303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15.248.896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168.168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7.367.918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161086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6.778.355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3.827.159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357529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4.185.307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1.413.965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519250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117.830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9430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117.830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182237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3.646.688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1.833.956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821949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7825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774018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217911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51584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1.612.821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183611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66.044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50044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1.546.777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179997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853762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UNDAC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800086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268615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338799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290139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634091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91821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-49.221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5263729"/>
                  </a:ext>
                </a:extLst>
              </a:tr>
            </a:tbl>
          </a:graphicData>
        </a:graphic>
      </p:graphicFrame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04.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EMERGENCIA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3100</TotalTime>
  <Words>8020</Words>
  <Application>Microsoft Office PowerPoint</Application>
  <PresentationFormat>Presentación en pantalla (4:3)</PresentationFormat>
  <Paragraphs>4765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AL MES DE JUNIO DE 2018 PARTIDA 05: MINISTERIO DEL INTERIOR Y SEGURIDAD PÚBLICA</vt:lpstr>
      <vt:lpstr>EJECUCIÓN ACUMULADA DE GASTOS A JUNIO DE 2018  PARTIDA 05 MINISTERIO DEL INTERIOR Y SEGURIDAD PÚBLICA</vt:lpstr>
      <vt:lpstr>EJECUCIÓN ACUMULADA DE GASTOS A JUNIO DE 2018  PARTIDA 05 MINISTERIO DEL INTERIOR Y SEGURIDAD PÚBLICA</vt:lpstr>
      <vt:lpstr>COMPORTAMIENTO DE LA EJECUCIÓN ACUMULADA DE GASTOS A JUNIO DE 2018  PARTIDA 05 MINISTERIO DEL INTERIOR Y SEGURIDAD PÚBLICA</vt:lpstr>
      <vt:lpstr>EJECUCIÓN ACUMULADA DE GASTOS A JUNIO DE 2018  PARTIDA 05 MINISTERIO DEL INTERIOR Y SEGURIDAD PÚBLICA</vt:lpstr>
      <vt:lpstr>EJECUCIÓN ACUMULADA DE GASTOS A JUNIO DE 2018  PARTIDA 05 RESUMEN POR CAPÍTULOS</vt:lpstr>
      <vt:lpstr>EJECUCIÓN ACUMULADA DE GASTOS A JUNIO DE 2018  PARTIDA 05. CAPÍTULO 01. PROGRAMA 01: SERVICIO DE GOBIERNO INTERIOR</vt:lpstr>
      <vt:lpstr>EJECUCIÓN ACUMULADA DE GASTOS A JUNIO DE 2018  PARTIDA 05. CAPÍTULO 01. PROGRAMA 01: SERVICIO DE GOBIERNO INTERIOR</vt:lpstr>
      <vt:lpstr>EJECUCIÓN ACUMULADA DE GASTOS A JUNIO DE 2018  PARTIDA 05. CAPÍTULO 04. PROGRAMA 01: OFICINA NACIONAL DE EMERGENCIA</vt:lpstr>
      <vt:lpstr>EJECUCIÓN ACUMULADA DE GASTOS A JUNIO DE 2018  PARTIDA 05. CAPÍTULO 05. PROGRAMA 01: SUBSECRETARÍA DE DESARROLLO REGIONAL Y ADMINISTRATIVO</vt:lpstr>
      <vt:lpstr>EJECUCIÓN ACUMULADA DE GASTOS A JUNIO DE 2018  PARTIDA 05. CAPÍTULO 05. PROGRAMA 02: FORTALECIMIENTO DE LA GESTIÓN SUBNACIONAL</vt:lpstr>
      <vt:lpstr>EJECUCIÓN ACUMULADA DE GASTOS A JUNIO DE 2018  PARTIDA 05. CAPÍTULO 05. PROGRAMA 03: PROGRAMA DE DESARROLLO LOCAL</vt:lpstr>
      <vt:lpstr>EJECUCIÓN ACUMULADA DE GASTOS A JUNIO DE 2018  PARTIDA 05. CAPÍTULO 05. PROGRAMA 05: TRANSFERENCIAS A LOS GOBIERNOS REGIONALES</vt:lpstr>
      <vt:lpstr>EJECUCIÓN ACUMULADA DE GASTOS A JUNIO DE 2018  PARTIDA 05. CAPÍTULO 05. PROGRAMA 05: TRANSFERENCIAS A LOS GOBIERNOS REGIONALES</vt:lpstr>
      <vt:lpstr>EJECUCIÓN ACUMULADA DE GASTOS A JUNIO DE 2018  PARTIDA 05. CAPÍTULO 05. PROGRAMA 06: PROGRAMAS DE CONVERGENCIA</vt:lpstr>
      <vt:lpstr>EJECUCIÓN ACUMULADA DE GASTOS A JUNIO DE 2018  PARTIDA 05. CAPÍTULO 07. PROGRAMA 01: AGENCIA NACIONAL DE INTELIGENCIA</vt:lpstr>
      <vt:lpstr>EJECUCIÓN ACUMULADA DE GASTOS A JUNIO DE 2018  PARTIDA 05. CAPÍTULO 08. PROGRAMA 01: SUBSECRETARÍA DE PREVENCIÓN DEL DELITO</vt:lpstr>
      <vt:lpstr>EJECUCIÓN ACUMULADA DE GASTOS A JUNIO DE 2018  PARTIDA 05. CAPÍTULO 08. PROGRAMA 02: CENTROS REGIONALES DE ATENCIÓN Y ORIENTACIÓN A VÍCTIMAS</vt:lpstr>
      <vt:lpstr>EJECUCIÓN ACUMULADA DE GASTOS A JUNIO DE 2018  PARTIDA 05. CAPÍTULO 09. PROGRAMA 01: SERV. NACIONAL PARA PREVENCIÓN Y REHABIL. CONSUMO DE DROGAS Y ALCOHOL</vt:lpstr>
      <vt:lpstr>EJECUCIÓN ACUMULADA DE GASTOS A JUNIO DE 2018  PARTIDA 05. CAPÍTULO 10. PROGRAMA 01: SUBSECRETARÍA DEL INTERIOR</vt:lpstr>
      <vt:lpstr>EJECUCIÓN ACUMULADA DE GASTOS A JUNIO DE 2018  PARTIDA 05. CAPÍTULO 10. PROGRAMA 01: SUBSECRETARÍA DEL INTERIOR</vt:lpstr>
      <vt:lpstr>EJECUCIÓN ACUMULADA DE GASTOS A JUNIO DE 2018  PARTIDA 05. CAPÍTULO 10. PROGRAMA 02: RED DE CONECTIVIDAD DEL ESTADO</vt:lpstr>
      <vt:lpstr>EJECUCIÓN ACUMULADA DE GASTOS A JUNIO DE 2018  PARTIDA 05. CAPÍTULO 10. PROGRAMA 03: FONDO SOCIAL</vt:lpstr>
      <vt:lpstr>EJECUCIÓN ACUMULADA DE GASTOS A JUNIO DE 2018  PARTIDA 05. CAPÍTULO 10. PROGRAMA 04: BOMBEROS DE CHILE</vt:lpstr>
      <vt:lpstr>EJECUCIÓN ACUMULADA DE GASTOS A JUNIO DE 2018  PARTIDA 05. CAPÍTULO 31. PROGRAMA 01: CARABINEROS DE CHILE</vt:lpstr>
      <vt:lpstr>EJECUCIÓN ACUMULADA DE GASTOS A JUNIO DE 2018  PARTIDA 05. CAPÍTULO 31. PROGRAMA 01: CARABINEROS DE CHILE</vt:lpstr>
      <vt:lpstr>EJECUCIÓN ACUMULADA DE GASTOS A JUNIO DE 2018  PARTIDA 05. CAPÍTULO 31. PROGRAMA 01: CARABINEROS DE CHILE</vt:lpstr>
      <vt:lpstr>EJECUCIÓN ACUMULADA DE GASTOS A JUNIO DE 2018  PARTIDA 05. CAPÍTULO 32. PROGRAMA 01: HOSPITAL DE CARABINEROS</vt:lpstr>
      <vt:lpstr>EJECUCIÓN ACUMULADA DE GASTOS A JUNIO DE 2018  PARTIDA 05. CAPÍTULO 33. PROGRAMA 01: POLICÍA DE INVESTIGACIONES DE CHILE</vt:lpstr>
      <vt:lpstr>EJECUCIÓN ACUMULADA DE GASTOS A JUNIO DE 2018  PARTIDA 05. CAPÍTULOS 61 al 75. PROGRAMAS 01, 02 y 03: GOBIERNOS REGIONALES</vt:lpstr>
      <vt:lpstr>COMPORTAMIENTO DE LA  EJECUCIÓN ACUMULADA DE GASTOS A JUNIO DE 2018  PARTIDA 05. CAPÍTULOS 61 al 75. PROGRAMAS 01, 02 y 03: INVERSIÓN REGIONAL</vt:lpstr>
      <vt:lpstr>EJECUCIÓN ACUMULADA DE GASTOS A JUNIO DE 2018  PARTIDA 05. CAPÍTULOS 61 al 75. PROGRAMAS 01: GASTOS DE FUNCIONAMIENTO GOBIERNOS REGIONALES</vt:lpstr>
      <vt:lpstr>EJECUCIÓN ACUMULADA DE GASTOS A JUNIO DE 2018  PARTIDA 05. CAPÍTULOS 61 al 75. PROGRAMAS 02 y 03: INVERSIÓN REGIONAL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185</cp:revision>
  <cp:lastPrinted>2017-06-20T21:34:02Z</cp:lastPrinted>
  <dcterms:created xsi:type="dcterms:W3CDTF">2016-06-23T13:38:47Z</dcterms:created>
  <dcterms:modified xsi:type="dcterms:W3CDTF">2018-08-27T20:56:47Z</dcterms:modified>
</cp:coreProperties>
</file>