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18432"/>
        <c:axId val="129219968"/>
      </c:barChart>
      <c:catAx>
        <c:axId val="12921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219968"/>
        <c:crosses val="autoZero"/>
        <c:auto val="1"/>
        <c:lblAlgn val="ctr"/>
        <c:lblOffset val="100"/>
        <c:noMultiLvlLbl val="0"/>
      </c:catAx>
      <c:valAx>
        <c:axId val="1292199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2921843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8.3923665791776028E-2"/>
          <c:y val="1.388888888888888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E-4377-B923-7C63FDC4D8C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E-4377-B923-7C63FDC4D8CF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EE-4377-B923-7C63FDC4D8CF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E-4377-B923-7C63FDC4D8CF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EE-4377-B923-7C63FDC4D8C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E-4377-B923-7C63FDC4D8C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E-4377-B923-7C63FDC4D8C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E-4377-B923-7C63FDC4D8C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06-423C-BDF0-724B8B637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Partida'!$X$17:$AC$17</c:f>
              <c:strCache>
                <c:ptCount val="6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Partida'!$X$18:$AC$18</c:f>
              <c:numCache>
                <c:formatCode>0.0%</c:formatCode>
                <c:ptCount val="6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EE-4377-B923-7C63FDC4D8CF}"/>
            </c:ext>
          </c:extLst>
        </c:ser>
        <c:ser>
          <c:idx val="1"/>
          <c:order val="1"/>
          <c:tx>
            <c:strRef>
              <c:f>'Resumen Partida'!$W$19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EE-4377-B923-7C63FDC4D8CF}"/>
                </c:ext>
              </c:extLst>
            </c:dLbl>
            <c:dLbl>
              <c:idx val="1"/>
              <c:layout>
                <c:manualLayout>
                  <c:x val="2.2222222222222247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EE-4377-B923-7C63FDC4D8CF}"/>
                </c:ext>
              </c:extLst>
            </c:dLbl>
            <c:dLbl>
              <c:idx val="2"/>
              <c:layout>
                <c:manualLayout>
                  <c:x val="4.4444444444444446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EE-4377-B923-7C63FDC4D8C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EE-4377-B923-7C63FDC4D8C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EE-4377-B923-7C63FDC4D8C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EE-4377-B923-7C63FDC4D8C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EE-4377-B923-7C63FDC4D8C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EE-4377-B923-7C63FDC4D8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Partida'!$X$17:$AC$17</c:f>
              <c:strCache>
                <c:ptCount val="6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Partida'!$X$19:$AC$19</c:f>
              <c:numCache>
                <c:formatCode>0.0%</c:formatCode>
                <c:ptCount val="6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  <c:pt idx="5">
                  <c:v>7.8897098526025611E-2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7EE-4377-B923-7C63FDC4D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219584"/>
        <c:axId val="127221120"/>
      </c:barChart>
      <c:catAx>
        <c:axId val="12721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7221120"/>
        <c:crosses val="autoZero"/>
        <c:auto val="1"/>
        <c:lblAlgn val="ctr"/>
        <c:lblOffset val="100"/>
        <c:noMultiLvlLbl val="0"/>
      </c:catAx>
      <c:valAx>
        <c:axId val="1272211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s-CL"/>
          </a:p>
        </c:txPr>
        <c:crossAx val="127219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5-4F3F-9BA8-BAABB2D5444A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5-4F3F-9BA8-BAABB2D5444A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5-4F3F-9BA8-BAABB2D5444A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5-4F3F-9BA8-BAABB2D5444A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5-4F3F-9BA8-BAABB2D5444A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5-4F3F-9BA8-BAABB2D5444A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85-4F3F-9BA8-BAABB2D5444A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5-4F3F-9BA8-BAABB2D5444A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5-4F3F-9BA8-BAABB2D5444A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5-4F3F-9BA8-BAABB2D5444A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5-4F3F-9BA8-BAABB2D5444A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Partida'!$AK$17:$AP$17</c:f>
              <c:strCache>
                <c:ptCount val="6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Partida'!$AK$18:$AP$18</c:f>
              <c:numCache>
                <c:formatCode>0.0%</c:formatCode>
                <c:ptCount val="6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E85-4F3F-9BA8-BAABB2D5444A}"/>
            </c:ext>
          </c:extLst>
        </c:ser>
        <c:ser>
          <c:idx val="1"/>
          <c:order val="1"/>
          <c:tx>
            <c:strRef>
              <c:f>'Resumen Partida'!$AJ$19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5-4F3F-9BA8-BAABB2D5444A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85-4F3F-9BA8-BAABB2D5444A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85-4F3F-9BA8-BAABB2D5444A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85-4F3F-9BA8-BAABB2D5444A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85-4F3F-9BA8-BAABB2D5444A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85-4F3F-9BA8-BAABB2D5444A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85-4F3F-9BA8-BAABB2D5444A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85-4F3F-9BA8-BAABB2D5444A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85-4F3F-9BA8-BAABB2D5444A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85-4F3F-9BA8-BAABB2D5444A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5-4F3F-9BA8-BAABB2D5444A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Partida'!$AK$17:$AP$17</c:f>
              <c:strCache>
                <c:ptCount val="6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Partida'!$AK$19:$AP$19</c:f>
              <c:numCache>
                <c:formatCode>0.0%</c:formatCode>
                <c:ptCount val="6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  <c:pt idx="5">
                  <c:v>0.42263565975733214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FE85-4F3F-9BA8-BAABB2D544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014720"/>
        <c:axId val="100034432"/>
      </c:lineChart>
      <c:catAx>
        <c:axId val="10001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034432"/>
        <c:crosses val="autoZero"/>
        <c:auto val="1"/>
        <c:lblAlgn val="ctr"/>
        <c:lblOffset val="100"/>
        <c:noMultiLvlLbl val="0"/>
      </c:catAx>
      <c:valAx>
        <c:axId val="1000344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00147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07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79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6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</a:t>
            </a:r>
            <a:r>
              <a:rPr lang="es-CL" sz="2000" b="1" dirty="0">
                <a:latin typeface="+mn-lt"/>
              </a:rPr>
              <a:t>GASTOS </a:t>
            </a:r>
            <a:r>
              <a:rPr lang="es-CL" sz="2000" b="1" dirty="0" smtClean="0">
                <a:latin typeface="+mn-lt"/>
              </a:rPr>
              <a:t>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JUNIO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3825" y="4509120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8296283-13C0-4151-822D-F29A63DC6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589684"/>
              </p:ext>
            </p:extLst>
          </p:nvPr>
        </p:nvGraphicFramePr>
        <p:xfrm>
          <a:off x="576384" y="2462121"/>
          <a:ext cx="7886701" cy="1933758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="" xmlns:a16="http://schemas.microsoft.com/office/drawing/2014/main" val="3865966842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1775311835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678836676"/>
                    </a:ext>
                  </a:extLst>
                </a:gridCol>
                <a:gridCol w="2186537">
                  <a:extLst>
                    <a:ext uri="{9D8B030D-6E8A-4147-A177-3AD203B41FA5}">
                      <a16:colId xmlns="" xmlns:a16="http://schemas.microsoft.com/office/drawing/2014/main" val="1829623534"/>
                    </a:ext>
                  </a:extLst>
                </a:gridCol>
                <a:gridCol w="796253">
                  <a:extLst>
                    <a:ext uri="{9D8B030D-6E8A-4147-A177-3AD203B41FA5}">
                      <a16:colId xmlns="" xmlns:a16="http://schemas.microsoft.com/office/drawing/2014/main" val="2982991557"/>
                    </a:ext>
                  </a:extLst>
                </a:gridCol>
                <a:gridCol w="808892">
                  <a:extLst>
                    <a:ext uri="{9D8B030D-6E8A-4147-A177-3AD203B41FA5}">
                      <a16:colId xmlns="" xmlns:a16="http://schemas.microsoft.com/office/drawing/2014/main" val="395399124"/>
                    </a:ext>
                  </a:extLst>
                </a:gridCol>
                <a:gridCol w="846809">
                  <a:extLst>
                    <a:ext uri="{9D8B030D-6E8A-4147-A177-3AD203B41FA5}">
                      <a16:colId xmlns="" xmlns:a16="http://schemas.microsoft.com/office/drawing/2014/main" val="2176216605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309326136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2149536615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1041486103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515495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873817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590.759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962136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559.720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383953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765045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608492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850055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241796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5560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3669" y="4509120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050737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63691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B5B1A3E-7024-4598-8D39-468EC683B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92883"/>
              </p:ext>
            </p:extLst>
          </p:nvPr>
        </p:nvGraphicFramePr>
        <p:xfrm>
          <a:off x="576385" y="3359211"/>
          <a:ext cx="7886700" cy="1046578"/>
        </p:xfrm>
        <a:graphic>
          <a:graphicData uri="http://schemas.openxmlformats.org/drawingml/2006/table">
            <a:tbl>
              <a:tblPr/>
              <a:tblGrid>
                <a:gridCol w="336134">
                  <a:extLst>
                    <a:ext uri="{9D8B030D-6E8A-4147-A177-3AD203B41FA5}">
                      <a16:colId xmlns="" xmlns:a16="http://schemas.microsoft.com/office/drawing/2014/main" val="1598122761"/>
                    </a:ext>
                  </a:extLst>
                </a:gridCol>
                <a:gridCol w="311235">
                  <a:extLst>
                    <a:ext uri="{9D8B030D-6E8A-4147-A177-3AD203B41FA5}">
                      <a16:colId xmlns="" xmlns:a16="http://schemas.microsoft.com/office/drawing/2014/main" val="2081674472"/>
                    </a:ext>
                  </a:extLst>
                </a:gridCol>
                <a:gridCol w="311235">
                  <a:extLst>
                    <a:ext uri="{9D8B030D-6E8A-4147-A177-3AD203B41FA5}">
                      <a16:colId xmlns="" xmlns:a16="http://schemas.microsoft.com/office/drawing/2014/main" val="3920596879"/>
                    </a:ext>
                  </a:extLst>
                </a:gridCol>
                <a:gridCol w="2156860">
                  <a:extLst>
                    <a:ext uri="{9D8B030D-6E8A-4147-A177-3AD203B41FA5}">
                      <a16:colId xmlns="" xmlns:a16="http://schemas.microsoft.com/office/drawing/2014/main" val="3380199553"/>
                    </a:ext>
                  </a:extLst>
                </a:gridCol>
                <a:gridCol w="846559">
                  <a:extLst>
                    <a:ext uri="{9D8B030D-6E8A-4147-A177-3AD203B41FA5}">
                      <a16:colId xmlns="" xmlns:a16="http://schemas.microsoft.com/office/drawing/2014/main" val="2698078921"/>
                    </a:ext>
                  </a:extLst>
                </a:gridCol>
                <a:gridCol w="834110">
                  <a:extLst>
                    <a:ext uri="{9D8B030D-6E8A-4147-A177-3AD203B41FA5}">
                      <a16:colId xmlns="" xmlns:a16="http://schemas.microsoft.com/office/drawing/2014/main" val="2526104611"/>
                    </a:ext>
                  </a:extLst>
                </a:gridCol>
                <a:gridCol w="849672">
                  <a:extLst>
                    <a:ext uri="{9D8B030D-6E8A-4147-A177-3AD203B41FA5}">
                      <a16:colId xmlns="" xmlns:a16="http://schemas.microsoft.com/office/drawing/2014/main" val="3590145402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617759145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4220920413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834012366"/>
                    </a:ext>
                  </a:extLst>
                </a:gridCol>
              </a:tblGrid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0920838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621254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517.245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817088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414.209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9947260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42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junio,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el ministerio presentó un gasto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$1.074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millones, equivalente a un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7,9%, inferior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8,6%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ejecución registrado en el mismo mes del año anterior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pero superior a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lo ejecutado en los meses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abril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y  mayo ($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841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millones y $766 millones,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respectivamente).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junio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de la Partida asciende 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$5.754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42,3%, similar  a la de igual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</a:t>
            </a:r>
            <a:r>
              <a:rPr lang="es-MX" sz="1400" dirty="0" smtClean="0">
                <a:solidFill>
                  <a:prstClr val="black"/>
                </a:solidFill>
                <a:ea typeface="+mn-ea"/>
                <a:cs typeface="+mn-cs"/>
              </a:rPr>
              <a:t>abril, mayo y junio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no se observaron modificaciones presupuestarias. Por lo tanto se mantienen las observadas hasta el mes de marzo, con un incremento de $26 millones y cuyo detalle se presenta a continuación: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Rebaja de $15 millones en Gastos en Personal.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Rebaja de 173 millones en Bienes y Servicios de Consumo en el Programa Consejo 		Nacional de la Infancia.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Incremento de $173 millones en Transferencias Corrientes (en el Programa  de 		Naciones Unidas para el Desarrollo (PNUD) de Secretaría).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		Incremento de $41 millones en Integro al Fisco en el programa Gobierno Digital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60801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41216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540280"/>
              </p:ext>
            </p:extLst>
          </p:nvPr>
        </p:nvGraphicFramePr>
        <p:xfrm>
          <a:off x="467544" y="1556792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465313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74223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4D4F6959-90B1-4EC8-9BD0-775927B6D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77595"/>
              </p:ext>
            </p:extLst>
          </p:nvPr>
        </p:nvGraphicFramePr>
        <p:xfrm>
          <a:off x="414338" y="2670737"/>
          <a:ext cx="7886699" cy="1785667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="" xmlns:a16="http://schemas.microsoft.com/office/drawing/2014/main" val="2881417835"/>
                    </a:ext>
                  </a:extLst>
                </a:gridCol>
                <a:gridCol w="2225483">
                  <a:extLst>
                    <a:ext uri="{9D8B030D-6E8A-4147-A177-3AD203B41FA5}">
                      <a16:colId xmlns="" xmlns:a16="http://schemas.microsoft.com/office/drawing/2014/main" val="4149954587"/>
                    </a:ext>
                  </a:extLst>
                </a:gridCol>
                <a:gridCol w="768595">
                  <a:extLst>
                    <a:ext uri="{9D8B030D-6E8A-4147-A177-3AD203B41FA5}">
                      <a16:colId xmlns="" xmlns:a16="http://schemas.microsoft.com/office/drawing/2014/main" val="1029012461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2994459908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115800724"/>
                    </a:ext>
                  </a:extLst>
                </a:gridCol>
                <a:gridCol w="817349">
                  <a:extLst>
                    <a:ext uri="{9D8B030D-6E8A-4147-A177-3AD203B41FA5}">
                      <a16:colId xmlns="" xmlns:a16="http://schemas.microsoft.com/office/drawing/2014/main" val="2400163485"/>
                    </a:ext>
                  </a:extLst>
                </a:gridCol>
                <a:gridCol w="814480">
                  <a:extLst>
                    <a:ext uri="{9D8B030D-6E8A-4147-A177-3AD203B41FA5}">
                      <a16:colId xmlns="" xmlns:a16="http://schemas.microsoft.com/office/drawing/2014/main" val="3796984813"/>
                    </a:ext>
                  </a:extLst>
                </a:gridCol>
                <a:gridCol w="817349">
                  <a:extLst>
                    <a:ext uri="{9D8B030D-6E8A-4147-A177-3AD203B41FA5}">
                      <a16:colId xmlns="" xmlns:a16="http://schemas.microsoft.com/office/drawing/2014/main" val="3641049470"/>
                    </a:ext>
                  </a:extLst>
                </a:gridCol>
              </a:tblGrid>
              <a:tr h="186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2115311"/>
                  </a:ext>
                </a:extLst>
              </a:tr>
              <a:tr h="2976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1896818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5.754.597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404122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9.989.051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4.819.736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223951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2.524.554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695.107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505990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911.920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4209312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3782715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349908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5357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22,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6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4" y="4509120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2276872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AFDBE25D-81CC-4A98-BEDD-249ED50C4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1720"/>
              </p:ext>
            </p:extLst>
          </p:nvPr>
        </p:nvGraphicFramePr>
        <p:xfrm>
          <a:off x="755575" y="2783929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>
                  <a:extLst>
                    <a:ext uri="{9D8B030D-6E8A-4147-A177-3AD203B41FA5}">
                      <a16:colId xmlns="" xmlns:a16="http://schemas.microsoft.com/office/drawing/2014/main" val="1256576186"/>
                    </a:ext>
                  </a:extLst>
                </a:gridCol>
                <a:gridCol w="291977">
                  <a:extLst>
                    <a:ext uri="{9D8B030D-6E8A-4147-A177-3AD203B41FA5}">
                      <a16:colId xmlns="" xmlns:a16="http://schemas.microsoft.com/office/drawing/2014/main" val="1618759631"/>
                    </a:ext>
                  </a:extLst>
                </a:gridCol>
                <a:gridCol w="2069231">
                  <a:extLst>
                    <a:ext uri="{9D8B030D-6E8A-4147-A177-3AD203B41FA5}">
                      <a16:colId xmlns="" xmlns:a16="http://schemas.microsoft.com/office/drawing/2014/main" val="845820018"/>
                    </a:ext>
                  </a:extLst>
                </a:gridCol>
                <a:gridCol w="888627">
                  <a:extLst>
                    <a:ext uri="{9D8B030D-6E8A-4147-A177-3AD203B41FA5}">
                      <a16:colId xmlns="" xmlns:a16="http://schemas.microsoft.com/office/drawing/2014/main" val="1684189229"/>
                    </a:ext>
                  </a:extLst>
                </a:gridCol>
                <a:gridCol w="787069">
                  <a:extLst>
                    <a:ext uri="{9D8B030D-6E8A-4147-A177-3AD203B41FA5}">
                      <a16:colId xmlns="" xmlns:a16="http://schemas.microsoft.com/office/drawing/2014/main" val="212360746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1562900312"/>
                    </a:ext>
                  </a:extLst>
                </a:gridCol>
                <a:gridCol w="787069">
                  <a:extLst>
                    <a:ext uri="{9D8B030D-6E8A-4147-A177-3AD203B41FA5}">
                      <a16:colId xmlns="" xmlns:a16="http://schemas.microsoft.com/office/drawing/2014/main" val="2478960970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2176586730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25063460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38433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634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5.754.597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28103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1165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6493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7673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0319081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5.754.597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17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49" y="5517232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65EADA2-FDE5-4192-A7FB-54A1E80C9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6352"/>
              </p:ext>
            </p:extLst>
          </p:nvPr>
        </p:nvGraphicFramePr>
        <p:xfrm>
          <a:off x="576385" y="2369360"/>
          <a:ext cx="7886700" cy="2952809"/>
        </p:xfrm>
        <a:graphic>
          <a:graphicData uri="http://schemas.openxmlformats.org/drawingml/2006/table">
            <a:tbl>
              <a:tblPr/>
              <a:tblGrid>
                <a:gridCol w="338405">
                  <a:extLst>
                    <a:ext uri="{9D8B030D-6E8A-4147-A177-3AD203B41FA5}">
                      <a16:colId xmlns="" xmlns:a16="http://schemas.microsoft.com/office/drawing/2014/main" val="3580390530"/>
                    </a:ext>
                  </a:extLst>
                </a:gridCol>
                <a:gridCol w="401072">
                  <a:extLst>
                    <a:ext uri="{9D8B030D-6E8A-4147-A177-3AD203B41FA5}">
                      <a16:colId xmlns="" xmlns:a16="http://schemas.microsoft.com/office/drawing/2014/main" val="1598212615"/>
                    </a:ext>
                  </a:extLst>
                </a:gridCol>
                <a:gridCol w="363472">
                  <a:extLst>
                    <a:ext uri="{9D8B030D-6E8A-4147-A177-3AD203B41FA5}">
                      <a16:colId xmlns="" xmlns:a16="http://schemas.microsoft.com/office/drawing/2014/main" val="1263657594"/>
                    </a:ext>
                  </a:extLst>
                </a:gridCol>
                <a:gridCol w="2105626">
                  <a:extLst>
                    <a:ext uri="{9D8B030D-6E8A-4147-A177-3AD203B41FA5}">
                      <a16:colId xmlns="" xmlns:a16="http://schemas.microsoft.com/office/drawing/2014/main" val="1899133323"/>
                    </a:ext>
                  </a:extLst>
                </a:gridCol>
                <a:gridCol w="817811">
                  <a:extLst>
                    <a:ext uri="{9D8B030D-6E8A-4147-A177-3AD203B41FA5}">
                      <a16:colId xmlns="" xmlns:a16="http://schemas.microsoft.com/office/drawing/2014/main" val="4132412615"/>
                    </a:ext>
                  </a:extLst>
                </a:gridCol>
                <a:gridCol w="789610">
                  <a:extLst>
                    <a:ext uri="{9D8B030D-6E8A-4147-A177-3AD203B41FA5}">
                      <a16:colId xmlns="" xmlns:a16="http://schemas.microsoft.com/office/drawing/2014/main" val="3679255272"/>
                    </a:ext>
                  </a:extLst>
                </a:gridCol>
                <a:gridCol w="814677">
                  <a:extLst>
                    <a:ext uri="{9D8B030D-6E8A-4147-A177-3AD203B41FA5}">
                      <a16:colId xmlns="" xmlns:a16="http://schemas.microsoft.com/office/drawing/2014/main" val="235783393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210582492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3976317109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3258258361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7092676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432626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3.959.549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751387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7.661.111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3.587.122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597390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17598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994875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4830178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3034990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909909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927839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170538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753926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824600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5968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4320" y="4869160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DF66216-540D-4CAA-9262-5583E3545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06729"/>
              </p:ext>
            </p:extLst>
          </p:nvPr>
        </p:nvGraphicFramePr>
        <p:xfrm>
          <a:off x="576384" y="2433941"/>
          <a:ext cx="7886701" cy="2312926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="" xmlns:a16="http://schemas.microsoft.com/office/drawing/2014/main" val="2253277868"/>
                    </a:ext>
                  </a:extLst>
                </a:gridCol>
                <a:gridCol w="278057">
                  <a:extLst>
                    <a:ext uri="{9D8B030D-6E8A-4147-A177-3AD203B41FA5}">
                      <a16:colId xmlns="" xmlns:a16="http://schemas.microsoft.com/office/drawing/2014/main" val="1267190155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4187255128"/>
                    </a:ext>
                  </a:extLst>
                </a:gridCol>
                <a:gridCol w="2123342">
                  <a:extLst>
                    <a:ext uri="{9D8B030D-6E8A-4147-A177-3AD203B41FA5}">
                      <a16:colId xmlns="" xmlns:a16="http://schemas.microsoft.com/office/drawing/2014/main" val="1373292809"/>
                    </a:ext>
                  </a:extLst>
                </a:gridCol>
                <a:gridCol w="821531">
                  <a:extLst>
                    <a:ext uri="{9D8B030D-6E8A-4147-A177-3AD203B41FA5}">
                      <a16:colId xmlns="" xmlns:a16="http://schemas.microsoft.com/office/drawing/2014/main" val="3998668066"/>
                    </a:ext>
                  </a:extLst>
                </a:gridCol>
                <a:gridCol w="872087">
                  <a:extLst>
                    <a:ext uri="{9D8B030D-6E8A-4147-A177-3AD203B41FA5}">
                      <a16:colId xmlns="" xmlns:a16="http://schemas.microsoft.com/office/drawing/2014/main" val="3144004422"/>
                    </a:ext>
                  </a:extLst>
                </a:gridCol>
                <a:gridCol w="859448">
                  <a:extLst>
                    <a:ext uri="{9D8B030D-6E8A-4147-A177-3AD203B41FA5}">
                      <a16:colId xmlns="" xmlns:a16="http://schemas.microsoft.com/office/drawing/2014/main" val="1575297030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3661173851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1873689896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2380060330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484192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079876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687.044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357565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311.295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203229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153.093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9783883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52074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447726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078161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1610133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061051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8949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1241</Words>
  <Application>Microsoft Office PowerPoint</Application>
  <PresentationFormat>Presentación en pantalla (4:3)</PresentationFormat>
  <Paragraphs>582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EJECUCIÓN ACUMULADA DE GASTOS PRESUPUESTARIOS AL MES DE JUNIO DE 2018 PARTIDA 22: MINISTERIO SECRETARÍA DE LA PRESIDENCIA</vt:lpstr>
      <vt:lpstr>EJECUCIÓN ACUMULADA DE GASTOS A JUNIO DE 2018  PARTIDA 22 MINISTERIO SECRETARÍA GENERAL DE LA PRESIDENCIA</vt:lpstr>
      <vt:lpstr>EJECUCIÓN ACUMULADA DE GASTOS A JUNIO DE 2018  PARTIDA 22 MINISTERIO SECRETARÍA GENERAL DE LA PRESIDENCIA</vt:lpstr>
      <vt:lpstr>EJECUCIÓN ACUMULADA DE GASTOS A JUNIO DE 2018  PARTIDA 22 MINISTERIO SECRETARÍA GENERAL DE LA PRESIDENCIA</vt:lpstr>
      <vt:lpstr>COMPORTAMIENTO DE LA EJECUCIÓN ACUMULADA DE GASTOS A JUNIO DE 2018  PARTIDA 22 MINISTERIO SECRETARÍA GENERAL DE LA PRESIDENCIA</vt:lpstr>
      <vt:lpstr>EJECUCIÓN ACUMULADA DE GASTOS A JUNIO DE 2018  PARTIDA 22 MINISTERIO SECRETARÍA GENERAL DE LA PRESIDENCIA</vt:lpstr>
      <vt:lpstr>EJECUCIÓN ACUMULADA DE GASTOS A JUNIO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192</cp:revision>
  <cp:lastPrinted>2017-05-05T19:52:29Z</cp:lastPrinted>
  <dcterms:created xsi:type="dcterms:W3CDTF">2016-06-23T13:38:47Z</dcterms:created>
  <dcterms:modified xsi:type="dcterms:W3CDTF">2018-09-12T21:46:55Z</dcterms:modified>
</cp:coreProperties>
</file>