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6"/>
  </p:notesMasterIdLst>
  <p:handoutMasterIdLst>
    <p:handoutMasterId r:id="rId27"/>
  </p:handoutMasterIdLst>
  <p:sldIdLst>
    <p:sldId id="256" r:id="rId3"/>
    <p:sldId id="298" r:id="rId4"/>
    <p:sldId id="299" r:id="rId5"/>
    <p:sldId id="264" r:id="rId6"/>
    <p:sldId id="300" r:id="rId7"/>
    <p:sldId id="263" r:id="rId8"/>
    <p:sldId id="265" r:id="rId9"/>
    <p:sldId id="267" r:id="rId10"/>
    <p:sldId id="268" r:id="rId11"/>
    <p:sldId id="269" r:id="rId12"/>
    <p:sldId id="301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72" r:id="rId21"/>
    <p:sldId id="280" r:id="rId22"/>
    <p:sldId id="281" r:id="rId23"/>
    <p:sldId id="282" r:id="rId24"/>
    <p:sldId id="302" r:id="rId2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3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marzo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HACIENDA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13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01, Programa 08: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DE MODERNIZACIÓN SECTOR PÚBLICO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5205A40-097F-4D96-8F5A-DB21CC332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720DD5A-DA9B-42E0-8818-9D79FD296F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428342"/>
              </p:ext>
            </p:extLst>
          </p:nvPr>
        </p:nvGraphicFramePr>
        <p:xfrm>
          <a:off x="466950" y="1913220"/>
          <a:ext cx="8148874" cy="3483291"/>
        </p:xfrm>
        <a:graphic>
          <a:graphicData uri="http://schemas.openxmlformats.org/drawingml/2006/table">
            <a:tbl>
              <a:tblPr/>
              <a:tblGrid>
                <a:gridCol w="282947">
                  <a:extLst>
                    <a:ext uri="{9D8B030D-6E8A-4147-A177-3AD203B41FA5}">
                      <a16:colId xmlns:a16="http://schemas.microsoft.com/office/drawing/2014/main" val="3861856672"/>
                    </a:ext>
                  </a:extLst>
                </a:gridCol>
                <a:gridCol w="282947">
                  <a:extLst>
                    <a:ext uri="{9D8B030D-6E8A-4147-A177-3AD203B41FA5}">
                      <a16:colId xmlns:a16="http://schemas.microsoft.com/office/drawing/2014/main" val="650990809"/>
                    </a:ext>
                  </a:extLst>
                </a:gridCol>
                <a:gridCol w="282947">
                  <a:extLst>
                    <a:ext uri="{9D8B030D-6E8A-4147-A177-3AD203B41FA5}">
                      <a16:colId xmlns:a16="http://schemas.microsoft.com/office/drawing/2014/main" val="1926508366"/>
                    </a:ext>
                  </a:extLst>
                </a:gridCol>
                <a:gridCol w="2965284">
                  <a:extLst>
                    <a:ext uri="{9D8B030D-6E8A-4147-A177-3AD203B41FA5}">
                      <a16:colId xmlns:a16="http://schemas.microsoft.com/office/drawing/2014/main" val="1200862796"/>
                    </a:ext>
                  </a:extLst>
                </a:gridCol>
                <a:gridCol w="758298">
                  <a:extLst>
                    <a:ext uri="{9D8B030D-6E8A-4147-A177-3AD203B41FA5}">
                      <a16:colId xmlns:a16="http://schemas.microsoft.com/office/drawing/2014/main" val="2368435517"/>
                    </a:ext>
                  </a:extLst>
                </a:gridCol>
                <a:gridCol w="758298">
                  <a:extLst>
                    <a:ext uri="{9D8B030D-6E8A-4147-A177-3AD203B41FA5}">
                      <a16:colId xmlns:a16="http://schemas.microsoft.com/office/drawing/2014/main" val="3529080814"/>
                    </a:ext>
                  </a:extLst>
                </a:gridCol>
                <a:gridCol w="758298">
                  <a:extLst>
                    <a:ext uri="{9D8B030D-6E8A-4147-A177-3AD203B41FA5}">
                      <a16:colId xmlns:a16="http://schemas.microsoft.com/office/drawing/2014/main" val="1956323495"/>
                    </a:ext>
                  </a:extLst>
                </a:gridCol>
                <a:gridCol w="679073">
                  <a:extLst>
                    <a:ext uri="{9D8B030D-6E8A-4147-A177-3AD203B41FA5}">
                      <a16:colId xmlns:a16="http://schemas.microsoft.com/office/drawing/2014/main" val="4165685209"/>
                    </a:ext>
                  </a:extLst>
                </a:gridCol>
                <a:gridCol w="690391">
                  <a:extLst>
                    <a:ext uri="{9D8B030D-6E8A-4147-A177-3AD203B41FA5}">
                      <a16:colId xmlns:a16="http://schemas.microsoft.com/office/drawing/2014/main" val="526687005"/>
                    </a:ext>
                  </a:extLst>
                </a:gridCol>
                <a:gridCol w="690391">
                  <a:extLst>
                    <a:ext uri="{9D8B030D-6E8A-4147-A177-3AD203B41FA5}">
                      <a16:colId xmlns:a16="http://schemas.microsoft.com/office/drawing/2014/main" val="2065157293"/>
                    </a:ext>
                  </a:extLst>
                </a:gridCol>
              </a:tblGrid>
              <a:tr h="1690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280152"/>
                  </a:ext>
                </a:extLst>
              </a:tr>
              <a:tr h="2704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774904"/>
                  </a:ext>
                </a:extLst>
              </a:tr>
              <a:tr h="1690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9.054.085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8.799.285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-254.800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1.239.685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916343"/>
                  </a:ext>
                </a:extLst>
              </a:tr>
              <a:tr h="169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371.793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371.793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89.237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584826"/>
                  </a:ext>
                </a:extLst>
              </a:tr>
              <a:tr h="169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450.973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450.973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950546"/>
                  </a:ext>
                </a:extLst>
              </a:tr>
              <a:tr h="169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7.899.078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7.644.278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-254.800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1.019.343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669056"/>
                  </a:ext>
                </a:extLst>
              </a:tr>
              <a:tr h="169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7.388.495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7.388.495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1.019.343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787722"/>
                  </a:ext>
                </a:extLst>
              </a:tr>
              <a:tr h="169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1.595.222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1.595.222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104.897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551078"/>
                  </a:ext>
                </a:extLst>
              </a:tr>
              <a:tr h="169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Consumidor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622.075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622.075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118.200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528427"/>
                  </a:ext>
                </a:extLst>
              </a:tr>
              <a:tr h="169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Compras y Contrataciones Públicas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1.792.592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1.792.592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230.407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791585"/>
                  </a:ext>
                </a:extLst>
              </a:tr>
              <a:tr h="169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Seguridad Social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1.093.753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1.093.753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224.102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139156"/>
                  </a:ext>
                </a:extLst>
              </a:tr>
              <a:tr h="169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1.546.630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1.546.630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228.520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592590"/>
                  </a:ext>
                </a:extLst>
              </a:tr>
              <a:tr h="170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Chile Atiende-Secretaría General de la Presidencia de la República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113.217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584220"/>
                  </a:ext>
                </a:extLst>
              </a:tr>
              <a:tr h="169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155.600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-254.800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585193"/>
                  </a:ext>
                </a:extLst>
              </a:tr>
              <a:tr h="169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155.600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-254.800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922012"/>
                  </a:ext>
                </a:extLst>
              </a:tr>
              <a:tr h="169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225826"/>
                  </a:ext>
                </a:extLst>
              </a:tr>
              <a:tr h="169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Técnica OCDE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168004"/>
                  </a:ext>
                </a:extLst>
              </a:tr>
              <a:tr h="169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332.241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332.241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126.253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027025"/>
                  </a:ext>
                </a:extLst>
              </a:tr>
              <a:tr h="169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232.489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232.489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69.272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774060"/>
                  </a:ext>
                </a:extLst>
              </a:tr>
              <a:tr h="169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99.752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274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01, Programa 09: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EXPORTACIÓN DE SERVICIOS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94ED209-2B20-46BB-B8CB-0DCF03938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3AD4932-CDA0-4A2C-8E4A-348D9629E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505649"/>
              </p:ext>
            </p:extLst>
          </p:nvPr>
        </p:nvGraphicFramePr>
        <p:xfrm>
          <a:off x="500062" y="1916832"/>
          <a:ext cx="8032377" cy="2727480"/>
        </p:xfrm>
        <a:graphic>
          <a:graphicData uri="http://schemas.openxmlformats.org/drawingml/2006/table">
            <a:tbl>
              <a:tblPr/>
              <a:tblGrid>
                <a:gridCol w="278902">
                  <a:extLst>
                    <a:ext uri="{9D8B030D-6E8A-4147-A177-3AD203B41FA5}">
                      <a16:colId xmlns:a16="http://schemas.microsoft.com/office/drawing/2014/main" val="3323362836"/>
                    </a:ext>
                  </a:extLst>
                </a:gridCol>
                <a:gridCol w="278902">
                  <a:extLst>
                    <a:ext uri="{9D8B030D-6E8A-4147-A177-3AD203B41FA5}">
                      <a16:colId xmlns:a16="http://schemas.microsoft.com/office/drawing/2014/main" val="2203145007"/>
                    </a:ext>
                  </a:extLst>
                </a:gridCol>
                <a:gridCol w="278902">
                  <a:extLst>
                    <a:ext uri="{9D8B030D-6E8A-4147-A177-3AD203B41FA5}">
                      <a16:colId xmlns:a16="http://schemas.microsoft.com/office/drawing/2014/main" val="3595554099"/>
                    </a:ext>
                  </a:extLst>
                </a:gridCol>
                <a:gridCol w="2922893">
                  <a:extLst>
                    <a:ext uri="{9D8B030D-6E8A-4147-A177-3AD203B41FA5}">
                      <a16:colId xmlns:a16="http://schemas.microsoft.com/office/drawing/2014/main" val="764960996"/>
                    </a:ext>
                  </a:extLst>
                </a:gridCol>
                <a:gridCol w="747457">
                  <a:extLst>
                    <a:ext uri="{9D8B030D-6E8A-4147-A177-3AD203B41FA5}">
                      <a16:colId xmlns:a16="http://schemas.microsoft.com/office/drawing/2014/main" val="1823257052"/>
                    </a:ext>
                  </a:extLst>
                </a:gridCol>
                <a:gridCol w="747457">
                  <a:extLst>
                    <a:ext uri="{9D8B030D-6E8A-4147-A177-3AD203B41FA5}">
                      <a16:colId xmlns:a16="http://schemas.microsoft.com/office/drawing/2014/main" val="2847811518"/>
                    </a:ext>
                  </a:extLst>
                </a:gridCol>
                <a:gridCol w="747457">
                  <a:extLst>
                    <a:ext uri="{9D8B030D-6E8A-4147-A177-3AD203B41FA5}">
                      <a16:colId xmlns:a16="http://schemas.microsoft.com/office/drawing/2014/main" val="1271443922"/>
                    </a:ext>
                  </a:extLst>
                </a:gridCol>
                <a:gridCol w="669365">
                  <a:extLst>
                    <a:ext uri="{9D8B030D-6E8A-4147-A177-3AD203B41FA5}">
                      <a16:colId xmlns:a16="http://schemas.microsoft.com/office/drawing/2014/main" val="2220490577"/>
                    </a:ext>
                  </a:extLst>
                </a:gridCol>
                <a:gridCol w="680521">
                  <a:extLst>
                    <a:ext uri="{9D8B030D-6E8A-4147-A177-3AD203B41FA5}">
                      <a16:colId xmlns:a16="http://schemas.microsoft.com/office/drawing/2014/main" val="4268648185"/>
                    </a:ext>
                  </a:extLst>
                </a:gridCol>
                <a:gridCol w="680521">
                  <a:extLst>
                    <a:ext uri="{9D8B030D-6E8A-4147-A177-3AD203B41FA5}">
                      <a16:colId xmlns:a16="http://schemas.microsoft.com/office/drawing/2014/main" val="1970041493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362947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00565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4.677.754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4.677.754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90715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126.996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126.996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14.979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55435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130.916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35628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4.318.896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4.318.896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47132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4.318.896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4.318.896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40517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628.051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628.051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16276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ProChile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846.324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846.324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0609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1.521.634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1.521.634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11944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1.163.815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1.163.815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05500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la Cultura y las Artes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-159.072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86124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75120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100.946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100.946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95542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52.602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49644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48.344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48.344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612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681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DE PRESUPUESTOS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C61E6B2-7391-4E2C-ACE5-A22ADDA57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9C69F6B-654E-4D93-AACF-5A3393B0CE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812827"/>
              </p:ext>
            </p:extLst>
          </p:nvPr>
        </p:nvGraphicFramePr>
        <p:xfrm>
          <a:off x="484102" y="1868116"/>
          <a:ext cx="8048335" cy="2398868"/>
        </p:xfrm>
        <a:graphic>
          <a:graphicData uri="http://schemas.openxmlformats.org/drawingml/2006/table">
            <a:tbl>
              <a:tblPr/>
              <a:tblGrid>
                <a:gridCol w="279456">
                  <a:extLst>
                    <a:ext uri="{9D8B030D-6E8A-4147-A177-3AD203B41FA5}">
                      <a16:colId xmlns:a16="http://schemas.microsoft.com/office/drawing/2014/main" val="2646307008"/>
                    </a:ext>
                  </a:extLst>
                </a:gridCol>
                <a:gridCol w="279456">
                  <a:extLst>
                    <a:ext uri="{9D8B030D-6E8A-4147-A177-3AD203B41FA5}">
                      <a16:colId xmlns:a16="http://schemas.microsoft.com/office/drawing/2014/main" val="1933584399"/>
                    </a:ext>
                  </a:extLst>
                </a:gridCol>
                <a:gridCol w="279456">
                  <a:extLst>
                    <a:ext uri="{9D8B030D-6E8A-4147-A177-3AD203B41FA5}">
                      <a16:colId xmlns:a16="http://schemas.microsoft.com/office/drawing/2014/main" val="1453372416"/>
                    </a:ext>
                  </a:extLst>
                </a:gridCol>
                <a:gridCol w="2928700">
                  <a:extLst>
                    <a:ext uri="{9D8B030D-6E8A-4147-A177-3AD203B41FA5}">
                      <a16:colId xmlns:a16="http://schemas.microsoft.com/office/drawing/2014/main" val="154095145"/>
                    </a:ext>
                  </a:extLst>
                </a:gridCol>
                <a:gridCol w="748942">
                  <a:extLst>
                    <a:ext uri="{9D8B030D-6E8A-4147-A177-3AD203B41FA5}">
                      <a16:colId xmlns:a16="http://schemas.microsoft.com/office/drawing/2014/main" val="46030026"/>
                    </a:ext>
                  </a:extLst>
                </a:gridCol>
                <a:gridCol w="748942">
                  <a:extLst>
                    <a:ext uri="{9D8B030D-6E8A-4147-A177-3AD203B41FA5}">
                      <a16:colId xmlns:a16="http://schemas.microsoft.com/office/drawing/2014/main" val="1483321565"/>
                    </a:ext>
                  </a:extLst>
                </a:gridCol>
                <a:gridCol w="748942">
                  <a:extLst>
                    <a:ext uri="{9D8B030D-6E8A-4147-A177-3AD203B41FA5}">
                      <a16:colId xmlns:a16="http://schemas.microsoft.com/office/drawing/2014/main" val="3766864825"/>
                    </a:ext>
                  </a:extLst>
                </a:gridCol>
                <a:gridCol w="670695">
                  <a:extLst>
                    <a:ext uri="{9D8B030D-6E8A-4147-A177-3AD203B41FA5}">
                      <a16:colId xmlns:a16="http://schemas.microsoft.com/office/drawing/2014/main" val="2736412015"/>
                    </a:ext>
                  </a:extLst>
                </a:gridCol>
                <a:gridCol w="681873">
                  <a:extLst>
                    <a:ext uri="{9D8B030D-6E8A-4147-A177-3AD203B41FA5}">
                      <a16:colId xmlns:a16="http://schemas.microsoft.com/office/drawing/2014/main" val="3477562015"/>
                    </a:ext>
                  </a:extLst>
                </a:gridCol>
                <a:gridCol w="681873">
                  <a:extLst>
                    <a:ext uri="{9D8B030D-6E8A-4147-A177-3AD203B41FA5}">
                      <a16:colId xmlns:a16="http://schemas.microsoft.com/office/drawing/2014/main" val="435145340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462823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19773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20.946.099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21.241.124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295.025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8.279.922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48848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14.209.285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14.139.015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-70.270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3.526.956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43283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6.193.344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6.193.344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1.587.943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80801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365.295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365.295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178.890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64882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20555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365.295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365.295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177.036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845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502.811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502.811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14640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502.811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502.811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82651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40.659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40.659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2.986.133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7344,3%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7344,3%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07444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39.660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39.660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21702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17898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2.986.133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543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2191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DE IMPUESTOS INTERNOS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115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6852D33-C43D-4166-9596-F5FB14BCF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17B33FC-4109-426B-BF2F-67EC711C7A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311315"/>
              </p:ext>
            </p:extLst>
          </p:nvPr>
        </p:nvGraphicFramePr>
        <p:xfrm>
          <a:off x="528176" y="1848885"/>
          <a:ext cx="8004262" cy="4244400"/>
        </p:xfrm>
        <a:graphic>
          <a:graphicData uri="http://schemas.openxmlformats.org/drawingml/2006/table">
            <a:tbl>
              <a:tblPr/>
              <a:tblGrid>
                <a:gridCol w="277926">
                  <a:extLst>
                    <a:ext uri="{9D8B030D-6E8A-4147-A177-3AD203B41FA5}">
                      <a16:colId xmlns:a16="http://schemas.microsoft.com/office/drawing/2014/main" val="3250030966"/>
                    </a:ext>
                  </a:extLst>
                </a:gridCol>
                <a:gridCol w="277926">
                  <a:extLst>
                    <a:ext uri="{9D8B030D-6E8A-4147-A177-3AD203B41FA5}">
                      <a16:colId xmlns:a16="http://schemas.microsoft.com/office/drawing/2014/main" val="1821867565"/>
                    </a:ext>
                  </a:extLst>
                </a:gridCol>
                <a:gridCol w="277926">
                  <a:extLst>
                    <a:ext uri="{9D8B030D-6E8A-4147-A177-3AD203B41FA5}">
                      <a16:colId xmlns:a16="http://schemas.microsoft.com/office/drawing/2014/main" val="3389910784"/>
                    </a:ext>
                  </a:extLst>
                </a:gridCol>
                <a:gridCol w="2912661">
                  <a:extLst>
                    <a:ext uri="{9D8B030D-6E8A-4147-A177-3AD203B41FA5}">
                      <a16:colId xmlns:a16="http://schemas.microsoft.com/office/drawing/2014/main" val="1867437987"/>
                    </a:ext>
                  </a:extLst>
                </a:gridCol>
                <a:gridCol w="744841">
                  <a:extLst>
                    <a:ext uri="{9D8B030D-6E8A-4147-A177-3AD203B41FA5}">
                      <a16:colId xmlns:a16="http://schemas.microsoft.com/office/drawing/2014/main" val="2541844588"/>
                    </a:ext>
                  </a:extLst>
                </a:gridCol>
                <a:gridCol w="744841">
                  <a:extLst>
                    <a:ext uri="{9D8B030D-6E8A-4147-A177-3AD203B41FA5}">
                      <a16:colId xmlns:a16="http://schemas.microsoft.com/office/drawing/2014/main" val="1083038139"/>
                    </a:ext>
                  </a:extLst>
                </a:gridCol>
                <a:gridCol w="744841">
                  <a:extLst>
                    <a:ext uri="{9D8B030D-6E8A-4147-A177-3AD203B41FA5}">
                      <a16:colId xmlns:a16="http://schemas.microsoft.com/office/drawing/2014/main" val="1345527659"/>
                    </a:ext>
                  </a:extLst>
                </a:gridCol>
                <a:gridCol w="667022">
                  <a:extLst>
                    <a:ext uri="{9D8B030D-6E8A-4147-A177-3AD203B41FA5}">
                      <a16:colId xmlns:a16="http://schemas.microsoft.com/office/drawing/2014/main" val="3628661394"/>
                    </a:ext>
                  </a:extLst>
                </a:gridCol>
                <a:gridCol w="678139">
                  <a:extLst>
                    <a:ext uri="{9D8B030D-6E8A-4147-A177-3AD203B41FA5}">
                      <a16:colId xmlns:a16="http://schemas.microsoft.com/office/drawing/2014/main" val="2278321"/>
                    </a:ext>
                  </a:extLst>
                </a:gridCol>
                <a:gridCol w="678139">
                  <a:extLst>
                    <a:ext uri="{9D8B030D-6E8A-4147-A177-3AD203B41FA5}">
                      <a16:colId xmlns:a16="http://schemas.microsoft.com/office/drawing/2014/main" val="3113174911"/>
                    </a:ext>
                  </a:extLst>
                </a:gridCol>
              </a:tblGrid>
              <a:tr h="1664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367636"/>
                  </a:ext>
                </a:extLst>
              </a:tr>
              <a:tr h="2663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09761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185.747.499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185.747.499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57.938.667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511502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165.454.787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162.954.787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-2.500.000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41.352.926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6928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16.410.944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16.644.444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233.500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5.048.108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476152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4.775.741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060177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4.775.741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705936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015511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583250"/>
                  </a:ext>
                </a:extLst>
              </a:tr>
              <a:tr h="148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la Organización para la Cooperación y el Desarrollo Económicos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552934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876842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006563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013925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452837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920462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3.632.783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5.899.283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2.266.500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837.070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995912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1.691.500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1.691.500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219088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00166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19.747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573873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465.435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465.435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210.714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022218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3.167.348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3.167.348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606.609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113764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121.751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121.751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747432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121.751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121.751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660816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5.909.389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086265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5.909.389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061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 ADUANAS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5640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54B005C-D33F-4C8F-BBF1-A1E80BFC9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86C1145-CC40-42D9-B61C-357FF6D29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033879"/>
              </p:ext>
            </p:extLst>
          </p:nvPr>
        </p:nvGraphicFramePr>
        <p:xfrm>
          <a:off x="500062" y="1911742"/>
          <a:ext cx="8032377" cy="2813402"/>
        </p:xfrm>
        <a:graphic>
          <a:graphicData uri="http://schemas.openxmlformats.org/drawingml/2006/table">
            <a:tbl>
              <a:tblPr/>
              <a:tblGrid>
                <a:gridCol w="278902">
                  <a:extLst>
                    <a:ext uri="{9D8B030D-6E8A-4147-A177-3AD203B41FA5}">
                      <a16:colId xmlns:a16="http://schemas.microsoft.com/office/drawing/2014/main" val="1825654852"/>
                    </a:ext>
                  </a:extLst>
                </a:gridCol>
                <a:gridCol w="278902">
                  <a:extLst>
                    <a:ext uri="{9D8B030D-6E8A-4147-A177-3AD203B41FA5}">
                      <a16:colId xmlns:a16="http://schemas.microsoft.com/office/drawing/2014/main" val="1687227316"/>
                    </a:ext>
                  </a:extLst>
                </a:gridCol>
                <a:gridCol w="278902">
                  <a:extLst>
                    <a:ext uri="{9D8B030D-6E8A-4147-A177-3AD203B41FA5}">
                      <a16:colId xmlns:a16="http://schemas.microsoft.com/office/drawing/2014/main" val="2948148659"/>
                    </a:ext>
                  </a:extLst>
                </a:gridCol>
                <a:gridCol w="2922893">
                  <a:extLst>
                    <a:ext uri="{9D8B030D-6E8A-4147-A177-3AD203B41FA5}">
                      <a16:colId xmlns:a16="http://schemas.microsoft.com/office/drawing/2014/main" val="2744283581"/>
                    </a:ext>
                  </a:extLst>
                </a:gridCol>
                <a:gridCol w="747457">
                  <a:extLst>
                    <a:ext uri="{9D8B030D-6E8A-4147-A177-3AD203B41FA5}">
                      <a16:colId xmlns:a16="http://schemas.microsoft.com/office/drawing/2014/main" val="548118712"/>
                    </a:ext>
                  </a:extLst>
                </a:gridCol>
                <a:gridCol w="747457">
                  <a:extLst>
                    <a:ext uri="{9D8B030D-6E8A-4147-A177-3AD203B41FA5}">
                      <a16:colId xmlns:a16="http://schemas.microsoft.com/office/drawing/2014/main" val="4168624317"/>
                    </a:ext>
                  </a:extLst>
                </a:gridCol>
                <a:gridCol w="747457">
                  <a:extLst>
                    <a:ext uri="{9D8B030D-6E8A-4147-A177-3AD203B41FA5}">
                      <a16:colId xmlns:a16="http://schemas.microsoft.com/office/drawing/2014/main" val="3421102225"/>
                    </a:ext>
                  </a:extLst>
                </a:gridCol>
                <a:gridCol w="669365">
                  <a:extLst>
                    <a:ext uri="{9D8B030D-6E8A-4147-A177-3AD203B41FA5}">
                      <a16:colId xmlns:a16="http://schemas.microsoft.com/office/drawing/2014/main" val="4127695226"/>
                    </a:ext>
                  </a:extLst>
                </a:gridCol>
                <a:gridCol w="680521">
                  <a:extLst>
                    <a:ext uri="{9D8B030D-6E8A-4147-A177-3AD203B41FA5}">
                      <a16:colId xmlns:a16="http://schemas.microsoft.com/office/drawing/2014/main" val="509113461"/>
                    </a:ext>
                  </a:extLst>
                </a:gridCol>
                <a:gridCol w="680521">
                  <a:extLst>
                    <a:ext uri="{9D8B030D-6E8A-4147-A177-3AD203B41FA5}">
                      <a16:colId xmlns:a16="http://schemas.microsoft.com/office/drawing/2014/main" val="998070086"/>
                    </a:ext>
                  </a:extLst>
                </a:gridCol>
              </a:tblGrid>
              <a:tr h="1694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094881"/>
                  </a:ext>
                </a:extLst>
              </a:tr>
              <a:tr h="2711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897625"/>
                  </a:ext>
                </a:extLst>
              </a:tr>
              <a:tr h="1694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70.397.883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70.698.854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300.971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20.239.097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244879"/>
                  </a:ext>
                </a:extLst>
              </a:tr>
              <a:tr h="16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58.036.155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56.571.010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-1.465.145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14.018.719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009900"/>
                  </a:ext>
                </a:extLst>
              </a:tr>
              <a:tr h="16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9.177.772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9.177.772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1.550.851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7908"/>
                  </a:ext>
                </a:extLst>
              </a:tr>
              <a:tr h="16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1.766.116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1.766.116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1.746.941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680406"/>
                  </a:ext>
                </a:extLst>
              </a:tr>
              <a:tr h="16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1.766.116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1.766.116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1.746.941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998537"/>
                  </a:ext>
                </a:extLst>
              </a:tr>
              <a:tr h="16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2.623.159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2.623.159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171.228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969882"/>
                  </a:ext>
                </a:extLst>
              </a:tr>
              <a:tr h="16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195.207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195.207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797621"/>
                  </a:ext>
                </a:extLst>
              </a:tr>
              <a:tr h="16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794814"/>
                  </a:ext>
                </a:extLst>
              </a:tr>
              <a:tr h="16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2.016.358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2.016.358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163.608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922593"/>
                  </a:ext>
                </a:extLst>
              </a:tr>
              <a:tr h="16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395.274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395.274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594151"/>
                  </a:ext>
                </a:extLst>
              </a:tr>
              <a:tr h="16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560.797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560.797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642279"/>
                  </a:ext>
                </a:extLst>
              </a:tr>
              <a:tr h="16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560.797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560.797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198402"/>
                  </a:ext>
                </a:extLst>
              </a:tr>
              <a:tr h="16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2.751.358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371047"/>
                  </a:ext>
                </a:extLst>
              </a:tr>
              <a:tr h="16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2.751.358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33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7104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DE TESORERÍAS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A0AC8CF-9C03-4086-81A7-910B170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A4BC847-E3AA-418E-BE84-4772B4C582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755022"/>
              </p:ext>
            </p:extLst>
          </p:nvPr>
        </p:nvGraphicFramePr>
        <p:xfrm>
          <a:off x="464662" y="1935038"/>
          <a:ext cx="8067775" cy="2430068"/>
        </p:xfrm>
        <a:graphic>
          <a:graphicData uri="http://schemas.openxmlformats.org/drawingml/2006/table">
            <a:tbl>
              <a:tblPr/>
              <a:tblGrid>
                <a:gridCol w="280131">
                  <a:extLst>
                    <a:ext uri="{9D8B030D-6E8A-4147-A177-3AD203B41FA5}">
                      <a16:colId xmlns:a16="http://schemas.microsoft.com/office/drawing/2014/main" val="2087293053"/>
                    </a:ext>
                  </a:extLst>
                </a:gridCol>
                <a:gridCol w="280131">
                  <a:extLst>
                    <a:ext uri="{9D8B030D-6E8A-4147-A177-3AD203B41FA5}">
                      <a16:colId xmlns:a16="http://schemas.microsoft.com/office/drawing/2014/main" val="3705160091"/>
                    </a:ext>
                  </a:extLst>
                </a:gridCol>
                <a:gridCol w="280131">
                  <a:extLst>
                    <a:ext uri="{9D8B030D-6E8A-4147-A177-3AD203B41FA5}">
                      <a16:colId xmlns:a16="http://schemas.microsoft.com/office/drawing/2014/main" val="2199597671"/>
                    </a:ext>
                  </a:extLst>
                </a:gridCol>
                <a:gridCol w="2935774">
                  <a:extLst>
                    <a:ext uri="{9D8B030D-6E8A-4147-A177-3AD203B41FA5}">
                      <a16:colId xmlns:a16="http://schemas.microsoft.com/office/drawing/2014/main" val="179677587"/>
                    </a:ext>
                  </a:extLst>
                </a:gridCol>
                <a:gridCol w="750751">
                  <a:extLst>
                    <a:ext uri="{9D8B030D-6E8A-4147-A177-3AD203B41FA5}">
                      <a16:colId xmlns:a16="http://schemas.microsoft.com/office/drawing/2014/main" val="436426570"/>
                    </a:ext>
                  </a:extLst>
                </a:gridCol>
                <a:gridCol w="750751">
                  <a:extLst>
                    <a:ext uri="{9D8B030D-6E8A-4147-A177-3AD203B41FA5}">
                      <a16:colId xmlns:a16="http://schemas.microsoft.com/office/drawing/2014/main" val="1741077667"/>
                    </a:ext>
                  </a:extLst>
                </a:gridCol>
                <a:gridCol w="750751">
                  <a:extLst>
                    <a:ext uri="{9D8B030D-6E8A-4147-A177-3AD203B41FA5}">
                      <a16:colId xmlns:a16="http://schemas.microsoft.com/office/drawing/2014/main" val="67649307"/>
                    </a:ext>
                  </a:extLst>
                </a:gridCol>
                <a:gridCol w="672315">
                  <a:extLst>
                    <a:ext uri="{9D8B030D-6E8A-4147-A177-3AD203B41FA5}">
                      <a16:colId xmlns:a16="http://schemas.microsoft.com/office/drawing/2014/main" val="934438074"/>
                    </a:ext>
                  </a:extLst>
                </a:gridCol>
                <a:gridCol w="683520">
                  <a:extLst>
                    <a:ext uri="{9D8B030D-6E8A-4147-A177-3AD203B41FA5}">
                      <a16:colId xmlns:a16="http://schemas.microsoft.com/office/drawing/2014/main" val="1494153887"/>
                    </a:ext>
                  </a:extLst>
                </a:gridCol>
                <a:gridCol w="683520">
                  <a:extLst>
                    <a:ext uri="{9D8B030D-6E8A-4147-A177-3AD203B41FA5}">
                      <a16:colId xmlns:a16="http://schemas.microsoft.com/office/drawing/2014/main" val="1848373756"/>
                    </a:ext>
                  </a:extLst>
                </a:gridCol>
              </a:tblGrid>
              <a:tr h="1664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005437"/>
                  </a:ext>
                </a:extLst>
              </a:tr>
              <a:tr h="2663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498717"/>
                  </a:ext>
                </a:extLst>
              </a:tr>
              <a:tr h="1664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54.524.754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55.419.994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16.725.544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203646"/>
                  </a:ext>
                </a:extLst>
              </a:tr>
              <a:tr h="166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38.426.599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38.426.599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12.470.049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013005"/>
                  </a:ext>
                </a:extLst>
              </a:tr>
              <a:tr h="166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11.408.526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11.408.526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1.998.997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716983"/>
                  </a:ext>
                </a:extLst>
              </a:tr>
              <a:tr h="166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1.270.273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822198"/>
                  </a:ext>
                </a:extLst>
              </a:tr>
              <a:tr h="166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1.270.273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951162"/>
                  </a:ext>
                </a:extLst>
              </a:tr>
              <a:tr h="166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4.689.629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4.689.629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90.985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451502"/>
                  </a:ext>
                </a:extLst>
              </a:tr>
              <a:tr h="166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36.243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36.243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508719"/>
                  </a:ext>
                </a:extLst>
              </a:tr>
              <a:tr h="166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21.746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21.746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909160"/>
                  </a:ext>
                </a:extLst>
              </a:tr>
              <a:tr h="166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1.465.757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1.465.757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70736"/>
                  </a:ext>
                </a:extLst>
              </a:tr>
              <a:tr h="166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3.165.883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3.165.883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85.850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707036"/>
                  </a:ext>
                </a:extLst>
              </a:tr>
              <a:tr h="166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086308"/>
                  </a:ext>
                </a:extLst>
              </a:tr>
              <a:tr h="166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060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07: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DE COMPRAS Y CONTRATACIÓN PÚBLICA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4104BEE-0D03-47D0-91F9-CF62AE25F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08D706F-32A0-404F-892D-75F712322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06508"/>
              </p:ext>
            </p:extLst>
          </p:nvPr>
        </p:nvGraphicFramePr>
        <p:xfrm>
          <a:off x="465798" y="1935036"/>
          <a:ext cx="8066643" cy="2214047"/>
        </p:xfrm>
        <a:graphic>
          <a:graphicData uri="http://schemas.openxmlformats.org/drawingml/2006/table">
            <a:tbl>
              <a:tblPr/>
              <a:tblGrid>
                <a:gridCol w="280092">
                  <a:extLst>
                    <a:ext uri="{9D8B030D-6E8A-4147-A177-3AD203B41FA5}">
                      <a16:colId xmlns:a16="http://schemas.microsoft.com/office/drawing/2014/main" val="2242654580"/>
                    </a:ext>
                  </a:extLst>
                </a:gridCol>
                <a:gridCol w="280092">
                  <a:extLst>
                    <a:ext uri="{9D8B030D-6E8A-4147-A177-3AD203B41FA5}">
                      <a16:colId xmlns:a16="http://schemas.microsoft.com/office/drawing/2014/main" val="3138713090"/>
                    </a:ext>
                  </a:extLst>
                </a:gridCol>
                <a:gridCol w="280092">
                  <a:extLst>
                    <a:ext uri="{9D8B030D-6E8A-4147-A177-3AD203B41FA5}">
                      <a16:colId xmlns:a16="http://schemas.microsoft.com/office/drawing/2014/main" val="2498705183"/>
                    </a:ext>
                  </a:extLst>
                </a:gridCol>
                <a:gridCol w="2935361">
                  <a:extLst>
                    <a:ext uri="{9D8B030D-6E8A-4147-A177-3AD203B41FA5}">
                      <a16:colId xmlns:a16="http://schemas.microsoft.com/office/drawing/2014/main" val="3187670288"/>
                    </a:ext>
                  </a:extLst>
                </a:gridCol>
                <a:gridCol w="750646">
                  <a:extLst>
                    <a:ext uri="{9D8B030D-6E8A-4147-A177-3AD203B41FA5}">
                      <a16:colId xmlns:a16="http://schemas.microsoft.com/office/drawing/2014/main" val="2425878962"/>
                    </a:ext>
                  </a:extLst>
                </a:gridCol>
                <a:gridCol w="750646">
                  <a:extLst>
                    <a:ext uri="{9D8B030D-6E8A-4147-A177-3AD203B41FA5}">
                      <a16:colId xmlns:a16="http://schemas.microsoft.com/office/drawing/2014/main" val="1374660871"/>
                    </a:ext>
                  </a:extLst>
                </a:gridCol>
                <a:gridCol w="750646">
                  <a:extLst>
                    <a:ext uri="{9D8B030D-6E8A-4147-A177-3AD203B41FA5}">
                      <a16:colId xmlns:a16="http://schemas.microsoft.com/office/drawing/2014/main" val="3422689949"/>
                    </a:ext>
                  </a:extLst>
                </a:gridCol>
                <a:gridCol w="672220">
                  <a:extLst>
                    <a:ext uri="{9D8B030D-6E8A-4147-A177-3AD203B41FA5}">
                      <a16:colId xmlns:a16="http://schemas.microsoft.com/office/drawing/2014/main" val="1099550037"/>
                    </a:ext>
                  </a:extLst>
                </a:gridCol>
                <a:gridCol w="683424">
                  <a:extLst>
                    <a:ext uri="{9D8B030D-6E8A-4147-A177-3AD203B41FA5}">
                      <a16:colId xmlns:a16="http://schemas.microsoft.com/office/drawing/2014/main" val="1504166330"/>
                    </a:ext>
                  </a:extLst>
                </a:gridCol>
                <a:gridCol w="683424">
                  <a:extLst>
                    <a:ext uri="{9D8B030D-6E8A-4147-A177-3AD203B41FA5}">
                      <a16:colId xmlns:a16="http://schemas.microsoft.com/office/drawing/2014/main" val="3892179004"/>
                    </a:ext>
                  </a:extLst>
                </a:gridCol>
              </a:tblGrid>
              <a:tr h="175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493305"/>
                  </a:ext>
                </a:extLst>
              </a:tr>
              <a:tr h="2811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400647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10.429.518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10.429.518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1.832.112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184194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4.510.992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4.510.992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1.131.102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725277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3.382.159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3.382.159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489.669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303062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2.315.597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2.315.597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211.341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483960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2.315.597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2.315.597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211.341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835539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Compras Públicas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511.005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511.005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124.426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229688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Boletas de Garantía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483517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1.792.592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1.792.592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86.915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528177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220.770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220.770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669086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220.770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220.770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776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 VALORES Y SEGUROS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707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EC22A55-306F-458B-B96E-4D0254395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F5FBF06-58B0-4273-8DAF-70CEE3468A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68908"/>
              </p:ext>
            </p:extLst>
          </p:nvPr>
        </p:nvGraphicFramePr>
        <p:xfrm>
          <a:off x="487526" y="1932414"/>
          <a:ext cx="8044916" cy="2864745"/>
        </p:xfrm>
        <a:graphic>
          <a:graphicData uri="http://schemas.openxmlformats.org/drawingml/2006/table">
            <a:tbl>
              <a:tblPr/>
              <a:tblGrid>
                <a:gridCol w="279338">
                  <a:extLst>
                    <a:ext uri="{9D8B030D-6E8A-4147-A177-3AD203B41FA5}">
                      <a16:colId xmlns:a16="http://schemas.microsoft.com/office/drawing/2014/main" val="3758725777"/>
                    </a:ext>
                  </a:extLst>
                </a:gridCol>
                <a:gridCol w="279338">
                  <a:extLst>
                    <a:ext uri="{9D8B030D-6E8A-4147-A177-3AD203B41FA5}">
                      <a16:colId xmlns:a16="http://schemas.microsoft.com/office/drawing/2014/main" val="770792008"/>
                    </a:ext>
                  </a:extLst>
                </a:gridCol>
                <a:gridCol w="279338">
                  <a:extLst>
                    <a:ext uri="{9D8B030D-6E8A-4147-A177-3AD203B41FA5}">
                      <a16:colId xmlns:a16="http://schemas.microsoft.com/office/drawing/2014/main" val="3971500149"/>
                    </a:ext>
                  </a:extLst>
                </a:gridCol>
                <a:gridCol w="2927454">
                  <a:extLst>
                    <a:ext uri="{9D8B030D-6E8A-4147-A177-3AD203B41FA5}">
                      <a16:colId xmlns:a16="http://schemas.microsoft.com/office/drawing/2014/main" val="3901142563"/>
                    </a:ext>
                  </a:extLst>
                </a:gridCol>
                <a:gridCol w="748624">
                  <a:extLst>
                    <a:ext uri="{9D8B030D-6E8A-4147-A177-3AD203B41FA5}">
                      <a16:colId xmlns:a16="http://schemas.microsoft.com/office/drawing/2014/main" val="2428215033"/>
                    </a:ext>
                  </a:extLst>
                </a:gridCol>
                <a:gridCol w="748624">
                  <a:extLst>
                    <a:ext uri="{9D8B030D-6E8A-4147-A177-3AD203B41FA5}">
                      <a16:colId xmlns:a16="http://schemas.microsoft.com/office/drawing/2014/main" val="1495246439"/>
                    </a:ext>
                  </a:extLst>
                </a:gridCol>
                <a:gridCol w="748624">
                  <a:extLst>
                    <a:ext uri="{9D8B030D-6E8A-4147-A177-3AD203B41FA5}">
                      <a16:colId xmlns:a16="http://schemas.microsoft.com/office/drawing/2014/main" val="1385096171"/>
                    </a:ext>
                  </a:extLst>
                </a:gridCol>
                <a:gridCol w="670410">
                  <a:extLst>
                    <a:ext uri="{9D8B030D-6E8A-4147-A177-3AD203B41FA5}">
                      <a16:colId xmlns:a16="http://schemas.microsoft.com/office/drawing/2014/main" val="2914289740"/>
                    </a:ext>
                  </a:extLst>
                </a:gridCol>
                <a:gridCol w="681583">
                  <a:extLst>
                    <a:ext uri="{9D8B030D-6E8A-4147-A177-3AD203B41FA5}">
                      <a16:colId xmlns:a16="http://schemas.microsoft.com/office/drawing/2014/main" val="3986313709"/>
                    </a:ext>
                  </a:extLst>
                </a:gridCol>
                <a:gridCol w="681583">
                  <a:extLst>
                    <a:ext uri="{9D8B030D-6E8A-4147-A177-3AD203B41FA5}">
                      <a16:colId xmlns:a16="http://schemas.microsoft.com/office/drawing/2014/main" val="3541970977"/>
                    </a:ext>
                  </a:extLst>
                </a:gridCol>
              </a:tblGrid>
              <a:tr h="1725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440703"/>
                  </a:ext>
                </a:extLst>
              </a:tr>
              <a:tr h="2761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419627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-18.059.563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012314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15.022.291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-15.022.291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805246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2.802.713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-2.802.713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447728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41.512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-41.512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373462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-1.425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734851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de Seguros de América Latina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-1.425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520292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40.087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-40.087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089287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Comisiones de Valores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16.817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330590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Supervisores de Seguros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23.270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-23.270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024416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64345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653533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172.937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-172.937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618929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108.543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-108.543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147788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64.394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-64.394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959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11: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 BANCOS E INSTITUCIONES FINANCIERAS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D519BFE4-CD2A-4E75-ACA1-3528FCBCE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1FA5119-5749-4D0C-A841-E407FF34AE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558282"/>
              </p:ext>
            </p:extLst>
          </p:nvPr>
        </p:nvGraphicFramePr>
        <p:xfrm>
          <a:off x="500063" y="1916832"/>
          <a:ext cx="8115763" cy="3220398"/>
        </p:xfrm>
        <a:graphic>
          <a:graphicData uri="http://schemas.openxmlformats.org/drawingml/2006/table">
            <a:tbl>
              <a:tblPr/>
              <a:tblGrid>
                <a:gridCol w="281798">
                  <a:extLst>
                    <a:ext uri="{9D8B030D-6E8A-4147-A177-3AD203B41FA5}">
                      <a16:colId xmlns:a16="http://schemas.microsoft.com/office/drawing/2014/main" val="2325621128"/>
                    </a:ext>
                  </a:extLst>
                </a:gridCol>
                <a:gridCol w="281798">
                  <a:extLst>
                    <a:ext uri="{9D8B030D-6E8A-4147-A177-3AD203B41FA5}">
                      <a16:colId xmlns:a16="http://schemas.microsoft.com/office/drawing/2014/main" val="3319379872"/>
                    </a:ext>
                  </a:extLst>
                </a:gridCol>
                <a:gridCol w="281798">
                  <a:extLst>
                    <a:ext uri="{9D8B030D-6E8A-4147-A177-3AD203B41FA5}">
                      <a16:colId xmlns:a16="http://schemas.microsoft.com/office/drawing/2014/main" val="3877763538"/>
                    </a:ext>
                  </a:extLst>
                </a:gridCol>
                <a:gridCol w="2953235">
                  <a:extLst>
                    <a:ext uri="{9D8B030D-6E8A-4147-A177-3AD203B41FA5}">
                      <a16:colId xmlns:a16="http://schemas.microsoft.com/office/drawing/2014/main" val="2172358839"/>
                    </a:ext>
                  </a:extLst>
                </a:gridCol>
                <a:gridCol w="755216">
                  <a:extLst>
                    <a:ext uri="{9D8B030D-6E8A-4147-A177-3AD203B41FA5}">
                      <a16:colId xmlns:a16="http://schemas.microsoft.com/office/drawing/2014/main" val="3854311320"/>
                    </a:ext>
                  </a:extLst>
                </a:gridCol>
                <a:gridCol w="755216">
                  <a:extLst>
                    <a:ext uri="{9D8B030D-6E8A-4147-A177-3AD203B41FA5}">
                      <a16:colId xmlns:a16="http://schemas.microsoft.com/office/drawing/2014/main" val="1068829001"/>
                    </a:ext>
                  </a:extLst>
                </a:gridCol>
                <a:gridCol w="755216">
                  <a:extLst>
                    <a:ext uri="{9D8B030D-6E8A-4147-A177-3AD203B41FA5}">
                      <a16:colId xmlns:a16="http://schemas.microsoft.com/office/drawing/2014/main" val="1778437738"/>
                    </a:ext>
                  </a:extLst>
                </a:gridCol>
                <a:gridCol w="676314">
                  <a:extLst>
                    <a:ext uri="{9D8B030D-6E8A-4147-A177-3AD203B41FA5}">
                      <a16:colId xmlns:a16="http://schemas.microsoft.com/office/drawing/2014/main" val="842784203"/>
                    </a:ext>
                  </a:extLst>
                </a:gridCol>
                <a:gridCol w="687586">
                  <a:extLst>
                    <a:ext uri="{9D8B030D-6E8A-4147-A177-3AD203B41FA5}">
                      <a16:colId xmlns:a16="http://schemas.microsoft.com/office/drawing/2014/main" val="548160404"/>
                    </a:ext>
                  </a:extLst>
                </a:gridCol>
                <a:gridCol w="687586">
                  <a:extLst>
                    <a:ext uri="{9D8B030D-6E8A-4147-A177-3AD203B41FA5}">
                      <a16:colId xmlns:a16="http://schemas.microsoft.com/office/drawing/2014/main" val="2860037374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46952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67642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67.930.394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68.401.276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470.882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23.706.853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96905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13.516.816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13.516.816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3.283.356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31051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4.895.342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4.895.342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928.769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99962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39.257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80110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38826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Estudios Bancarios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40296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35.167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35.641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35248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Bancarios de las Américas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30.370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30.370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07493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Internacional de Educación Financiera  - OCDE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35001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49.454.624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49.454.624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19.000.000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29175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69695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Excedentes de Caja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49.454.554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49.454.554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19.000.000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98550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24.829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11076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9.439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68386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61965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66758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686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15: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NACIONAL DEL SERVICIO CIVIL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D5722D6D-63F9-41BA-A33D-CE723BF6F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A2D5CE6-F72D-4246-BB36-AF7FD65E0D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217842"/>
              </p:ext>
            </p:extLst>
          </p:nvPr>
        </p:nvGraphicFramePr>
        <p:xfrm>
          <a:off x="470382" y="1882980"/>
          <a:ext cx="8062059" cy="2050079"/>
        </p:xfrm>
        <a:graphic>
          <a:graphicData uri="http://schemas.openxmlformats.org/drawingml/2006/table">
            <a:tbl>
              <a:tblPr/>
              <a:tblGrid>
                <a:gridCol w="279933">
                  <a:extLst>
                    <a:ext uri="{9D8B030D-6E8A-4147-A177-3AD203B41FA5}">
                      <a16:colId xmlns:a16="http://schemas.microsoft.com/office/drawing/2014/main" val="3479322801"/>
                    </a:ext>
                  </a:extLst>
                </a:gridCol>
                <a:gridCol w="279933">
                  <a:extLst>
                    <a:ext uri="{9D8B030D-6E8A-4147-A177-3AD203B41FA5}">
                      <a16:colId xmlns:a16="http://schemas.microsoft.com/office/drawing/2014/main" val="3869182090"/>
                    </a:ext>
                  </a:extLst>
                </a:gridCol>
                <a:gridCol w="279933">
                  <a:extLst>
                    <a:ext uri="{9D8B030D-6E8A-4147-A177-3AD203B41FA5}">
                      <a16:colId xmlns:a16="http://schemas.microsoft.com/office/drawing/2014/main" val="350558011"/>
                    </a:ext>
                  </a:extLst>
                </a:gridCol>
                <a:gridCol w="2933693">
                  <a:extLst>
                    <a:ext uri="{9D8B030D-6E8A-4147-A177-3AD203B41FA5}">
                      <a16:colId xmlns:a16="http://schemas.microsoft.com/office/drawing/2014/main" val="1480984614"/>
                    </a:ext>
                  </a:extLst>
                </a:gridCol>
                <a:gridCol w="750219">
                  <a:extLst>
                    <a:ext uri="{9D8B030D-6E8A-4147-A177-3AD203B41FA5}">
                      <a16:colId xmlns:a16="http://schemas.microsoft.com/office/drawing/2014/main" val="1937644811"/>
                    </a:ext>
                  </a:extLst>
                </a:gridCol>
                <a:gridCol w="750219">
                  <a:extLst>
                    <a:ext uri="{9D8B030D-6E8A-4147-A177-3AD203B41FA5}">
                      <a16:colId xmlns:a16="http://schemas.microsoft.com/office/drawing/2014/main" val="12760004"/>
                    </a:ext>
                  </a:extLst>
                </a:gridCol>
                <a:gridCol w="750219">
                  <a:extLst>
                    <a:ext uri="{9D8B030D-6E8A-4147-A177-3AD203B41FA5}">
                      <a16:colId xmlns:a16="http://schemas.microsoft.com/office/drawing/2014/main" val="497738024"/>
                    </a:ext>
                  </a:extLst>
                </a:gridCol>
                <a:gridCol w="671838">
                  <a:extLst>
                    <a:ext uri="{9D8B030D-6E8A-4147-A177-3AD203B41FA5}">
                      <a16:colId xmlns:a16="http://schemas.microsoft.com/office/drawing/2014/main" val="1907328887"/>
                    </a:ext>
                  </a:extLst>
                </a:gridCol>
                <a:gridCol w="683036">
                  <a:extLst>
                    <a:ext uri="{9D8B030D-6E8A-4147-A177-3AD203B41FA5}">
                      <a16:colId xmlns:a16="http://schemas.microsoft.com/office/drawing/2014/main" val="1801654266"/>
                    </a:ext>
                  </a:extLst>
                </a:gridCol>
                <a:gridCol w="683036">
                  <a:extLst>
                    <a:ext uri="{9D8B030D-6E8A-4147-A177-3AD203B41FA5}">
                      <a16:colId xmlns:a16="http://schemas.microsoft.com/office/drawing/2014/main" val="410990480"/>
                    </a:ext>
                  </a:extLst>
                </a:gridCol>
              </a:tblGrid>
              <a:tr h="1767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680048"/>
                  </a:ext>
                </a:extLst>
              </a:tr>
              <a:tr h="2827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108203"/>
                  </a:ext>
                </a:extLst>
              </a:tr>
              <a:tr h="1767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11.089.091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11.089.091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2.223.375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212938"/>
                  </a:ext>
                </a:extLst>
              </a:tr>
              <a:tr h="176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5.169.524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5.169.524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1.230.524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972163"/>
                  </a:ext>
                </a:extLst>
              </a:tr>
              <a:tr h="176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5.521.679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5.521.679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900.469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535156"/>
                  </a:ext>
                </a:extLst>
              </a:tr>
              <a:tr h="176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274.065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274.065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32.110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638099"/>
                  </a:ext>
                </a:extLst>
              </a:tr>
              <a:tr h="176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41.040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41.040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626509"/>
                  </a:ext>
                </a:extLst>
              </a:tr>
              <a:tr h="176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233.025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233.025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28.378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935775"/>
                  </a:ext>
                </a:extLst>
              </a:tr>
              <a:tr h="176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123.823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123.823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60.272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623510"/>
                  </a:ext>
                </a:extLst>
              </a:tr>
              <a:tr h="176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794616"/>
                  </a:ext>
                </a:extLst>
              </a:tr>
              <a:tr h="176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14.838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14.838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9.347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927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Hacienda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 en marzo ascendió a </a:t>
            </a:r>
            <a:r>
              <a:rPr lang="es-CL" sz="1600" b="1" dirty="0">
                <a:latin typeface="+mn-lt"/>
              </a:rPr>
              <a:t>$63.761 millones</a:t>
            </a:r>
            <a:r>
              <a:rPr lang="es-CL" sz="1600" dirty="0">
                <a:latin typeface="+mn-lt"/>
              </a:rPr>
              <a:t>, equivalente a un gasto de </a:t>
            </a:r>
            <a:r>
              <a:rPr lang="es-CL" sz="1600" b="1" dirty="0">
                <a:latin typeface="+mn-lt"/>
              </a:rPr>
              <a:t>12,7%</a:t>
            </a:r>
            <a:r>
              <a:rPr lang="es-CL" sz="1600" dirty="0">
                <a:latin typeface="+mn-lt"/>
              </a:rPr>
              <a:t> respecto al presupuesto inicial, erogación en línea con la registrada a igual mes del año 2017, levemente mayor en 0,6 puntos porcentuales respecto al gasto acumulado a igual periodo del año anterior.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A nivel consolidado, el presupuesto vigente considera modificaciones por </a:t>
            </a:r>
            <a:r>
              <a:rPr lang="es-CL" sz="1600" b="1" dirty="0">
                <a:latin typeface="+mn-lt"/>
              </a:rPr>
              <a:t>$1.921 millones</a:t>
            </a:r>
            <a:r>
              <a:rPr lang="es-CL" sz="1600" dirty="0">
                <a:latin typeface="+mn-lt"/>
              </a:rPr>
              <a:t>, incrementando principalmente los subtítulos 34 “servicio de la deuda” ($1.579 millones); 29 “adquisición de activos no financieros” ($2.266 millones);  y, el subtítulo 23 “prestaciones de seguridad social” ($2.131 millones); mientras que los subtítulos que presentan reducciones son el 21 “gastos en personal” ($4.035 millones); y, 24 “transferencias corrientes” ($254 millones)</a:t>
            </a:r>
            <a:r>
              <a:rPr lang="es-CL" sz="1600" b="1" dirty="0">
                <a:latin typeface="+mn-lt"/>
              </a:rPr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Respecto a los subtítulos, a la fecha el mayor gasto se registra en los subtítulo 23 “prestaciones de seguridad social” con una ejecución de </a:t>
            </a:r>
            <a:r>
              <a:rPr lang="es-CL" sz="1600" b="1" dirty="0">
                <a:latin typeface="+mn-lt"/>
              </a:rPr>
              <a:t>374% </a:t>
            </a:r>
            <a:r>
              <a:rPr lang="es-CL" sz="1600" dirty="0">
                <a:latin typeface="+mn-lt"/>
              </a:rPr>
              <a:t>explicada por la aplicación de la ley de Incentivo al Retiro; y, subtítulo 34 “servicio de la deuda” con una ejecución de</a:t>
            </a:r>
            <a:r>
              <a:rPr lang="es-CL" sz="1600" b="1" dirty="0">
                <a:latin typeface="+mn-lt"/>
              </a:rPr>
              <a:t> 355,3%</a:t>
            </a:r>
            <a:r>
              <a:rPr lang="es-CL" sz="1600" dirty="0">
                <a:latin typeface="+mn-lt"/>
              </a:rPr>
              <a:t> gasto </a:t>
            </a:r>
            <a:r>
              <a:rPr lang="es-CL" sz="1600" dirty="0"/>
              <a:t>destinado a</a:t>
            </a:r>
            <a:r>
              <a:rPr lang="es-CL" sz="1600" dirty="0">
                <a:latin typeface="+mn-lt"/>
              </a:rPr>
              <a:t>l pago de las obligaciones devengadas al 31 de diciembre de 2017 </a:t>
            </a:r>
            <a:r>
              <a:rPr lang="es-CL" sz="1600" dirty="0"/>
              <a:t>(deuda flotante).  De los cuales, </a:t>
            </a:r>
            <a:r>
              <a:rPr lang="es-CL" sz="1600" b="1" u="sng" dirty="0"/>
              <a:t>la Dirección de Presupuestos, el Servicio De Impuestos Internos, el Servicio Nacional de Aduanas y la Superintendencia de Casinos de Juego</a:t>
            </a:r>
            <a:r>
              <a:rPr lang="es-CL" sz="1600" u="sng" dirty="0"/>
              <a:t> No presentan los Decretos modificatorios respectivos</a:t>
            </a:r>
            <a:r>
              <a:rPr lang="es-CL" sz="1600" b="1" i="1" dirty="0">
                <a:latin typeface="+mn-lt"/>
              </a:rPr>
              <a:t>.</a:t>
            </a:r>
            <a:endParaRPr lang="es-C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16: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UNIDAD DE ANÁLISIS FINANCIERO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0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3D6BF88-7942-4E98-A2B2-864C66D56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DEC07B9-9837-4CC1-8D28-95583E5DF7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175891"/>
              </p:ext>
            </p:extLst>
          </p:nvPr>
        </p:nvGraphicFramePr>
        <p:xfrm>
          <a:off x="500061" y="1916426"/>
          <a:ext cx="8125071" cy="2234562"/>
        </p:xfrm>
        <a:graphic>
          <a:graphicData uri="http://schemas.openxmlformats.org/drawingml/2006/table">
            <a:tbl>
              <a:tblPr/>
              <a:tblGrid>
                <a:gridCol w="282120">
                  <a:extLst>
                    <a:ext uri="{9D8B030D-6E8A-4147-A177-3AD203B41FA5}">
                      <a16:colId xmlns:a16="http://schemas.microsoft.com/office/drawing/2014/main" val="616831444"/>
                    </a:ext>
                  </a:extLst>
                </a:gridCol>
                <a:gridCol w="282120">
                  <a:extLst>
                    <a:ext uri="{9D8B030D-6E8A-4147-A177-3AD203B41FA5}">
                      <a16:colId xmlns:a16="http://schemas.microsoft.com/office/drawing/2014/main" val="993717817"/>
                    </a:ext>
                  </a:extLst>
                </a:gridCol>
                <a:gridCol w="282120">
                  <a:extLst>
                    <a:ext uri="{9D8B030D-6E8A-4147-A177-3AD203B41FA5}">
                      <a16:colId xmlns:a16="http://schemas.microsoft.com/office/drawing/2014/main" val="2609484665"/>
                    </a:ext>
                  </a:extLst>
                </a:gridCol>
                <a:gridCol w="2956625">
                  <a:extLst>
                    <a:ext uri="{9D8B030D-6E8A-4147-A177-3AD203B41FA5}">
                      <a16:colId xmlns:a16="http://schemas.microsoft.com/office/drawing/2014/main" val="2585445934"/>
                    </a:ext>
                  </a:extLst>
                </a:gridCol>
                <a:gridCol w="756083">
                  <a:extLst>
                    <a:ext uri="{9D8B030D-6E8A-4147-A177-3AD203B41FA5}">
                      <a16:colId xmlns:a16="http://schemas.microsoft.com/office/drawing/2014/main" val="2410162885"/>
                    </a:ext>
                  </a:extLst>
                </a:gridCol>
                <a:gridCol w="756083">
                  <a:extLst>
                    <a:ext uri="{9D8B030D-6E8A-4147-A177-3AD203B41FA5}">
                      <a16:colId xmlns:a16="http://schemas.microsoft.com/office/drawing/2014/main" val="1020639742"/>
                    </a:ext>
                  </a:extLst>
                </a:gridCol>
                <a:gridCol w="756083">
                  <a:extLst>
                    <a:ext uri="{9D8B030D-6E8A-4147-A177-3AD203B41FA5}">
                      <a16:colId xmlns:a16="http://schemas.microsoft.com/office/drawing/2014/main" val="1903553908"/>
                    </a:ext>
                  </a:extLst>
                </a:gridCol>
                <a:gridCol w="677089">
                  <a:extLst>
                    <a:ext uri="{9D8B030D-6E8A-4147-A177-3AD203B41FA5}">
                      <a16:colId xmlns:a16="http://schemas.microsoft.com/office/drawing/2014/main" val="1942558085"/>
                    </a:ext>
                  </a:extLst>
                </a:gridCol>
                <a:gridCol w="688374">
                  <a:extLst>
                    <a:ext uri="{9D8B030D-6E8A-4147-A177-3AD203B41FA5}">
                      <a16:colId xmlns:a16="http://schemas.microsoft.com/office/drawing/2014/main" val="712483707"/>
                    </a:ext>
                  </a:extLst>
                </a:gridCol>
                <a:gridCol w="688374">
                  <a:extLst>
                    <a:ext uri="{9D8B030D-6E8A-4147-A177-3AD203B41FA5}">
                      <a16:colId xmlns:a16="http://schemas.microsoft.com/office/drawing/2014/main" val="1357772049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34026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10408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3.386.427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3.436.659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891.742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40709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2.615.394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2.615.394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631.660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38822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756.348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756.348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259.575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15731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55496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36783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del Grupo Egmont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90005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8.987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15191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58569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8462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54325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100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17: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 CASINOS DE JUEGO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270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AACECF0-6125-44D3-9241-D53E4172D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F30F576-48A7-4700-BCCF-7E23F7EE1F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154201"/>
              </p:ext>
            </p:extLst>
          </p:nvPr>
        </p:nvGraphicFramePr>
        <p:xfrm>
          <a:off x="448664" y="1988065"/>
          <a:ext cx="8083774" cy="2016997"/>
        </p:xfrm>
        <a:graphic>
          <a:graphicData uri="http://schemas.openxmlformats.org/drawingml/2006/table">
            <a:tbl>
              <a:tblPr/>
              <a:tblGrid>
                <a:gridCol w="277984">
                  <a:extLst>
                    <a:ext uri="{9D8B030D-6E8A-4147-A177-3AD203B41FA5}">
                      <a16:colId xmlns:a16="http://schemas.microsoft.com/office/drawing/2014/main" val="2162968946"/>
                    </a:ext>
                  </a:extLst>
                </a:gridCol>
                <a:gridCol w="277984">
                  <a:extLst>
                    <a:ext uri="{9D8B030D-6E8A-4147-A177-3AD203B41FA5}">
                      <a16:colId xmlns:a16="http://schemas.microsoft.com/office/drawing/2014/main" val="174019370"/>
                    </a:ext>
                  </a:extLst>
                </a:gridCol>
                <a:gridCol w="277984">
                  <a:extLst>
                    <a:ext uri="{9D8B030D-6E8A-4147-A177-3AD203B41FA5}">
                      <a16:colId xmlns:a16="http://schemas.microsoft.com/office/drawing/2014/main" val="464520716"/>
                    </a:ext>
                  </a:extLst>
                </a:gridCol>
                <a:gridCol w="2913272">
                  <a:extLst>
                    <a:ext uri="{9D8B030D-6E8A-4147-A177-3AD203B41FA5}">
                      <a16:colId xmlns:a16="http://schemas.microsoft.com/office/drawing/2014/main" val="3786384222"/>
                    </a:ext>
                  </a:extLst>
                </a:gridCol>
                <a:gridCol w="744997">
                  <a:extLst>
                    <a:ext uri="{9D8B030D-6E8A-4147-A177-3AD203B41FA5}">
                      <a16:colId xmlns:a16="http://schemas.microsoft.com/office/drawing/2014/main" val="1233876272"/>
                    </a:ext>
                  </a:extLst>
                </a:gridCol>
                <a:gridCol w="744997">
                  <a:extLst>
                    <a:ext uri="{9D8B030D-6E8A-4147-A177-3AD203B41FA5}">
                      <a16:colId xmlns:a16="http://schemas.microsoft.com/office/drawing/2014/main" val="3469651589"/>
                    </a:ext>
                  </a:extLst>
                </a:gridCol>
                <a:gridCol w="744997">
                  <a:extLst>
                    <a:ext uri="{9D8B030D-6E8A-4147-A177-3AD203B41FA5}">
                      <a16:colId xmlns:a16="http://schemas.microsoft.com/office/drawing/2014/main" val="2054011785"/>
                    </a:ext>
                  </a:extLst>
                </a:gridCol>
                <a:gridCol w="744997">
                  <a:extLst>
                    <a:ext uri="{9D8B030D-6E8A-4147-A177-3AD203B41FA5}">
                      <a16:colId xmlns:a16="http://schemas.microsoft.com/office/drawing/2014/main" val="2925851908"/>
                    </a:ext>
                  </a:extLst>
                </a:gridCol>
                <a:gridCol w="678281">
                  <a:extLst>
                    <a:ext uri="{9D8B030D-6E8A-4147-A177-3AD203B41FA5}">
                      <a16:colId xmlns:a16="http://schemas.microsoft.com/office/drawing/2014/main" val="1559981063"/>
                    </a:ext>
                  </a:extLst>
                </a:gridCol>
                <a:gridCol w="678281">
                  <a:extLst>
                    <a:ext uri="{9D8B030D-6E8A-4147-A177-3AD203B41FA5}">
                      <a16:colId xmlns:a16="http://schemas.microsoft.com/office/drawing/2014/main" val="2832777589"/>
                    </a:ext>
                  </a:extLst>
                </a:gridCol>
              </a:tblGrid>
              <a:tr h="1738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122937"/>
                  </a:ext>
                </a:extLst>
              </a:tr>
              <a:tr h="2782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243516"/>
                  </a:ext>
                </a:extLst>
              </a:tr>
              <a:tr h="1738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4.161.836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4.161.836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1.103.013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431496"/>
                  </a:ext>
                </a:extLst>
              </a:tr>
              <a:tr h="17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2.555.859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2.555.859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659.630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001516"/>
                  </a:ext>
                </a:extLst>
              </a:tr>
              <a:tr h="17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1.441.743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1.386.909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-54.834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202.130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920554"/>
                  </a:ext>
                </a:extLst>
              </a:tr>
              <a:tr h="17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789483"/>
                  </a:ext>
                </a:extLst>
              </a:tr>
              <a:tr h="17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071884"/>
                  </a:ext>
                </a:extLst>
              </a:tr>
              <a:tr h="17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164.234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164.234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4.072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669120"/>
                  </a:ext>
                </a:extLst>
              </a:tr>
              <a:tr h="17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164.234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164.234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4.072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087557"/>
                  </a:ext>
                </a:extLst>
              </a:tr>
              <a:tr h="17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237.181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1368"/>
                  </a:ext>
                </a:extLst>
              </a:tr>
              <a:tr h="17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237.181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309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30: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DEFENSA DEL ESTADO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064B0460-1E27-4446-8CD2-E3B51B3F1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6D6E0AE-656F-4EE9-86E6-9F7A989331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569716"/>
              </p:ext>
            </p:extLst>
          </p:nvPr>
        </p:nvGraphicFramePr>
        <p:xfrm>
          <a:off x="500062" y="1988840"/>
          <a:ext cx="8032373" cy="1728193"/>
        </p:xfrm>
        <a:graphic>
          <a:graphicData uri="http://schemas.openxmlformats.org/drawingml/2006/table">
            <a:tbl>
              <a:tblPr/>
              <a:tblGrid>
                <a:gridCol w="276216">
                  <a:extLst>
                    <a:ext uri="{9D8B030D-6E8A-4147-A177-3AD203B41FA5}">
                      <a16:colId xmlns:a16="http://schemas.microsoft.com/office/drawing/2014/main" val="4165381666"/>
                    </a:ext>
                  </a:extLst>
                </a:gridCol>
                <a:gridCol w="276216">
                  <a:extLst>
                    <a:ext uri="{9D8B030D-6E8A-4147-A177-3AD203B41FA5}">
                      <a16:colId xmlns:a16="http://schemas.microsoft.com/office/drawing/2014/main" val="2907587501"/>
                    </a:ext>
                  </a:extLst>
                </a:gridCol>
                <a:gridCol w="276216">
                  <a:extLst>
                    <a:ext uri="{9D8B030D-6E8A-4147-A177-3AD203B41FA5}">
                      <a16:colId xmlns:a16="http://schemas.microsoft.com/office/drawing/2014/main" val="2666392566"/>
                    </a:ext>
                  </a:extLst>
                </a:gridCol>
                <a:gridCol w="2894749">
                  <a:extLst>
                    <a:ext uri="{9D8B030D-6E8A-4147-A177-3AD203B41FA5}">
                      <a16:colId xmlns:a16="http://schemas.microsoft.com/office/drawing/2014/main" val="2970536534"/>
                    </a:ext>
                  </a:extLst>
                </a:gridCol>
                <a:gridCol w="740260">
                  <a:extLst>
                    <a:ext uri="{9D8B030D-6E8A-4147-A177-3AD203B41FA5}">
                      <a16:colId xmlns:a16="http://schemas.microsoft.com/office/drawing/2014/main" val="3573411924"/>
                    </a:ext>
                  </a:extLst>
                </a:gridCol>
                <a:gridCol w="740260">
                  <a:extLst>
                    <a:ext uri="{9D8B030D-6E8A-4147-A177-3AD203B41FA5}">
                      <a16:colId xmlns:a16="http://schemas.microsoft.com/office/drawing/2014/main" val="2592665268"/>
                    </a:ext>
                  </a:extLst>
                </a:gridCol>
                <a:gridCol w="740260">
                  <a:extLst>
                    <a:ext uri="{9D8B030D-6E8A-4147-A177-3AD203B41FA5}">
                      <a16:colId xmlns:a16="http://schemas.microsoft.com/office/drawing/2014/main" val="4028434117"/>
                    </a:ext>
                  </a:extLst>
                </a:gridCol>
                <a:gridCol w="740260">
                  <a:extLst>
                    <a:ext uri="{9D8B030D-6E8A-4147-A177-3AD203B41FA5}">
                      <a16:colId xmlns:a16="http://schemas.microsoft.com/office/drawing/2014/main" val="2782517721"/>
                    </a:ext>
                  </a:extLst>
                </a:gridCol>
                <a:gridCol w="673968">
                  <a:extLst>
                    <a:ext uri="{9D8B030D-6E8A-4147-A177-3AD203B41FA5}">
                      <a16:colId xmlns:a16="http://schemas.microsoft.com/office/drawing/2014/main" val="106457417"/>
                    </a:ext>
                  </a:extLst>
                </a:gridCol>
                <a:gridCol w="673968">
                  <a:extLst>
                    <a:ext uri="{9D8B030D-6E8A-4147-A177-3AD203B41FA5}">
                      <a16:colId xmlns:a16="http://schemas.microsoft.com/office/drawing/2014/main" val="1113073173"/>
                    </a:ext>
                  </a:extLst>
                </a:gridCol>
              </a:tblGrid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854327"/>
                  </a:ext>
                </a:extLst>
              </a:tr>
              <a:tr h="2880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191794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21.076.188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21.239.753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4.823.028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768441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18.106.630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18.106.630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4.421.907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395785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2.219.128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2.219.128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237.556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304770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750.430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750.430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462413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750.430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750.430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6188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823622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427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31: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COMISIÓN PARA EL MERCADO FINANCIERO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5B82FF6-F108-4A54-B3DA-8FCF36075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082C2EC-F475-47B3-8781-D79B89A1D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865868"/>
              </p:ext>
            </p:extLst>
          </p:nvPr>
        </p:nvGraphicFramePr>
        <p:xfrm>
          <a:off x="486374" y="2021023"/>
          <a:ext cx="8138763" cy="2776134"/>
        </p:xfrm>
        <a:graphic>
          <a:graphicData uri="http://schemas.openxmlformats.org/drawingml/2006/table">
            <a:tbl>
              <a:tblPr/>
              <a:tblGrid>
                <a:gridCol w="279875">
                  <a:extLst>
                    <a:ext uri="{9D8B030D-6E8A-4147-A177-3AD203B41FA5}">
                      <a16:colId xmlns:a16="http://schemas.microsoft.com/office/drawing/2014/main" val="1974949659"/>
                    </a:ext>
                  </a:extLst>
                </a:gridCol>
                <a:gridCol w="279875">
                  <a:extLst>
                    <a:ext uri="{9D8B030D-6E8A-4147-A177-3AD203B41FA5}">
                      <a16:colId xmlns:a16="http://schemas.microsoft.com/office/drawing/2014/main" val="3974322680"/>
                    </a:ext>
                  </a:extLst>
                </a:gridCol>
                <a:gridCol w="279875">
                  <a:extLst>
                    <a:ext uri="{9D8B030D-6E8A-4147-A177-3AD203B41FA5}">
                      <a16:colId xmlns:a16="http://schemas.microsoft.com/office/drawing/2014/main" val="2031497514"/>
                    </a:ext>
                  </a:extLst>
                </a:gridCol>
                <a:gridCol w="2933088">
                  <a:extLst>
                    <a:ext uri="{9D8B030D-6E8A-4147-A177-3AD203B41FA5}">
                      <a16:colId xmlns:a16="http://schemas.microsoft.com/office/drawing/2014/main" val="4026696609"/>
                    </a:ext>
                  </a:extLst>
                </a:gridCol>
                <a:gridCol w="750065">
                  <a:extLst>
                    <a:ext uri="{9D8B030D-6E8A-4147-A177-3AD203B41FA5}">
                      <a16:colId xmlns:a16="http://schemas.microsoft.com/office/drawing/2014/main" val="487371058"/>
                    </a:ext>
                  </a:extLst>
                </a:gridCol>
                <a:gridCol w="750065">
                  <a:extLst>
                    <a:ext uri="{9D8B030D-6E8A-4147-A177-3AD203B41FA5}">
                      <a16:colId xmlns:a16="http://schemas.microsoft.com/office/drawing/2014/main" val="3980537510"/>
                    </a:ext>
                  </a:extLst>
                </a:gridCol>
                <a:gridCol w="750065">
                  <a:extLst>
                    <a:ext uri="{9D8B030D-6E8A-4147-A177-3AD203B41FA5}">
                      <a16:colId xmlns:a16="http://schemas.microsoft.com/office/drawing/2014/main" val="3019140258"/>
                    </a:ext>
                  </a:extLst>
                </a:gridCol>
                <a:gridCol w="750065">
                  <a:extLst>
                    <a:ext uri="{9D8B030D-6E8A-4147-A177-3AD203B41FA5}">
                      <a16:colId xmlns:a16="http://schemas.microsoft.com/office/drawing/2014/main" val="4232961558"/>
                    </a:ext>
                  </a:extLst>
                </a:gridCol>
                <a:gridCol w="682895">
                  <a:extLst>
                    <a:ext uri="{9D8B030D-6E8A-4147-A177-3AD203B41FA5}">
                      <a16:colId xmlns:a16="http://schemas.microsoft.com/office/drawing/2014/main" val="2663160761"/>
                    </a:ext>
                  </a:extLst>
                </a:gridCol>
                <a:gridCol w="682895">
                  <a:extLst>
                    <a:ext uri="{9D8B030D-6E8A-4147-A177-3AD203B41FA5}">
                      <a16:colId xmlns:a16="http://schemas.microsoft.com/office/drawing/2014/main" val="4154319759"/>
                    </a:ext>
                  </a:extLst>
                </a:gridCol>
              </a:tblGrid>
              <a:tr h="1672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584903"/>
                  </a:ext>
                </a:extLst>
              </a:tr>
              <a:tr h="2675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857119"/>
                  </a:ext>
                </a:extLst>
              </a:tr>
              <a:tr h="1672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4.083.135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279338"/>
                  </a:ext>
                </a:extLst>
              </a:tr>
              <a:tr h="167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15.022.291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15.022.291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3.740.298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094451"/>
                  </a:ext>
                </a:extLst>
              </a:tr>
              <a:tr h="167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2.802.713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2.802.713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325.062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540500"/>
                  </a:ext>
                </a:extLst>
              </a:tr>
              <a:tr h="167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41.512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41.512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17.775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279957"/>
                  </a:ext>
                </a:extLst>
              </a:tr>
              <a:tr h="167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225432"/>
                  </a:ext>
                </a:extLst>
              </a:tr>
              <a:tr h="167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de Seguros de América Latina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997018"/>
                  </a:ext>
                </a:extLst>
              </a:tr>
              <a:tr h="167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40.087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40.087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16.557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067942"/>
                  </a:ext>
                </a:extLst>
              </a:tr>
              <a:tr h="167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Comisiones de Valores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16.817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16.817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16.557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139871"/>
                  </a:ext>
                </a:extLst>
              </a:tr>
              <a:tr h="167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Supervisores de Seguros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23.270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23.270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443997"/>
                  </a:ext>
                </a:extLst>
              </a:tr>
              <a:tr h="167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158351"/>
                  </a:ext>
                </a:extLst>
              </a:tr>
              <a:tr h="167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792399"/>
                  </a:ext>
                </a:extLst>
              </a:tr>
              <a:tr h="167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172.937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172.937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343463"/>
                  </a:ext>
                </a:extLst>
              </a:tr>
              <a:tr h="167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108.543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108.543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14978"/>
                  </a:ext>
                </a:extLst>
              </a:tr>
              <a:tr h="167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64.394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64.394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979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En cuanto a los programas, el 75,3% del presupuesto inicial, se concentra en el </a:t>
            </a:r>
            <a:r>
              <a:rPr lang="es-CL" sz="1600" b="1" dirty="0"/>
              <a:t>Servicio de Impuestos Internos</a:t>
            </a:r>
            <a:r>
              <a:rPr lang="es-CL" sz="1600" dirty="0"/>
              <a:t> (36,9%), </a:t>
            </a:r>
            <a:r>
              <a:rPr lang="es-CL" sz="1600" b="1" dirty="0"/>
              <a:t>Servicio Nacional de Aduanas </a:t>
            </a:r>
            <a:r>
              <a:rPr lang="es-CL" sz="1600" dirty="0"/>
              <a:t>(14%), el </a:t>
            </a:r>
            <a:r>
              <a:rPr lang="es-CL" sz="1600" b="1" dirty="0"/>
              <a:t>Servicio de Tesorería </a:t>
            </a:r>
            <a:r>
              <a:rPr lang="es-CL" sz="1600" dirty="0"/>
              <a:t>(10,8%) y la </a:t>
            </a:r>
            <a:r>
              <a:rPr lang="es-CL" sz="1600" b="1" dirty="0"/>
              <a:t>Superintendencia de Bancos e Instituciones Financiera </a:t>
            </a:r>
            <a:r>
              <a:rPr lang="es-CL" sz="1600" dirty="0"/>
              <a:t>(13,5%), los que al mes de marzo alcanzaron niveles de ejecución de 3</a:t>
            </a:r>
            <a:r>
              <a:rPr lang="es-CL" sz="1600" b="1" dirty="0"/>
              <a:t>1,2%, 28,6%, 30,2% y 34,7% </a:t>
            </a:r>
            <a:r>
              <a:rPr lang="es-CL" sz="1600" dirty="0"/>
              <a:t>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La </a:t>
            </a:r>
            <a:r>
              <a:rPr lang="es-CL" sz="1600" b="1" dirty="0"/>
              <a:t>Dirección de Presupuestos</a:t>
            </a:r>
            <a:r>
              <a:rPr lang="es-CL" sz="1600" dirty="0"/>
              <a:t> es la que presenta el mayor avance con un 39%, explicado principalmente por el mayor gasto en “deuda flotante” que a la fecha observa una ejecución de $2.987 millones sin que se registren los respectivos decretos modificatorios, gasto que representa el 36% de la erogación efectuada a la fecha.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Finalmente, el </a:t>
            </a:r>
            <a:r>
              <a:rPr lang="es-CL" sz="1600" b="1" dirty="0"/>
              <a:t>Programa Exportación de Servicios </a:t>
            </a:r>
            <a:r>
              <a:rPr lang="es-CL" sz="1600" dirty="0"/>
              <a:t>es el que presenta la erogación menor con un 0,4%.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8F109559-B5F4-40A7-B4F5-CE1FCD4460F6}"/>
              </a:ext>
            </a:extLst>
          </p:cNvPr>
          <p:cNvSpPr txBox="1">
            <a:spLocks/>
          </p:cNvSpPr>
          <p:nvPr/>
        </p:nvSpPr>
        <p:spPr>
          <a:xfrm>
            <a:off x="414338" y="548680"/>
            <a:ext cx="8210798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Hacienda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88E35C73-E5A5-460E-A84C-A5C50495A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Hacienda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CBD2275-37F7-440C-8B6E-1F9D90E1A6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485126"/>
              </p:ext>
            </p:extLst>
          </p:nvPr>
        </p:nvGraphicFramePr>
        <p:xfrm>
          <a:off x="470382" y="1868116"/>
          <a:ext cx="8145441" cy="2332688"/>
        </p:xfrm>
        <a:graphic>
          <a:graphicData uri="http://schemas.openxmlformats.org/drawingml/2006/table">
            <a:tbl>
              <a:tblPr/>
              <a:tblGrid>
                <a:gridCol w="801093">
                  <a:extLst>
                    <a:ext uri="{9D8B030D-6E8A-4147-A177-3AD203B41FA5}">
                      <a16:colId xmlns:a16="http://schemas.microsoft.com/office/drawing/2014/main" val="355944748"/>
                    </a:ext>
                  </a:extLst>
                </a:gridCol>
                <a:gridCol w="2681270">
                  <a:extLst>
                    <a:ext uri="{9D8B030D-6E8A-4147-A177-3AD203B41FA5}">
                      <a16:colId xmlns:a16="http://schemas.microsoft.com/office/drawing/2014/main" val="1946397707"/>
                    </a:ext>
                  </a:extLst>
                </a:gridCol>
                <a:gridCol w="801093">
                  <a:extLst>
                    <a:ext uri="{9D8B030D-6E8A-4147-A177-3AD203B41FA5}">
                      <a16:colId xmlns:a16="http://schemas.microsoft.com/office/drawing/2014/main" val="1762995173"/>
                    </a:ext>
                  </a:extLst>
                </a:gridCol>
                <a:gridCol w="801093">
                  <a:extLst>
                    <a:ext uri="{9D8B030D-6E8A-4147-A177-3AD203B41FA5}">
                      <a16:colId xmlns:a16="http://schemas.microsoft.com/office/drawing/2014/main" val="1197393108"/>
                    </a:ext>
                  </a:extLst>
                </a:gridCol>
                <a:gridCol w="801093">
                  <a:extLst>
                    <a:ext uri="{9D8B030D-6E8A-4147-A177-3AD203B41FA5}">
                      <a16:colId xmlns:a16="http://schemas.microsoft.com/office/drawing/2014/main" val="2196243089"/>
                    </a:ext>
                  </a:extLst>
                </a:gridCol>
                <a:gridCol w="801093">
                  <a:extLst>
                    <a:ext uri="{9D8B030D-6E8A-4147-A177-3AD203B41FA5}">
                      <a16:colId xmlns:a16="http://schemas.microsoft.com/office/drawing/2014/main" val="1407698830"/>
                    </a:ext>
                  </a:extLst>
                </a:gridCol>
                <a:gridCol w="729353">
                  <a:extLst>
                    <a:ext uri="{9D8B030D-6E8A-4147-A177-3AD203B41FA5}">
                      <a16:colId xmlns:a16="http://schemas.microsoft.com/office/drawing/2014/main" val="3555786244"/>
                    </a:ext>
                  </a:extLst>
                </a:gridCol>
                <a:gridCol w="729353">
                  <a:extLst>
                    <a:ext uri="{9D8B030D-6E8A-4147-A177-3AD203B41FA5}">
                      <a16:colId xmlns:a16="http://schemas.microsoft.com/office/drawing/2014/main" val="466469926"/>
                    </a:ext>
                  </a:extLst>
                </a:gridCol>
              </a:tblGrid>
              <a:tr h="1851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548760"/>
                  </a:ext>
                </a:extLst>
              </a:tr>
              <a:tr h="29621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029702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500.945.726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502.866.841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1.921.115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147.303.410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14309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346.094.259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342.058.844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-4.035.415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88.223.990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761532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68.240.360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68.419.026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178.666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13.905.282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45533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2.131.411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2.131.411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7.971.845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257416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20.941.678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20.687.352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-254.326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2.686.878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1243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49.454.634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49.454.634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19.000.000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98051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1922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13.065.155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15.331.655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2.266.500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1.136.113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16272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682.548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682.548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606692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2.467.092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4.046.537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1.579.445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14.375.727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086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1426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E5741F04-4CB3-46EC-97B1-487369672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Hacienda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28764970-A4C6-49A3-9892-D10C3C367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3CDF4C7-D3C2-4CD8-9D81-82FBF9362A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425" y="1882101"/>
            <a:ext cx="4087440" cy="238673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1DD04FF5-8484-4EE5-B6A3-108F7E22F5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2221" y="1882101"/>
            <a:ext cx="4087441" cy="238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962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Partida 08, Resumen por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C691897D-A044-4029-ACFC-A70D9332A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846EEF7-B63E-4D66-9C64-2F3A4A62C5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040323"/>
              </p:ext>
            </p:extLst>
          </p:nvPr>
        </p:nvGraphicFramePr>
        <p:xfrm>
          <a:off x="500062" y="1700808"/>
          <a:ext cx="8115763" cy="3777056"/>
        </p:xfrm>
        <a:graphic>
          <a:graphicData uri="http://schemas.openxmlformats.org/drawingml/2006/table">
            <a:tbl>
              <a:tblPr/>
              <a:tblGrid>
                <a:gridCol w="305450">
                  <a:extLst>
                    <a:ext uri="{9D8B030D-6E8A-4147-A177-3AD203B41FA5}">
                      <a16:colId xmlns:a16="http://schemas.microsoft.com/office/drawing/2014/main" val="1258284322"/>
                    </a:ext>
                  </a:extLst>
                </a:gridCol>
                <a:gridCol w="305450">
                  <a:extLst>
                    <a:ext uri="{9D8B030D-6E8A-4147-A177-3AD203B41FA5}">
                      <a16:colId xmlns:a16="http://schemas.microsoft.com/office/drawing/2014/main" val="1872024167"/>
                    </a:ext>
                  </a:extLst>
                </a:gridCol>
                <a:gridCol w="2739871">
                  <a:extLst>
                    <a:ext uri="{9D8B030D-6E8A-4147-A177-3AD203B41FA5}">
                      <a16:colId xmlns:a16="http://schemas.microsoft.com/office/drawing/2014/main" val="547089485"/>
                    </a:ext>
                  </a:extLst>
                </a:gridCol>
                <a:gridCol w="818601">
                  <a:extLst>
                    <a:ext uri="{9D8B030D-6E8A-4147-A177-3AD203B41FA5}">
                      <a16:colId xmlns:a16="http://schemas.microsoft.com/office/drawing/2014/main" val="157062098"/>
                    </a:ext>
                  </a:extLst>
                </a:gridCol>
                <a:gridCol w="818601">
                  <a:extLst>
                    <a:ext uri="{9D8B030D-6E8A-4147-A177-3AD203B41FA5}">
                      <a16:colId xmlns:a16="http://schemas.microsoft.com/office/drawing/2014/main" val="4180652451"/>
                    </a:ext>
                  </a:extLst>
                </a:gridCol>
                <a:gridCol w="818601">
                  <a:extLst>
                    <a:ext uri="{9D8B030D-6E8A-4147-A177-3AD203B41FA5}">
                      <a16:colId xmlns:a16="http://schemas.microsoft.com/office/drawing/2014/main" val="4121184280"/>
                    </a:ext>
                  </a:extLst>
                </a:gridCol>
                <a:gridCol w="818601">
                  <a:extLst>
                    <a:ext uri="{9D8B030D-6E8A-4147-A177-3AD203B41FA5}">
                      <a16:colId xmlns:a16="http://schemas.microsoft.com/office/drawing/2014/main" val="3932100868"/>
                    </a:ext>
                  </a:extLst>
                </a:gridCol>
                <a:gridCol w="745294">
                  <a:extLst>
                    <a:ext uri="{9D8B030D-6E8A-4147-A177-3AD203B41FA5}">
                      <a16:colId xmlns:a16="http://schemas.microsoft.com/office/drawing/2014/main" val="3546175536"/>
                    </a:ext>
                  </a:extLst>
                </a:gridCol>
                <a:gridCol w="745294">
                  <a:extLst>
                    <a:ext uri="{9D8B030D-6E8A-4147-A177-3AD203B41FA5}">
                      <a16:colId xmlns:a16="http://schemas.microsoft.com/office/drawing/2014/main" val="2377864792"/>
                    </a:ext>
                  </a:extLst>
                </a:gridCol>
              </a:tblGrid>
              <a:tr h="1781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868374"/>
                  </a:ext>
                </a:extLst>
              </a:tr>
              <a:tr h="285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587865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34.989.066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34.734.266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-254.800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5.687.329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335049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Secretaría y Administración General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9.208.680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9.208.680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1.563.124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545186"/>
                  </a:ext>
                </a:extLst>
              </a:tr>
              <a:tr h="285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Unidad Administradora de los Tribunales Tributarios y Aduaneros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8.783.687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8.783.687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1.989.300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38707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Sistema Integrado de Comercio Exterior (SICEX)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3.264.860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3.264.860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877.458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075005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de Modernización Sector Público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9.054.085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8.799.285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-254.800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1.239.685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994936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Exportación de Servicios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4.677.754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4.677.754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17.762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11554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Presupuestos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20.946.099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21.241.124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295.025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8.279.922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602623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Impuestos Internos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185.747.499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185.747.499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57.938.667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536064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Aduanas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70.397.883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70.698.854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300.971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20.239.097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551965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Tesorería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54.524.754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55.419.994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16.725.544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923157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Compras y Contratación Pública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10.429.518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10.429.518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1.832.112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469900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Valores y Seguros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-18.059.563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736762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Bancos e Instituciones Financieras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67.930.394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68.401.276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470.882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23.706.853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254847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del Servicio Civil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11.089.091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11.089.091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2.223.375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671093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Análisis Financiero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3.386.427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3.436.659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891.742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213749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Casinos de Juego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4.161.836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4.161.836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1.103.013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449494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Defensa del Estado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21.076.188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21.239.753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4.823.028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044378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4.083.135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734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176" y="47402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SECRETARÍA Y ADMINISTRACIÓN GENERAL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AD2AA644-0A10-4832-841D-BB90112DE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6FCE7D4-73C5-4992-A6CD-B24E518FAC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179244"/>
              </p:ext>
            </p:extLst>
          </p:nvPr>
        </p:nvGraphicFramePr>
        <p:xfrm>
          <a:off x="445072" y="1874951"/>
          <a:ext cx="8170753" cy="3154676"/>
        </p:xfrm>
        <a:graphic>
          <a:graphicData uri="http://schemas.openxmlformats.org/drawingml/2006/table">
            <a:tbl>
              <a:tblPr/>
              <a:tblGrid>
                <a:gridCol w="283707">
                  <a:extLst>
                    <a:ext uri="{9D8B030D-6E8A-4147-A177-3AD203B41FA5}">
                      <a16:colId xmlns:a16="http://schemas.microsoft.com/office/drawing/2014/main" val="2053991467"/>
                    </a:ext>
                  </a:extLst>
                </a:gridCol>
                <a:gridCol w="283707">
                  <a:extLst>
                    <a:ext uri="{9D8B030D-6E8A-4147-A177-3AD203B41FA5}">
                      <a16:colId xmlns:a16="http://schemas.microsoft.com/office/drawing/2014/main" val="947978835"/>
                    </a:ext>
                  </a:extLst>
                </a:gridCol>
                <a:gridCol w="283707">
                  <a:extLst>
                    <a:ext uri="{9D8B030D-6E8A-4147-A177-3AD203B41FA5}">
                      <a16:colId xmlns:a16="http://schemas.microsoft.com/office/drawing/2014/main" val="393479044"/>
                    </a:ext>
                  </a:extLst>
                </a:gridCol>
                <a:gridCol w="2973246">
                  <a:extLst>
                    <a:ext uri="{9D8B030D-6E8A-4147-A177-3AD203B41FA5}">
                      <a16:colId xmlns:a16="http://schemas.microsoft.com/office/drawing/2014/main" val="3078291462"/>
                    </a:ext>
                  </a:extLst>
                </a:gridCol>
                <a:gridCol w="760334">
                  <a:extLst>
                    <a:ext uri="{9D8B030D-6E8A-4147-A177-3AD203B41FA5}">
                      <a16:colId xmlns:a16="http://schemas.microsoft.com/office/drawing/2014/main" val="3754192662"/>
                    </a:ext>
                  </a:extLst>
                </a:gridCol>
                <a:gridCol w="760334">
                  <a:extLst>
                    <a:ext uri="{9D8B030D-6E8A-4147-A177-3AD203B41FA5}">
                      <a16:colId xmlns:a16="http://schemas.microsoft.com/office/drawing/2014/main" val="2865162812"/>
                    </a:ext>
                  </a:extLst>
                </a:gridCol>
                <a:gridCol w="760334">
                  <a:extLst>
                    <a:ext uri="{9D8B030D-6E8A-4147-A177-3AD203B41FA5}">
                      <a16:colId xmlns:a16="http://schemas.microsoft.com/office/drawing/2014/main" val="237442030"/>
                    </a:ext>
                  </a:extLst>
                </a:gridCol>
                <a:gridCol w="680896">
                  <a:extLst>
                    <a:ext uri="{9D8B030D-6E8A-4147-A177-3AD203B41FA5}">
                      <a16:colId xmlns:a16="http://schemas.microsoft.com/office/drawing/2014/main" val="2324978840"/>
                    </a:ext>
                  </a:extLst>
                </a:gridCol>
                <a:gridCol w="692244">
                  <a:extLst>
                    <a:ext uri="{9D8B030D-6E8A-4147-A177-3AD203B41FA5}">
                      <a16:colId xmlns:a16="http://schemas.microsoft.com/office/drawing/2014/main" val="2900737739"/>
                    </a:ext>
                  </a:extLst>
                </a:gridCol>
                <a:gridCol w="692244">
                  <a:extLst>
                    <a:ext uri="{9D8B030D-6E8A-4147-A177-3AD203B41FA5}">
                      <a16:colId xmlns:a16="http://schemas.microsoft.com/office/drawing/2014/main" val="3557931935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732755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82697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9.208.680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9.208.680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1.563.124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35875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6.181.810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6.181.810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1.224.539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07148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2.132.072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2.132.072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309.388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38116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741.450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741.450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29.056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31285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105.678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73235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Superior de la Hípica Nacional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105.678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25770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565.500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565.500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71778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- RREE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565.500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565.500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14451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70.272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29.056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004432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de Acción Financiera de Sudamérica contra el Lavado de Activos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39.537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39.537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29.056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25764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Fondos Soberanos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28.231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28.231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58077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Internacional de Educación Financiera - OCDE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07034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153.348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153.348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0207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84811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69.856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46.884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-22.972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06492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83.492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83.492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19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01, Programa 06: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UNIDAD ADMINISTRADORA DE LOS TRIBUNALES TRIBUTARIOS Y ADUANEROS 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73EE509-E3EE-491C-B9BF-7FF9E7B18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DDC828B-CEF8-46A0-87DB-BF340C34EF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825008"/>
              </p:ext>
            </p:extLst>
          </p:nvPr>
        </p:nvGraphicFramePr>
        <p:xfrm>
          <a:off x="500062" y="1988840"/>
          <a:ext cx="8115763" cy="1512165"/>
        </p:xfrm>
        <a:graphic>
          <a:graphicData uri="http://schemas.openxmlformats.org/drawingml/2006/table">
            <a:tbl>
              <a:tblPr/>
              <a:tblGrid>
                <a:gridCol w="281798">
                  <a:extLst>
                    <a:ext uri="{9D8B030D-6E8A-4147-A177-3AD203B41FA5}">
                      <a16:colId xmlns:a16="http://schemas.microsoft.com/office/drawing/2014/main" val="2588014157"/>
                    </a:ext>
                  </a:extLst>
                </a:gridCol>
                <a:gridCol w="281798">
                  <a:extLst>
                    <a:ext uri="{9D8B030D-6E8A-4147-A177-3AD203B41FA5}">
                      <a16:colId xmlns:a16="http://schemas.microsoft.com/office/drawing/2014/main" val="1055042077"/>
                    </a:ext>
                  </a:extLst>
                </a:gridCol>
                <a:gridCol w="281798">
                  <a:extLst>
                    <a:ext uri="{9D8B030D-6E8A-4147-A177-3AD203B41FA5}">
                      <a16:colId xmlns:a16="http://schemas.microsoft.com/office/drawing/2014/main" val="1829500658"/>
                    </a:ext>
                  </a:extLst>
                </a:gridCol>
                <a:gridCol w="2953235">
                  <a:extLst>
                    <a:ext uri="{9D8B030D-6E8A-4147-A177-3AD203B41FA5}">
                      <a16:colId xmlns:a16="http://schemas.microsoft.com/office/drawing/2014/main" val="2013254133"/>
                    </a:ext>
                  </a:extLst>
                </a:gridCol>
                <a:gridCol w="755216">
                  <a:extLst>
                    <a:ext uri="{9D8B030D-6E8A-4147-A177-3AD203B41FA5}">
                      <a16:colId xmlns:a16="http://schemas.microsoft.com/office/drawing/2014/main" val="3132144596"/>
                    </a:ext>
                  </a:extLst>
                </a:gridCol>
                <a:gridCol w="755216">
                  <a:extLst>
                    <a:ext uri="{9D8B030D-6E8A-4147-A177-3AD203B41FA5}">
                      <a16:colId xmlns:a16="http://schemas.microsoft.com/office/drawing/2014/main" val="2338929915"/>
                    </a:ext>
                  </a:extLst>
                </a:gridCol>
                <a:gridCol w="755216">
                  <a:extLst>
                    <a:ext uri="{9D8B030D-6E8A-4147-A177-3AD203B41FA5}">
                      <a16:colId xmlns:a16="http://schemas.microsoft.com/office/drawing/2014/main" val="3477861828"/>
                    </a:ext>
                  </a:extLst>
                </a:gridCol>
                <a:gridCol w="676314">
                  <a:extLst>
                    <a:ext uri="{9D8B030D-6E8A-4147-A177-3AD203B41FA5}">
                      <a16:colId xmlns:a16="http://schemas.microsoft.com/office/drawing/2014/main" val="3866642280"/>
                    </a:ext>
                  </a:extLst>
                </a:gridCol>
                <a:gridCol w="687586">
                  <a:extLst>
                    <a:ext uri="{9D8B030D-6E8A-4147-A177-3AD203B41FA5}">
                      <a16:colId xmlns:a16="http://schemas.microsoft.com/office/drawing/2014/main" val="1478467371"/>
                    </a:ext>
                  </a:extLst>
                </a:gridCol>
                <a:gridCol w="687586">
                  <a:extLst>
                    <a:ext uri="{9D8B030D-6E8A-4147-A177-3AD203B41FA5}">
                      <a16:colId xmlns:a16="http://schemas.microsoft.com/office/drawing/2014/main" val="1683685515"/>
                    </a:ext>
                  </a:extLst>
                </a:gridCol>
              </a:tblGrid>
              <a:tr h="1758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141768"/>
                  </a:ext>
                </a:extLst>
              </a:tr>
              <a:tr h="2813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816208"/>
                  </a:ext>
                </a:extLst>
              </a:tr>
              <a:tr h="1758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8.783.687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8.783.687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1.989.300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77359"/>
                  </a:ext>
                </a:extLst>
              </a:tr>
              <a:tr h="175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1.515.695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1.515.695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364.263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027556"/>
                  </a:ext>
                </a:extLst>
              </a:tr>
              <a:tr h="175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175.193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175.193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405764"/>
                  </a:ext>
                </a:extLst>
              </a:tr>
              <a:tr h="175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1.603.592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048721"/>
                  </a:ext>
                </a:extLst>
              </a:tr>
              <a:tr h="175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1.603.592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325966"/>
                  </a:ext>
                </a:extLst>
              </a:tr>
              <a:tr h="175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Tributarios y Aduaneros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1.603.592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92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01, Programa 07: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SISTEMA INTEGRADO DE COMERCIO EXTERIOR (SICEX)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A9B50637-679F-483E-A151-61BE025E8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85BE401-3F9D-4190-9655-322D7B5C9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112149"/>
              </p:ext>
            </p:extLst>
          </p:nvPr>
        </p:nvGraphicFramePr>
        <p:xfrm>
          <a:off x="474968" y="1951869"/>
          <a:ext cx="8150167" cy="1905950"/>
        </p:xfrm>
        <a:graphic>
          <a:graphicData uri="http://schemas.openxmlformats.org/drawingml/2006/table">
            <a:tbl>
              <a:tblPr/>
              <a:tblGrid>
                <a:gridCol w="282992">
                  <a:extLst>
                    <a:ext uri="{9D8B030D-6E8A-4147-A177-3AD203B41FA5}">
                      <a16:colId xmlns:a16="http://schemas.microsoft.com/office/drawing/2014/main" val="224979157"/>
                    </a:ext>
                  </a:extLst>
                </a:gridCol>
                <a:gridCol w="282992">
                  <a:extLst>
                    <a:ext uri="{9D8B030D-6E8A-4147-A177-3AD203B41FA5}">
                      <a16:colId xmlns:a16="http://schemas.microsoft.com/office/drawing/2014/main" val="2766466716"/>
                    </a:ext>
                  </a:extLst>
                </a:gridCol>
                <a:gridCol w="282992">
                  <a:extLst>
                    <a:ext uri="{9D8B030D-6E8A-4147-A177-3AD203B41FA5}">
                      <a16:colId xmlns:a16="http://schemas.microsoft.com/office/drawing/2014/main" val="4153138314"/>
                    </a:ext>
                  </a:extLst>
                </a:gridCol>
                <a:gridCol w="2965755">
                  <a:extLst>
                    <a:ext uri="{9D8B030D-6E8A-4147-A177-3AD203B41FA5}">
                      <a16:colId xmlns:a16="http://schemas.microsoft.com/office/drawing/2014/main" val="1542192928"/>
                    </a:ext>
                  </a:extLst>
                </a:gridCol>
                <a:gridCol w="758418">
                  <a:extLst>
                    <a:ext uri="{9D8B030D-6E8A-4147-A177-3AD203B41FA5}">
                      <a16:colId xmlns:a16="http://schemas.microsoft.com/office/drawing/2014/main" val="3239484036"/>
                    </a:ext>
                  </a:extLst>
                </a:gridCol>
                <a:gridCol w="758418">
                  <a:extLst>
                    <a:ext uri="{9D8B030D-6E8A-4147-A177-3AD203B41FA5}">
                      <a16:colId xmlns:a16="http://schemas.microsoft.com/office/drawing/2014/main" val="1909121199"/>
                    </a:ext>
                  </a:extLst>
                </a:gridCol>
                <a:gridCol w="758418">
                  <a:extLst>
                    <a:ext uri="{9D8B030D-6E8A-4147-A177-3AD203B41FA5}">
                      <a16:colId xmlns:a16="http://schemas.microsoft.com/office/drawing/2014/main" val="1715864212"/>
                    </a:ext>
                  </a:extLst>
                </a:gridCol>
                <a:gridCol w="679180">
                  <a:extLst>
                    <a:ext uri="{9D8B030D-6E8A-4147-A177-3AD203B41FA5}">
                      <a16:colId xmlns:a16="http://schemas.microsoft.com/office/drawing/2014/main" val="2210281993"/>
                    </a:ext>
                  </a:extLst>
                </a:gridCol>
                <a:gridCol w="690501">
                  <a:extLst>
                    <a:ext uri="{9D8B030D-6E8A-4147-A177-3AD203B41FA5}">
                      <a16:colId xmlns:a16="http://schemas.microsoft.com/office/drawing/2014/main" val="1067833445"/>
                    </a:ext>
                  </a:extLst>
                </a:gridCol>
                <a:gridCol w="690501">
                  <a:extLst>
                    <a:ext uri="{9D8B030D-6E8A-4147-A177-3AD203B41FA5}">
                      <a16:colId xmlns:a16="http://schemas.microsoft.com/office/drawing/2014/main" val="3765562435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304296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70022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3.264.860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3.264.860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877.458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16611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273.633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273.633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63.845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91726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1.141.508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1.141.508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37.685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90724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68238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83570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Pesca y Acuicultura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94778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1.696.486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1.696.486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775.928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48986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1.638.563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1.638.563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740.420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12735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57.923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57.923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506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2838</TotalTime>
  <Words>5192</Words>
  <Application>Microsoft Office PowerPoint</Application>
  <PresentationFormat>Presentación en pantalla (4:3)</PresentationFormat>
  <Paragraphs>2817</Paragraphs>
  <Slides>23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1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 acumulada al mes de marzo de 2018 Partida 08: MINISTERIO DE HACIENDA</vt:lpstr>
      <vt:lpstr>Ejecución Presupuestaria de Gastos del Ministerio de Hacienda  acumulada al mes de marzo de 2018</vt:lpstr>
      <vt:lpstr>Presentación de PowerPoint</vt:lpstr>
      <vt:lpstr>Ejecución Presupuestaria de Gastos del Ministerio de Hacienda  acumulada al mes de marzo de 2018</vt:lpstr>
      <vt:lpstr>Ejecución Presupuestaria de Gastos del Ministerio de Hacienda  acumulada al mes de marzo de 2018</vt:lpstr>
      <vt:lpstr>Ejecución Presupuestaria de Gastos Partida 08, Resumen por Capítulos acumulada al mes de marzo de 2018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173</cp:revision>
  <cp:lastPrinted>2016-07-04T14:42:46Z</cp:lastPrinted>
  <dcterms:created xsi:type="dcterms:W3CDTF">2016-06-23T13:38:47Z</dcterms:created>
  <dcterms:modified xsi:type="dcterms:W3CDTF">2018-08-09T23:20:32Z</dcterms:modified>
</cp:coreProperties>
</file>