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299" r:id="rId5"/>
    <p:sldId id="264" r:id="rId6"/>
    <p:sldId id="263" r:id="rId7"/>
    <p:sldId id="265" r:id="rId8"/>
    <p:sldId id="300" r:id="rId9"/>
    <p:sldId id="268" r:id="rId10"/>
    <p:sldId id="269" r:id="rId11"/>
    <p:sldId id="271" r:id="rId12"/>
    <p:sldId id="273" r:id="rId13"/>
    <p:sldId id="302" r:id="rId14"/>
    <p:sldId id="274" r:id="rId15"/>
    <p:sldId id="275" r:id="rId16"/>
    <p:sldId id="276" r:id="rId17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26-07-2018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26-07-2018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26-07-2018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26-07-2018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26-07-2018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26-07-2018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26-07-2018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26-07-2018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26-07-2018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26-07-2018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MARZO </a:t>
            </a:r>
            <a:r>
              <a:rPr lang="es-CL" sz="2400" b="1" dirty="0" smtClean="0">
                <a:latin typeface="+mn-lt"/>
              </a:rPr>
              <a:t>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79384"/>
              </p:ext>
            </p:extLst>
          </p:nvPr>
        </p:nvGraphicFramePr>
        <p:xfrm>
          <a:off x="414336" y="1844824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Hoja de cálculo" r:id="rId3" imgW="8734357" imgH="2771775" progId="Excel.Sheet.8">
                  <p:embed/>
                </p:oleObj>
              </mc:Choice>
              <mc:Fallback>
                <p:oleObj name="Hoja de cálculo" r:id="rId3" imgW="8734357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556161"/>
              </p:ext>
            </p:extLst>
          </p:nvPr>
        </p:nvGraphicFramePr>
        <p:xfrm>
          <a:off x="467544" y="1933153"/>
          <a:ext cx="8157591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Hoja de cálculo" r:id="rId3" imgW="8734357" imgH="4448265" progId="Excel.Sheet.8">
                  <p:embed/>
                </p:oleObj>
              </mc:Choice>
              <mc:Fallback>
                <p:oleObj name="Hoja de cálculo" r:id="rId3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33153"/>
                        <a:ext cx="8157591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03209"/>
              </p:ext>
            </p:extLst>
          </p:nvPr>
        </p:nvGraphicFramePr>
        <p:xfrm>
          <a:off x="414336" y="1916832"/>
          <a:ext cx="8210799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Hoja de cálculo" r:id="rId3" imgW="8734357" imgH="2162265" progId="Excel.Sheet.8">
                  <p:embed/>
                </p:oleObj>
              </mc:Choice>
              <mc:Fallback>
                <p:oleObj name="Hoja de cálculo" r:id="rId3" imgW="8734357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10799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384027"/>
              </p:ext>
            </p:extLst>
          </p:nvPr>
        </p:nvGraphicFramePr>
        <p:xfrm>
          <a:off x="414337" y="1772816"/>
          <a:ext cx="82108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Hoja de cálculo" r:id="rId3" imgW="8734357" imgH="2476590" progId="Excel.Sheet.8">
                  <p:embed/>
                </p:oleObj>
              </mc:Choice>
              <mc:Fallback>
                <p:oleObj name="Hoja de cálculo" r:id="rId3" imgW="87343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816"/>
                        <a:ext cx="8210800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659160"/>
              </p:ext>
            </p:extLst>
          </p:nvPr>
        </p:nvGraphicFramePr>
        <p:xfrm>
          <a:off x="414336" y="2060848"/>
          <a:ext cx="821079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Hoja de cálculo" r:id="rId3" imgW="8734357" imgH="2314575" progId="Excel.Sheet.8">
                  <p:embed/>
                </p:oleObj>
              </mc:Choice>
              <mc:Fallback>
                <p:oleObj name="Hoja de cálculo" r:id="rId3" imgW="8734357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23899"/>
              </p:ext>
            </p:extLst>
          </p:nvPr>
        </p:nvGraphicFramePr>
        <p:xfrm>
          <a:off x="414336" y="1661889"/>
          <a:ext cx="8210799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61889"/>
                        <a:ext cx="8210799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marzo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10 </a:t>
            </a:r>
            <a:r>
              <a:rPr lang="es-CL" sz="1600" dirty="0"/>
              <a:t>Ministerio de </a:t>
            </a:r>
            <a:r>
              <a:rPr lang="es-CL" sz="1600" dirty="0" smtClean="0"/>
              <a:t>Justicia y Derechos Humanos, </a:t>
            </a:r>
            <a:r>
              <a:rPr lang="es-CL" sz="1600" dirty="0"/>
              <a:t>finalizó en </a:t>
            </a:r>
            <a:r>
              <a:rPr lang="es-CL" sz="1600" dirty="0" smtClean="0"/>
              <a:t>$306.158 </a:t>
            </a:r>
            <a:r>
              <a:rPr lang="es-CL" sz="1600" dirty="0"/>
              <a:t>millones, </a:t>
            </a:r>
            <a:r>
              <a:rPr lang="es-CL" sz="1600" b="1" dirty="0"/>
              <a:t>equivalentes a un </a:t>
            </a:r>
            <a:r>
              <a:rPr lang="es-CL" sz="1600" b="1" dirty="0" smtClean="0"/>
              <a:t>25% </a:t>
            </a:r>
            <a:r>
              <a:rPr lang="es-CL" sz="1600" b="1" dirty="0"/>
              <a:t>del Presupuesto </a:t>
            </a:r>
            <a:r>
              <a:rPr lang="es-CL" sz="1600" b="1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$3.476 </a:t>
            </a:r>
            <a:r>
              <a:rPr lang="es-ES" sz="1600" dirty="0"/>
              <a:t>millones, compuesto </a:t>
            </a:r>
            <a:r>
              <a:rPr lang="es-ES" sz="1600" dirty="0" smtClean="0"/>
              <a:t>$488 millones del </a:t>
            </a:r>
            <a:r>
              <a:rPr lang="es-ES" sz="1600" dirty="0"/>
              <a:t>Fondo de Emergencia y por </a:t>
            </a:r>
            <a:r>
              <a:rPr lang="es-ES" sz="1600" dirty="0" smtClean="0"/>
              <a:t>$2.988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</a:t>
            </a:r>
            <a:r>
              <a:rPr lang="es-CL" sz="1600" dirty="0" smtClean="0"/>
              <a:t>GENCHI);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8%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Marzo.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</a:t>
            </a:r>
            <a:r>
              <a:rPr lang="es-ES" sz="1600" dirty="0" smtClean="0"/>
              <a:t>inversión incluyen la </a:t>
            </a:r>
            <a:r>
              <a:rPr lang="es-CL" sz="1600" dirty="0" smtClean="0"/>
              <a:t>construcción de la Oficina de </a:t>
            </a:r>
            <a:r>
              <a:rPr lang="es-CL" sz="1600" dirty="0"/>
              <a:t>Servicio </a:t>
            </a:r>
            <a:r>
              <a:rPr lang="es-CL" sz="1600" dirty="0" smtClean="0"/>
              <a:t>del </a:t>
            </a:r>
            <a:r>
              <a:rPr lang="es-CL" sz="1600" dirty="0"/>
              <a:t>Registro Civil De </a:t>
            </a:r>
            <a:r>
              <a:rPr lang="es-CL" sz="1600" dirty="0" smtClean="0"/>
              <a:t>Linares ($160 millones);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Curicó ($ 159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/>
              <a:t>Mulchén</a:t>
            </a:r>
            <a:r>
              <a:rPr lang="es-CL" sz="1600" dirty="0"/>
              <a:t> </a:t>
            </a:r>
            <a:r>
              <a:rPr lang="es-CL" sz="1600" dirty="0" smtClean="0"/>
              <a:t>($108 </a:t>
            </a:r>
            <a:r>
              <a:rPr lang="es-CL" sz="1600" dirty="0"/>
              <a:t>millones</a:t>
            </a:r>
            <a:r>
              <a:rPr lang="es-CL" sz="1600" dirty="0" smtClean="0"/>
              <a:t>); la reposición </a:t>
            </a:r>
            <a:r>
              <a:rPr lang="es-CL" sz="1600" dirty="0"/>
              <a:t>de La Dirección Regional del Maule y Oficina </a:t>
            </a:r>
            <a:r>
              <a:rPr lang="es-CL" sz="1600" dirty="0" smtClean="0"/>
              <a:t>de Talca ($615 </a:t>
            </a:r>
            <a:r>
              <a:rPr lang="es-CL" sz="1600" dirty="0"/>
              <a:t>millones</a:t>
            </a:r>
            <a:r>
              <a:rPr lang="es-CL" sz="1600" dirty="0" smtClean="0"/>
              <a:t>); y la reposición </a:t>
            </a:r>
            <a:r>
              <a:rPr lang="es-CL" sz="1600" dirty="0"/>
              <a:t>Oficina </a:t>
            </a:r>
            <a:r>
              <a:rPr lang="es-CL" sz="1600" dirty="0" smtClean="0"/>
              <a:t>de </a:t>
            </a:r>
            <a:r>
              <a:rPr lang="es-CL" sz="1600" dirty="0" err="1" smtClean="0"/>
              <a:t>Pelluhue</a:t>
            </a:r>
            <a:r>
              <a:rPr lang="es-CL" sz="1600" dirty="0" smtClean="0"/>
              <a:t> </a:t>
            </a:r>
            <a:r>
              <a:rPr lang="es-CL" sz="1600" dirty="0"/>
              <a:t>(Ex - </a:t>
            </a:r>
            <a:r>
              <a:rPr lang="es-CL" sz="1600" dirty="0" err="1" smtClean="0"/>
              <a:t>Curanipe</a:t>
            </a:r>
            <a:r>
              <a:rPr lang="es-CL" sz="1600" dirty="0" smtClean="0"/>
              <a:t>) ($11 </a:t>
            </a:r>
            <a:r>
              <a:rPr lang="es-CL" sz="1600" dirty="0"/>
              <a:t>millones</a:t>
            </a:r>
            <a:r>
              <a:rPr lang="es-CL" sz="1600" dirty="0" smtClean="0"/>
              <a:t>)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25% </a:t>
            </a:r>
            <a:r>
              <a:rPr lang="es-ES" sz="1600" b="1" dirty="0" smtClean="0"/>
              <a:t>sus recursos.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221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2018 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($792 millones). </a:t>
            </a:r>
            <a:r>
              <a:rPr lang="es-CL" sz="1600" b="1" dirty="0" smtClean="0"/>
              <a:t>Su </a:t>
            </a:r>
            <a:r>
              <a:rPr lang="es-ES" sz="1600" b="1" dirty="0" smtClean="0"/>
              <a:t>ejecución alcanzó un </a:t>
            </a:r>
            <a:r>
              <a:rPr lang="es-ES" sz="1600" b="1" dirty="0" smtClean="0"/>
              <a:t>4%.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($28.461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($5.312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($2.228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($1.402 millones), </a:t>
            </a:r>
            <a:r>
              <a:rPr lang="es-ES" sz="1600" b="1" dirty="0"/>
              <a:t>mostró un avance de </a:t>
            </a:r>
            <a:r>
              <a:rPr lang="es-ES" sz="1600" b="1" dirty="0" smtClean="0"/>
              <a:t>16%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</a:t>
            </a:r>
            <a:r>
              <a:rPr lang="es-ES" sz="1600" b="1" dirty="0"/>
              <a:t>totalizaron un gasto de </a:t>
            </a:r>
            <a:r>
              <a:rPr lang="es-ES" sz="1600" b="1" dirty="0" smtClean="0"/>
              <a:t>$491 </a:t>
            </a:r>
            <a:r>
              <a:rPr lang="es-ES" sz="1600" b="1" dirty="0" smtClean="0"/>
              <a:t>millones </a:t>
            </a:r>
            <a:r>
              <a:rPr lang="es-ES" sz="1600" b="1" dirty="0" smtClean="0"/>
              <a:t>(5% </a:t>
            </a:r>
            <a:r>
              <a:rPr lang="es-ES" sz="1600" b="1" dirty="0" smtClean="0"/>
              <a:t>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</a:t>
            </a:r>
            <a:r>
              <a:rPr lang="es-CL" sz="1600" dirty="0" smtClean="0"/>
              <a:t>19% ($2.084 millones</a:t>
            </a:r>
            <a:r>
              <a:rPr lang="es-CL" sz="1600" dirty="0" smtClean="0"/>
              <a:t>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sin información de gasto.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en </a:t>
            </a:r>
            <a:r>
              <a:rPr lang="es-CL" sz="1600" dirty="0" smtClean="0"/>
              <a:t>Marzo </a:t>
            </a:r>
            <a:r>
              <a:rPr lang="es-CL" sz="1600" dirty="0"/>
              <a:t>ejecutó un gasto total de </a:t>
            </a:r>
            <a:r>
              <a:rPr lang="es-CL" sz="1600" dirty="0" smtClean="0"/>
              <a:t>$43.801 </a:t>
            </a:r>
            <a:r>
              <a:rPr lang="es-CL" sz="1600" dirty="0"/>
              <a:t>millones </a:t>
            </a:r>
            <a:r>
              <a:rPr lang="es-CL" sz="1600" dirty="0" smtClean="0"/>
              <a:t>(24%) </a:t>
            </a:r>
            <a:r>
              <a:rPr lang="es-CL" sz="1600" dirty="0"/>
              <a:t>y la “Subvención Proyectos Área Justicia Juvenil”, ejecutó un total de </a:t>
            </a:r>
            <a:r>
              <a:rPr lang="es-CL" sz="1600" dirty="0" smtClean="0"/>
              <a:t>$4.757 </a:t>
            </a:r>
            <a:r>
              <a:rPr lang="es-CL" sz="1600" dirty="0"/>
              <a:t>millones </a:t>
            </a:r>
            <a:r>
              <a:rPr lang="es-CL" sz="1600" dirty="0" smtClean="0"/>
              <a:t>(</a:t>
            </a:r>
            <a:r>
              <a:rPr lang="es-CL" sz="1600" dirty="0" smtClean="0"/>
              <a:t>19% </a:t>
            </a:r>
            <a:r>
              <a:rPr lang="es-CL" sz="1600" dirty="0"/>
              <a:t>de ejecución presupuestaria respecto al presupuesto vigente </a:t>
            </a:r>
            <a:r>
              <a:rPr lang="es-CL" sz="1600"/>
              <a:t>a </a:t>
            </a:r>
            <a:r>
              <a:rPr lang="es-CL" sz="1600" smtClean="0"/>
              <a:t>marzo </a:t>
            </a:r>
            <a:r>
              <a:rPr lang="es-CL" sz="1600" dirty="0"/>
              <a:t>de 2018</a:t>
            </a:r>
            <a:r>
              <a:rPr lang="es-CL" sz="1600" dirty="0" smtClean="0"/>
              <a:t>).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1600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99286"/>
              </p:ext>
            </p:extLst>
          </p:nvPr>
        </p:nvGraphicFramePr>
        <p:xfrm>
          <a:off x="386224" y="1834505"/>
          <a:ext cx="8362239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Hoja de cálculo" r:id="rId3" imgW="8105843" imgH="2314575" progId="Excel.Sheet.8">
                  <p:embed/>
                </p:oleObj>
              </mc:Choice>
              <mc:Fallback>
                <p:oleObj name="Hoja de cálculo" r:id="rId3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34505"/>
                        <a:ext cx="8362239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Marzo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617453"/>
              </p:ext>
            </p:extLst>
          </p:nvPr>
        </p:nvGraphicFramePr>
        <p:xfrm>
          <a:off x="414337" y="1700808"/>
          <a:ext cx="8201487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01487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710425"/>
              </p:ext>
            </p:extLst>
          </p:nvPr>
        </p:nvGraphicFramePr>
        <p:xfrm>
          <a:off x="414336" y="1689695"/>
          <a:ext cx="8210799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Hoja de cálculo" r:id="rId3" imgW="8724900" imgH="4619715" progId="Excel.Sheet.8">
                  <p:embed/>
                </p:oleObj>
              </mc:Choice>
              <mc:Fallback>
                <p:oleObj name="Hoja de cálculo" r:id="rId3" imgW="8724900" imgH="46197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89695"/>
                        <a:ext cx="8210799" cy="46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1409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848162"/>
              </p:ext>
            </p:extLst>
          </p:nvPr>
        </p:nvGraphicFramePr>
        <p:xfrm>
          <a:off x="414336" y="2060848"/>
          <a:ext cx="8210799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2060848"/>
                        <a:ext cx="8210799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88002"/>
              </p:ext>
            </p:extLst>
          </p:nvPr>
        </p:nvGraphicFramePr>
        <p:xfrm>
          <a:off x="467544" y="1844824"/>
          <a:ext cx="8157591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Hoja de cálculo" r:id="rId3" imgW="8734357" imgH="3514725" progId="Excel.Sheet.8">
                  <p:embed/>
                </p:oleObj>
              </mc:Choice>
              <mc:Fallback>
                <p:oleObj name="Hoja de cálculo" r:id="rId3" imgW="87343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57591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0809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Marzo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99016"/>
              </p:ext>
            </p:extLst>
          </p:nvPr>
        </p:nvGraphicFramePr>
        <p:xfrm>
          <a:off x="414336" y="1700808"/>
          <a:ext cx="821079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Hoja de cálculo" r:id="rId3" imgW="8734357" imgH="3228975" progId="Excel.Sheet.8">
                  <p:embed/>
                </p:oleObj>
              </mc:Choice>
              <mc:Fallback>
                <p:oleObj name="Hoja de cálculo" r:id="rId3" imgW="87343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843</Words>
  <Application>Microsoft Office PowerPoint</Application>
  <PresentationFormat>Presentación en pantalla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1_Tema de Office</vt:lpstr>
      <vt:lpstr>Tema de Office</vt:lpstr>
      <vt:lpstr>Imagen de mapa de bits</vt:lpstr>
      <vt:lpstr>Hoja de cálculo de Microsoft Excel 97-2003</vt:lpstr>
      <vt:lpstr>EJECUCIÓN PRESUPUESTARIA ACUMULADA DE GASTOS AL MES DE MARZO DE 2018 PARTIDA 10: MINISTERIO DE JUSTICIA</vt:lpstr>
      <vt:lpstr>Ejecución Presupuestaria de Gastos Acumulada al mes de Marzo de 2018  Ministerio de Justicia</vt:lpstr>
      <vt:lpstr>Ejecución Presupuestaria de Gastos Acumulada al mes de Marzo de 2018  Ministerio de Justicia</vt:lpstr>
      <vt:lpstr>Ejecución Presupuestaria de Gastos Acumulada al mes de Marzo de 2018  Ministerio de Justicia</vt:lpstr>
      <vt:lpstr>Ejecución Presupuestaria de Gastos Acumulada al mes de Marzo de 2018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171</cp:revision>
  <cp:lastPrinted>2016-10-20T14:15:11Z</cp:lastPrinted>
  <dcterms:created xsi:type="dcterms:W3CDTF">2016-06-23T13:38:47Z</dcterms:created>
  <dcterms:modified xsi:type="dcterms:W3CDTF">2018-07-26T14:37:13Z</dcterms:modified>
</cp:coreProperties>
</file>