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98" r:id="rId4"/>
    <p:sldId id="300" r:id="rId5"/>
    <p:sldId id="264" r:id="rId6"/>
    <p:sldId id="301" r:id="rId7"/>
    <p:sldId id="263" r:id="rId8"/>
    <p:sldId id="265" r:id="rId9"/>
    <p:sldId id="269" r:id="rId10"/>
    <p:sldId id="271" r:id="rId11"/>
    <p:sldId id="273" r:id="rId12"/>
    <p:sldId id="274" r:id="rId13"/>
    <p:sldId id="275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88" d="100"/>
          <a:sy n="8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11-07-2018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11-07-2018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Mayo </a:t>
            </a:r>
            <a:r>
              <a:rPr lang="es-CL" sz="2400" b="1" dirty="0">
                <a:latin typeface="+mn-lt"/>
              </a:rPr>
              <a:t>de </a:t>
            </a:r>
            <a:r>
              <a:rPr lang="es-CL" sz="2400" b="1" dirty="0" smtClean="0">
                <a:latin typeface="+mn-lt"/>
              </a:rPr>
              <a:t>2018</a:t>
            </a:r>
            <a:r>
              <a:rPr lang="es-CL" sz="2400" b="1" dirty="0">
                <a:latin typeface="+mn-lt"/>
              </a:rPr>
              <a:t/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12: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OBRAS PÚBLICAS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7783" y="558415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03: Dirección de Obras Hidráulicas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027596"/>
              </p:ext>
            </p:extLst>
          </p:nvPr>
        </p:nvGraphicFramePr>
        <p:xfrm>
          <a:off x="467543" y="1759049"/>
          <a:ext cx="8157591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Hoja de cálculo" r:id="rId3" imgW="8039100" imgH="3686175" progId="Excel.Sheet.8">
                  <p:embed/>
                </p:oleObj>
              </mc:Choice>
              <mc:Fallback>
                <p:oleObj name="Hoja de cálculo" r:id="rId3" imgW="8039100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759049"/>
                        <a:ext cx="8157591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04: Dirección de Vialidad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220926"/>
              </p:ext>
            </p:extLst>
          </p:nvPr>
        </p:nvGraphicFramePr>
        <p:xfrm>
          <a:off x="414336" y="1603201"/>
          <a:ext cx="8201488" cy="477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Hoja de cálculo" r:id="rId3" imgW="7819957" imgH="5210085" progId="Excel.Sheet.8">
                  <p:embed/>
                </p:oleObj>
              </mc:Choice>
              <mc:Fallback>
                <p:oleObj name="Hoja de cálculo" r:id="rId3" imgW="7819957" imgH="5210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03201"/>
                        <a:ext cx="8201488" cy="4778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15210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06: Dirección de Obras Portuarias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05109"/>
              </p:ext>
            </p:extLst>
          </p:nvPr>
        </p:nvGraphicFramePr>
        <p:xfrm>
          <a:off x="414336" y="1824038"/>
          <a:ext cx="8210799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Hoja de cálculo" r:id="rId3" imgW="8496300" imgH="3209835" progId="Excel.Sheet.8">
                  <p:embed/>
                </p:oleObj>
              </mc:Choice>
              <mc:Fallback>
                <p:oleObj name="Hoja de cálculo" r:id="rId3" imgW="8496300" imgH="3209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4038"/>
                        <a:ext cx="8210799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961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07: Dirección de Aeropuertos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971061"/>
              </p:ext>
            </p:extLst>
          </p:nvPr>
        </p:nvGraphicFramePr>
        <p:xfrm>
          <a:off x="467544" y="1823442"/>
          <a:ext cx="814828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Hoja de cálculo" r:id="rId3" imgW="7848600" imgH="3333840" progId="Excel.Sheet.8">
                  <p:embed/>
                </p:oleObj>
              </mc:Choice>
              <mc:Fallback>
                <p:oleObj name="Hoja de cálculo" r:id="rId3" imgW="7848600" imgH="33338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23442"/>
                        <a:ext cx="8148280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08: Administración Sistema Concesiones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33519"/>
              </p:ext>
            </p:extLst>
          </p:nvPr>
        </p:nvGraphicFramePr>
        <p:xfrm>
          <a:off x="414336" y="1750665"/>
          <a:ext cx="8201488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Hoja de cálculo" r:id="rId3" imgW="7819957" imgH="3838485" progId="Excel.Sheet.8">
                  <p:embed/>
                </p:oleObj>
              </mc:Choice>
              <mc:Fallback>
                <p:oleObj name="Hoja de cálculo" r:id="rId3" imgW="78199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50665"/>
                        <a:ext cx="8201488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11: Dirección de Planeamiento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746006"/>
              </p:ext>
            </p:extLst>
          </p:nvPr>
        </p:nvGraphicFramePr>
        <p:xfrm>
          <a:off x="414337" y="1839441"/>
          <a:ext cx="820148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Hoja de cálculo" r:id="rId3" imgW="8239057" imgH="3533865" progId="Excel.Sheet.8">
                  <p:embed/>
                </p:oleObj>
              </mc:Choice>
              <mc:Fallback>
                <p:oleObj name="Hoja de cálculo" r:id="rId3" imgW="82390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839441"/>
                        <a:ext cx="820148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4116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12: Agua Potable Rural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64026"/>
              </p:ext>
            </p:extLst>
          </p:nvPr>
        </p:nvGraphicFramePr>
        <p:xfrm>
          <a:off x="467544" y="1772816"/>
          <a:ext cx="814827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Hoja de cálculo" r:id="rId3" imgW="7801043" imgH="3086100" progId="Excel.Sheet.8">
                  <p:embed/>
                </p:oleObj>
              </mc:Choice>
              <mc:Fallback>
                <p:oleObj name="Hoja de cálculo" r:id="rId3" imgW="7801043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79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80526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04, Programa 01: Dirección General de Aguas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354581"/>
              </p:ext>
            </p:extLst>
          </p:nvPr>
        </p:nvGraphicFramePr>
        <p:xfrm>
          <a:off x="414336" y="1813148"/>
          <a:ext cx="8210799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Hoja de cálculo" r:id="rId3" imgW="8886757" imgH="3848190" progId="Excel.Sheet.8">
                  <p:embed/>
                </p:oleObj>
              </mc:Choice>
              <mc:Fallback>
                <p:oleObj name="Hoja de cálculo" r:id="rId3" imgW="8886757" imgH="38481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13148"/>
                        <a:ext cx="8210799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2411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05, Programa 01: Instituto Nacional de Hidráulica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30456"/>
              </p:ext>
            </p:extLst>
          </p:nvPr>
        </p:nvGraphicFramePr>
        <p:xfrm>
          <a:off x="414336" y="1814513"/>
          <a:ext cx="8201488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Hoja de cálculo" r:id="rId3" imgW="7734300" imgH="3228975" progId="Excel.Sheet.8">
                  <p:embed/>
                </p:oleObj>
              </mc:Choice>
              <mc:Fallback>
                <p:oleObj name="Hoja de cálculo" r:id="rId3" imgW="7734300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14513"/>
                        <a:ext cx="8201488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301208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07, Programa 01: Superintendencia de Servicios Sanitarios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430686"/>
              </p:ext>
            </p:extLst>
          </p:nvPr>
        </p:nvGraphicFramePr>
        <p:xfrm>
          <a:off x="414336" y="1738313"/>
          <a:ext cx="8201487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Hoja de cálculo" r:id="rId3" imgW="7724843" imgH="3381285" progId="Excel.Sheet.8">
                  <p:embed/>
                </p:oleObj>
              </mc:Choice>
              <mc:Fallback>
                <p:oleObj name="Hoja de cálculo" r:id="rId3" imgW="7724843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38313"/>
                        <a:ext cx="8201487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</a:t>
            </a:r>
            <a:r>
              <a:rPr lang="es-CL" sz="1600" dirty="0" smtClean="0">
                <a:latin typeface="+mn-lt"/>
              </a:rPr>
              <a:t>2018 </a:t>
            </a:r>
            <a:r>
              <a:rPr lang="es-CL" sz="1600" dirty="0">
                <a:latin typeface="+mn-lt"/>
              </a:rPr>
              <a:t>la Partida presenta un presupuesto aprobado de </a:t>
            </a:r>
            <a:r>
              <a:rPr lang="es-CL" sz="1600" b="1" dirty="0">
                <a:latin typeface="+mn-lt"/>
              </a:rPr>
              <a:t>$</a:t>
            </a:r>
            <a:r>
              <a:rPr lang="es-CL" sz="1600" b="1" dirty="0" smtClean="0">
                <a:latin typeface="+mn-lt"/>
              </a:rPr>
              <a:t>2.404.756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de los cuales un 90% se destina a iniciativas de inversión y transferencias de </a:t>
            </a:r>
            <a:r>
              <a:rPr lang="es-CL" sz="1600" dirty="0" smtClean="0">
                <a:latin typeface="+mn-lt"/>
              </a:rPr>
              <a:t>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El </a:t>
            </a:r>
            <a:r>
              <a:rPr lang="es-CL" sz="1600" dirty="0" smtClean="0"/>
              <a:t>gasto total </a:t>
            </a:r>
            <a:r>
              <a:rPr lang="es-CL" sz="1600" dirty="0"/>
              <a:t>del </a:t>
            </a:r>
            <a:r>
              <a:rPr lang="es-CL" sz="1600" dirty="0" smtClean="0"/>
              <a:t>Ministerio ascendió </a:t>
            </a:r>
            <a:r>
              <a:rPr lang="es-CL" sz="1600" dirty="0"/>
              <a:t>a </a:t>
            </a:r>
            <a:r>
              <a:rPr lang="es-CL" sz="1600" b="1" dirty="0" smtClean="0"/>
              <a:t>$1.094.688 </a:t>
            </a:r>
            <a:r>
              <a:rPr lang="es-CL" sz="1600" b="1" dirty="0"/>
              <a:t>millones</a:t>
            </a:r>
            <a:r>
              <a:rPr lang="es-CL" sz="1600" dirty="0"/>
              <a:t>, es decir, un </a:t>
            </a:r>
            <a:r>
              <a:rPr lang="es-CL" sz="1600" b="1" dirty="0" smtClean="0"/>
              <a:t>45%</a:t>
            </a:r>
            <a:r>
              <a:rPr lang="es-CL" sz="1600" dirty="0" smtClean="0"/>
              <a:t> </a:t>
            </a:r>
            <a:r>
              <a:rPr lang="es-CL" sz="1600" dirty="0"/>
              <a:t>respecto de la ley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iniciativas de inversión, con recursos vigentes por $</a:t>
            </a:r>
            <a:r>
              <a:rPr lang="es-CL" sz="1600" dirty="0" smtClean="0">
                <a:latin typeface="+mn-lt"/>
              </a:rPr>
              <a:t>1.609.169 </a:t>
            </a:r>
            <a:r>
              <a:rPr lang="es-CL" sz="1600" dirty="0" smtClean="0">
                <a:latin typeface="+mn-lt"/>
              </a:rPr>
              <a:t>millones, alcanzaron un avance presupuestario de un </a:t>
            </a:r>
            <a:r>
              <a:rPr lang="es-CL" sz="1600" dirty="0" smtClean="0">
                <a:latin typeface="+mn-lt"/>
              </a:rPr>
              <a:t>27%, </a:t>
            </a:r>
            <a:r>
              <a:rPr lang="es-CL" sz="1600" dirty="0" smtClean="0">
                <a:latin typeface="+mn-lt"/>
              </a:rPr>
              <a:t>según la siguiente desagregación: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 smtClean="0">
                <a:latin typeface="+mn-lt"/>
              </a:rPr>
              <a:t> 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934017"/>
              </p:ext>
            </p:extLst>
          </p:nvPr>
        </p:nvGraphicFramePr>
        <p:xfrm>
          <a:off x="1004888" y="4149725"/>
          <a:ext cx="713422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Hoja de cálculo" r:id="rId3" imgW="7134157" imgH="2143125" progId="Excel.Sheet.12">
                  <p:embed/>
                </p:oleObj>
              </mc:Choice>
              <mc:Fallback>
                <p:oleObj name="Hoja de cálculo" r:id="rId3" imgW="7134157" imgH="2143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888" y="4149725"/>
                        <a:ext cx="7134225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Respecto </a:t>
            </a:r>
            <a:r>
              <a:rPr lang="es-CL" sz="1600" dirty="0"/>
              <a:t>a </a:t>
            </a:r>
            <a:r>
              <a:rPr lang="es-CL" sz="1600" dirty="0" smtClean="0"/>
              <a:t>las variaciones del presupuesto </a:t>
            </a:r>
            <a:r>
              <a:rPr lang="es-CL" sz="1600" dirty="0"/>
              <a:t>inicial, la Partida presenta al mes de </a:t>
            </a:r>
            <a:r>
              <a:rPr lang="es-CL" sz="1600" dirty="0" smtClean="0"/>
              <a:t>mayo </a:t>
            </a:r>
            <a:r>
              <a:rPr lang="es-CL" sz="1600" dirty="0" smtClean="0"/>
              <a:t>un aumento consolidado </a:t>
            </a:r>
            <a:r>
              <a:rPr lang="es-CL" sz="1600" dirty="0"/>
              <a:t>de </a:t>
            </a:r>
            <a:r>
              <a:rPr lang="es-CL" sz="1600" b="1" dirty="0" smtClean="0"/>
              <a:t>$</a:t>
            </a:r>
            <a:r>
              <a:rPr lang="es-CL" sz="1600" b="1" dirty="0" smtClean="0"/>
              <a:t>8.627 </a:t>
            </a:r>
            <a:r>
              <a:rPr lang="es-CL" sz="1600" b="1" dirty="0" smtClean="0"/>
              <a:t>millones</a:t>
            </a:r>
            <a:r>
              <a:rPr lang="es-CL" sz="1600" dirty="0"/>
              <a:t>,</a:t>
            </a:r>
            <a:r>
              <a:rPr lang="es-CL" sz="1600" dirty="0" smtClean="0"/>
              <a:t> destacándose los aumentos para el Subtítulo 29 Adquisición de Activos No Financieros por </a:t>
            </a:r>
            <a:r>
              <a:rPr lang="es-CL" sz="1600" dirty="0" smtClean="0"/>
              <a:t>$6.319 </a:t>
            </a:r>
            <a:r>
              <a:rPr lang="es-CL" sz="1600" dirty="0" smtClean="0"/>
              <a:t>millones y para el Subtítulo 31 Iniciativas de Inversión por $</a:t>
            </a:r>
            <a:r>
              <a:rPr lang="es-CL" sz="1600" dirty="0" smtClean="0"/>
              <a:t>2.192 </a:t>
            </a:r>
            <a:r>
              <a:rPr lang="es-CL" sz="1600" dirty="0" smtClean="0"/>
              <a:t>millones.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cuanto a los programas, </a:t>
            </a:r>
            <a:r>
              <a:rPr lang="es-CL" sz="1600" dirty="0" smtClean="0"/>
              <a:t>la </a:t>
            </a:r>
            <a:r>
              <a:rPr lang="es-CL" sz="1600" b="1" dirty="0"/>
              <a:t>Dirección de </a:t>
            </a:r>
            <a:r>
              <a:rPr lang="es-CL" sz="1600" b="1" dirty="0" smtClean="0"/>
              <a:t>Vialidad</a:t>
            </a:r>
            <a:r>
              <a:rPr lang="es-CL" sz="1600" dirty="0" smtClean="0"/>
              <a:t>, con recursos aprobados por </a:t>
            </a:r>
            <a:r>
              <a:rPr lang="es-CL" sz="1600" b="1" dirty="0" smtClean="0"/>
              <a:t> </a:t>
            </a:r>
            <a:r>
              <a:rPr lang="es-CL" sz="1600" dirty="0" smtClean="0"/>
              <a:t> $1.107.545, representa </a:t>
            </a:r>
            <a:r>
              <a:rPr lang="es-CL" sz="1600" dirty="0"/>
              <a:t>el </a:t>
            </a:r>
            <a:r>
              <a:rPr lang="es-CL" sz="1600" dirty="0" smtClean="0"/>
              <a:t>46% de los recursos del Ministerio, </a:t>
            </a:r>
            <a:r>
              <a:rPr lang="es-CL" sz="1600" dirty="0"/>
              <a:t>el que al mes de </a:t>
            </a:r>
            <a:r>
              <a:rPr lang="es-CL" sz="1600" dirty="0" smtClean="0"/>
              <a:t>mayo </a:t>
            </a:r>
            <a:r>
              <a:rPr lang="es-CL" sz="1600" dirty="0"/>
              <a:t>alcanzó una ejecución de </a:t>
            </a:r>
            <a:r>
              <a:rPr lang="es-CL" sz="1600" b="1" dirty="0" smtClean="0"/>
              <a:t>45%</a:t>
            </a:r>
            <a:r>
              <a:rPr lang="es-CL" sz="1600" dirty="0" smtClean="0"/>
              <a:t> </a:t>
            </a:r>
            <a:r>
              <a:rPr lang="es-CL" sz="1600" dirty="0"/>
              <a:t>respecto al presupuesto </a:t>
            </a:r>
            <a:r>
              <a:rPr lang="es-CL" sz="1600" dirty="0" smtClean="0"/>
              <a:t>vigente.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719725"/>
              </p:ext>
            </p:extLst>
          </p:nvPr>
        </p:nvGraphicFramePr>
        <p:xfrm>
          <a:off x="467544" y="1844824"/>
          <a:ext cx="814828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Hoja de cálculo" r:id="rId3" imgW="7134157" imgH="2638335" progId="Excel.Sheet.8">
                  <p:embed/>
                </p:oleObj>
              </mc:Choice>
              <mc:Fallback>
                <p:oleObj name="Hoja de cálculo" r:id="rId3" imgW="7134157" imgH="2638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48280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8663"/>
            <a:ext cx="4104455" cy="250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8663"/>
            <a:ext cx="4113767" cy="250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12,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60754"/>
              </p:ext>
            </p:extLst>
          </p:nvPr>
        </p:nvGraphicFramePr>
        <p:xfrm>
          <a:off x="467544" y="1628800"/>
          <a:ext cx="814828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Hoja de cálculo" r:id="rId4" imgW="8220143" imgH="3095535" progId="Excel.Sheet.8">
                  <p:embed/>
                </p:oleObj>
              </mc:Choice>
              <mc:Fallback>
                <p:oleObj name="Hoja de cálculo" r:id="rId4" imgW="8220143" imgH="30955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48280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8640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01, Programa 01: Secretaría y Administración General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922436"/>
              </p:ext>
            </p:extLst>
          </p:nvPr>
        </p:nvGraphicFramePr>
        <p:xfrm>
          <a:off x="414336" y="1628800"/>
          <a:ext cx="8201487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Hoja de cálculo" r:id="rId3" imgW="7839143" imgH="3086100" progId="Excel.Sheet.8">
                  <p:embed/>
                </p:oleObj>
              </mc:Choice>
              <mc:Fallback>
                <p:oleObj name="Hoja de cálculo" r:id="rId3" imgW="7839143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7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72817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01: Administración y Ejecución de Obras Públicas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505325"/>
              </p:ext>
            </p:extLst>
          </p:nvPr>
        </p:nvGraphicFramePr>
        <p:xfrm>
          <a:off x="467544" y="1670273"/>
          <a:ext cx="8166869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Hoja de cálculo" r:id="rId3" imgW="8124757" imgH="3991065" progId="Excel.Sheet.8">
                  <p:embed/>
                </p:oleObj>
              </mc:Choice>
              <mc:Fallback>
                <p:oleObj name="Hoja de cálculo" r:id="rId3" imgW="81247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70273"/>
                        <a:ext cx="8166869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02: Dirección de Arquitectura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990990"/>
              </p:ext>
            </p:extLst>
          </p:nvPr>
        </p:nvGraphicFramePr>
        <p:xfrm>
          <a:off x="467543" y="1844824"/>
          <a:ext cx="8157591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Hoja de cálculo" r:id="rId3" imgW="7581900" imgH="3076665" progId="Excel.Sheet.8">
                  <p:embed/>
                </p:oleObj>
              </mc:Choice>
              <mc:Fallback>
                <p:oleObj name="Hoja de cálculo" r:id="rId3" imgW="7581900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844824"/>
                        <a:ext cx="8157591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732</Words>
  <Application>Microsoft Office PowerPoint</Application>
  <PresentationFormat>Presentación en pantalla (4:3)</PresentationFormat>
  <Paragraphs>88</Paragraphs>
  <Slides>19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1_Tema de Office</vt:lpstr>
      <vt:lpstr>Tema de Office</vt:lpstr>
      <vt:lpstr>Imagen de mapa de bits</vt:lpstr>
      <vt:lpstr>Hoja de cálculo de Microsoft Excel 97-2003</vt:lpstr>
      <vt:lpstr>Hoja de cálculo de Microsoft Excel</vt:lpstr>
      <vt:lpstr>EJECUCIÓN PRESUPUESTARIA DE GASTOS ACUMULADA al mes de Mayo de 2018 Partida 12: MINISTERIO DE OBRAS PÚBLICAS</vt:lpstr>
      <vt:lpstr>Ejecución Presupuestaria de Gastos Acumulada al Mes de Mayo de 2018  Ministerio de Obras Públicas</vt:lpstr>
      <vt:lpstr>Ejecución Presupuestaria de Gastos Acumulada al Mes de Mayo de 2018  Ministerio de Obras Públicas</vt:lpstr>
      <vt:lpstr>Ejecución Presupuestaria de Gastos Acumulada al Mes de Mayo de 2018  Ministerio de Obras Públicas</vt:lpstr>
      <vt:lpstr>Ejecución Presupuestaria de Gastos Acumulada al Mes de Mayo de 2018  Ministerio de Obras Públicas</vt:lpstr>
      <vt:lpstr>Ejecución Presupuestaria de Gastos Acumulada al mes de Mayo de 2018  Partida 12,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166</cp:revision>
  <cp:lastPrinted>2017-05-12T12:49:10Z</cp:lastPrinted>
  <dcterms:created xsi:type="dcterms:W3CDTF">2016-06-23T13:38:47Z</dcterms:created>
  <dcterms:modified xsi:type="dcterms:W3CDTF">2018-07-11T21:54:14Z</dcterms:modified>
</cp:coreProperties>
</file>