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299" r:id="rId5"/>
    <p:sldId id="300" r:id="rId6"/>
    <p:sldId id="264" r:id="rId7"/>
    <p:sldId id="263" r:id="rId8"/>
    <p:sldId id="281" r:id="rId9"/>
    <p:sldId id="282" r:id="rId10"/>
    <p:sldId id="302" r:id="rId11"/>
    <p:sldId id="306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0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0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700808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4A945A3-E252-48B5-8629-017DB5852888}"/>
              </a:ext>
            </a:extLst>
          </p:cNvPr>
          <p:cNvSpPr txBox="1">
            <a:spLocks/>
          </p:cNvSpPr>
          <p:nvPr/>
        </p:nvSpPr>
        <p:spPr>
          <a:xfrm>
            <a:off x="452388" y="4293096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E417F6-0AF7-43BD-912D-3C14E8847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176221"/>
              </p:ext>
            </p:extLst>
          </p:nvPr>
        </p:nvGraphicFramePr>
        <p:xfrm>
          <a:off x="623837" y="2120851"/>
          <a:ext cx="7886701" cy="2040233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14588065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43581833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8632878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1157939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2692035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694714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643634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6413014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2446093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2182425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006068"/>
                  </a:ext>
                </a:extLst>
              </a:tr>
              <a:tr h="559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5723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1.280.871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955.848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5015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888.284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4750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6067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8573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4833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6642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518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806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2018 la Partida presenta un presupuesto aprobado de $122.313 millones, un 58,8% se destino a gastos en personal; 27,4% a transferencias corrientes; y, un 11,8%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distribución del presupuesto a nivel de programas del Congreso Nacional, es la siguiente: la Cámara de Diputados concentra el 55,8%; el Senado un 33,6%; la Biblioteca un 9,6% y el Consejo Resolutivo de Asignaciones Parlamentarias un 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Congreso al mes de OCTUBRE ascendió a $9.871 millones, es decir, un 8,1% respecto de la ley inicial, presentando un gasto levemente superior de 0,5 puntos porcentuales al registrado a igual mes del año 2017.  Mientras que la ejecución acumulada al décimo mes de 2018 es superior en 4,5 puntos porcentuales a igual periodo del ejercicio anterior, manteniendo una tasa mayor de ejecución, en cada meses a partir de febrero.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Respecto a los aumentos y disminuciones al presupuesto inicial, la Partida presenta al mes de OCTUBRE un incremento consolidado de $5.475 millones. </a:t>
            </a:r>
            <a:r>
              <a:rPr lang="es-CL" sz="1400" dirty="0"/>
              <a:t>Afectando la mayoría de los subtítulos, destacando el incremento registrado en “transferencias corrientes” y “prestaciones de seguridad social” por un monto de $4.843 millones y $2.289 millones respectivamente.  Asimismo, los subtítulos 21 “gastos en personal”, 22 “bienes y servicios de consumo” y 29 “adquisición de activos no financieros”, experimentan disminuciones por $908 millones, $1.432 millones y $115 millones respectivamente</a:t>
            </a:r>
            <a:r>
              <a:rPr lang="es-CL" sz="1400" dirty="0">
                <a:latin typeface="+mn-lt"/>
              </a:rPr>
              <a:t>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Respecto del gasto contemplado en el subtítulo 34 “servicio de la deuda”, especialmente los referidos a la regularización de la deuda flotante, a la fecha falta por decretar $21 millones en el Senado, encontrándose el resto de las instituciones del Congreso al día en dicho concepto.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Finalmente, las tasas de ejecución por programa presupuestario son: 79,5% para el caso del Senado, 83,6% en la Cámara de Diputados, 80,8% para la Biblioteca del Congreso y 74,6% en el Consejo Resolutivo de Asignaciones Parlamentarias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4C5BB66-3F7D-4E82-BCE3-87035C4F9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37" y="1880815"/>
            <a:ext cx="4053137" cy="23867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F0B18CA-05CA-4BE4-8C08-0D8370ADD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525" y="1880815"/>
            <a:ext cx="4053137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3737" y="1916832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8A7C094-0BCD-43CF-B335-B65A656A6925}"/>
              </a:ext>
            </a:extLst>
          </p:cNvPr>
          <p:cNvSpPr txBox="1">
            <a:spLocks/>
          </p:cNvSpPr>
          <p:nvPr/>
        </p:nvSpPr>
        <p:spPr>
          <a:xfrm>
            <a:off x="421112" y="40770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9807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B714B1C-6969-4227-9AAC-A32423CB7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56061"/>
              </p:ext>
            </p:extLst>
          </p:nvPr>
        </p:nvGraphicFramePr>
        <p:xfrm>
          <a:off x="628649" y="2310517"/>
          <a:ext cx="7886702" cy="1680009"/>
        </p:xfrm>
        <a:graphic>
          <a:graphicData uri="http://schemas.openxmlformats.org/drawingml/2006/table">
            <a:tbl>
              <a:tblPr/>
              <a:tblGrid>
                <a:gridCol w="735946">
                  <a:extLst>
                    <a:ext uri="{9D8B030D-6E8A-4147-A177-3AD203B41FA5}">
                      <a16:colId xmlns:a16="http://schemas.microsoft.com/office/drawing/2014/main" val="1587418435"/>
                    </a:ext>
                  </a:extLst>
                </a:gridCol>
                <a:gridCol w="2866892">
                  <a:extLst>
                    <a:ext uri="{9D8B030D-6E8A-4147-A177-3AD203B41FA5}">
                      <a16:colId xmlns:a16="http://schemas.microsoft.com/office/drawing/2014/main" val="3944855363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1690916474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2815779911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3271728159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1286861993"/>
                    </a:ext>
                  </a:extLst>
                </a:gridCol>
                <a:gridCol w="670040">
                  <a:extLst>
                    <a:ext uri="{9D8B030D-6E8A-4147-A177-3AD203B41FA5}">
                      <a16:colId xmlns:a16="http://schemas.microsoft.com/office/drawing/2014/main" val="2621983327"/>
                    </a:ext>
                  </a:extLst>
                </a:gridCol>
                <a:gridCol w="670040">
                  <a:extLst>
                    <a:ext uri="{9D8B030D-6E8A-4147-A177-3AD203B41FA5}">
                      <a16:colId xmlns:a16="http://schemas.microsoft.com/office/drawing/2014/main" val="3405834722"/>
                    </a:ext>
                  </a:extLst>
                </a:gridCol>
              </a:tblGrid>
              <a:tr h="17500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522427"/>
                  </a:ext>
                </a:extLst>
              </a:tr>
              <a:tr h="28000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86217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127.787.765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5.474.723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104.628.058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096780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71.944.929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71.037.184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-907.745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60.036.413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638426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14.390.458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12.958.462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-1.431.996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11.453.060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985745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635.462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2.924.844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2.520.092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921310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33.504.582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38.348.128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4.843.546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28.207.320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903318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1.546.760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-115.280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1.411.113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17639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972.387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796.816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1.000.060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46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D7679CE-35AC-4257-9C06-2F6E0EF3DE59}"/>
              </a:ext>
            </a:extLst>
          </p:cNvPr>
          <p:cNvSpPr txBox="1">
            <a:spLocks/>
          </p:cNvSpPr>
          <p:nvPr/>
        </p:nvSpPr>
        <p:spPr>
          <a:xfrm>
            <a:off x="386224" y="40770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37B77E6-5710-4061-8C06-99FE92A99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29458"/>
              </p:ext>
            </p:extLst>
          </p:nvPr>
        </p:nvGraphicFramePr>
        <p:xfrm>
          <a:off x="628650" y="1865845"/>
          <a:ext cx="7886699" cy="1584079"/>
        </p:xfrm>
        <a:graphic>
          <a:graphicData uri="http://schemas.openxmlformats.org/drawingml/2006/table">
            <a:tbl>
              <a:tblPr/>
              <a:tblGrid>
                <a:gridCol w="280865">
                  <a:extLst>
                    <a:ext uri="{9D8B030D-6E8A-4147-A177-3AD203B41FA5}">
                      <a16:colId xmlns:a16="http://schemas.microsoft.com/office/drawing/2014/main" val="1555653514"/>
                    </a:ext>
                  </a:extLst>
                </a:gridCol>
                <a:gridCol w="280865">
                  <a:extLst>
                    <a:ext uri="{9D8B030D-6E8A-4147-A177-3AD203B41FA5}">
                      <a16:colId xmlns:a16="http://schemas.microsoft.com/office/drawing/2014/main" val="2835408257"/>
                    </a:ext>
                  </a:extLst>
                </a:gridCol>
                <a:gridCol w="2943469">
                  <a:extLst>
                    <a:ext uri="{9D8B030D-6E8A-4147-A177-3AD203B41FA5}">
                      <a16:colId xmlns:a16="http://schemas.microsoft.com/office/drawing/2014/main" val="3346218824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638177815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318966784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2798604389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340190458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222183732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3997749051"/>
                    </a:ext>
                  </a:extLst>
                </a:gridCol>
              </a:tblGrid>
              <a:tr h="168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2878"/>
                  </a:ext>
                </a:extLst>
              </a:tr>
              <a:tr h="572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57997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127.787.765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5.474.723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104.628.058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237271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Senado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43.001.059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2.301.588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34.171.312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047771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Cámara de Diputados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71.366.277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3.207.567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59.694.981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796689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Biblioteca del Congreso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12.139.558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-55.499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9.805.917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905561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Resolutivo de Asignaciones Parlamentarias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1.280.871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955.848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436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28799"/>
            <a:ext cx="8229600" cy="3535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6A16CF2-9C6C-413D-ADA0-12ABBEE5ED4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D1F7424-8EC8-47D0-9F71-DB4B85A9F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309162"/>
              </p:ext>
            </p:extLst>
          </p:nvPr>
        </p:nvGraphicFramePr>
        <p:xfrm>
          <a:off x="683568" y="1927197"/>
          <a:ext cx="7776865" cy="4351346"/>
        </p:xfrm>
        <a:graphic>
          <a:graphicData uri="http://schemas.openxmlformats.org/drawingml/2006/table">
            <a:tbl>
              <a:tblPr/>
              <a:tblGrid>
                <a:gridCol w="270406">
                  <a:extLst>
                    <a:ext uri="{9D8B030D-6E8A-4147-A177-3AD203B41FA5}">
                      <a16:colId xmlns:a16="http://schemas.microsoft.com/office/drawing/2014/main" val="2417979690"/>
                    </a:ext>
                  </a:extLst>
                </a:gridCol>
                <a:gridCol w="270406">
                  <a:extLst>
                    <a:ext uri="{9D8B030D-6E8A-4147-A177-3AD203B41FA5}">
                      <a16:colId xmlns:a16="http://schemas.microsoft.com/office/drawing/2014/main" val="39164820"/>
                    </a:ext>
                  </a:extLst>
                </a:gridCol>
                <a:gridCol w="270406">
                  <a:extLst>
                    <a:ext uri="{9D8B030D-6E8A-4147-A177-3AD203B41FA5}">
                      <a16:colId xmlns:a16="http://schemas.microsoft.com/office/drawing/2014/main" val="1334033327"/>
                    </a:ext>
                  </a:extLst>
                </a:gridCol>
                <a:gridCol w="2823033">
                  <a:extLst>
                    <a:ext uri="{9D8B030D-6E8A-4147-A177-3AD203B41FA5}">
                      <a16:colId xmlns:a16="http://schemas.microsoft.com/office/drawing/2014/main" val="658847231"/>
                    </a:ext>
                  </a:extLst>
                </a:gridCol>
                <a:gridCol w="724687">
                  <a:extLst>
                    <a:ext uri="{9D8B030D-6E8A-4147-A177-3AD203B41FA5}">
                      <a16:colId xmlns:a16="http://schemas.microsoft.com/office/drawing/2014/main" val="1193043101"/>
                    </a:ext>
                  </a:extLst>
                </a:gridCol>
                <a:gridCol w="724687">
                  <a:extLst>
                    <a:ext uri="{9D8B030D-6E8A-4147-A177-3AD203B41FA5}">
                      <a16:colId xmlns:a16="http://schemas.microsoft.com/office/drawing/2014/main" val="3952490608"/>
                    </a:ext>
                  </a:extLst>
                </a:gridCol>
                <a:gridCol w="724687">
                  <a:extLst>
                    <a:ext uri="{9D8B030D-6E8A-4147-A177-3AD203B41FA5}">
                      <a16:colId xmlns:a16="http://schemas.microsoft.com/office/drawing/2014/main" val="2617707415"/>
                    </a:ext>
                  </a:extLst>
                </a:gridCol>
                <a:gridCol w="648973">
                  <a:extLst>
                    <a:ext uri="{9D8B030D-6E8A-4147-A177-3AD203B41FA5}">
                      <a16:colId xmlns:a16="http://schemas.microsoft.com/office/drawing/2014/main" val="2983151315"/>
                    </a:ext>
                  </a:extLst>
                </a:gridCol>
                <a:gridCol w="659790">
                  <a:extLst>
                    <a:ext uri="{9D8B030D-6E8A-4147-A177-3AD203B41FA5}">
                      <a16:colId xmlns:a16="http://schemas.microsoft.com/office/drawing/2014/main" val="1976984709"/>
                    </a:ext>
                  </a:extLst>
                </a:gridCol>
                <a:gridCol w="659790">
                  <a:extLst>
                    <a:ext uri="{9D8B030D-6E8A-4147-A177-3AD203B41FA5}">
                      <a16:colId xmlns:a16="http://schemas.microsoft.com/office/drawing/2014/main" val="1922087425"/>
                    </a:ext>
                  </a:extLst>
                </a:gridCol>
              </a:tblGrid>
              <a:tr h="148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461905"/>
                  </a:ext>
                </a:extLst>
              </a:tr>
              <a:tr h="5032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725193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43.001.059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2.301.588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34.171.312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056516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22.000.441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-22.974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18.567.383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493270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6.239.580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-251.983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4.843.634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441448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99.066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957956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99.066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081998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11.452.120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13.925.666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10.095.195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53914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543.371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606299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543.371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981203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10.712.837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13.186.383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9.497.862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14578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4.081.075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781.184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3.802.135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88639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1.727.630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212.000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826.178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798851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4.529.802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318.000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2.508.662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316698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669.123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206.522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477.606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594979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597.266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597.266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525.825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545126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53624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1.565.233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1.321.183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393592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489479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567104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677.814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47.896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489.575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23659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62.468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-8.289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229908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135.157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42.950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473575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333.629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29.873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293.239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30939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-16.638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109.794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391268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234539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178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62880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9FD53FC-9933-4495-965D-822EEC79334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176C745-100F-4132-9722-A87888E67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359424"/>
              </p:ext>
            </p:extLst>
          </p:nvPr>
        </p:nvGraphicFramePr>
        <p:xfrm>
          <a:off x="683568" y="1927204"/>
          <a:ext cx="7776862" cy="4351339"/>
        </p:xfrm>
        <a:graphic>
          <a:graphicData uri="http://schemas.openxmlformats.org/drawingml/2006/table">
            <a:tbl>
              <a:tblPr/>
              <a:tblGrid>
                <a:gridCol w="270406">
                  <a:extLst>
                    <a:ext uri="{9D8B030D-6E8A-4147-A177-3AD203B41FA5}">
                      <a16:colId xmlns:a16="http://schemas.microsoft.com/office/drawing/2014/main" val="503784410"/>
                    </a:ext>
                  </a:extLst>
                </a:gridCol>
                <a:gridCol w="270406">
                  <a:extLst>
                    <a:ext uri="{9D8B030D-6E8A-4147-A177-3AD203B41FA5}">
                      <a16:colId xmlns:a16="http://schemas.microsoft.com/office/drawing/2014/main" val="381622833"/>
                    </a:ext>
                  </a:extLst>
                </a:gridCol>
                <a:gridCol w="270406">
                  <a:extLst>
                    <a:ext uri="{9D8B030D-6E8A-4147-A177-3AD203B41FA5}">
                      <a16:colId xmlns:a16="http://schemas.microsoft.com/office/drawing/2014/main" val="2051108928"/>
                    </a:ext>
                  </a:extLst>
                </a:gridCol>
                <a:gridCol w="2823034">
                  <a:extLst>
                    <a:ext uri="{9D8B030D-6E8A-4147-A177-3AD203B41FA5}">
                      <a16:colId xmlns:a16="http://schemas.microsoft.com/office/drawing/2014/main" val="4018717579"/>
                    </a:ext>
                  </a:extLst>
                </a:gridCol>
                <a:gridCol w="724686">
                  <a:extLst>
                    <a:ext uri="{9D8B030D-6E8A-4147-A177-3AD203B41FA5}">
                      <a16:colId xmlns:a16="http://schemas.microsoft.com/office/drawing/2014/main" val="4248635656"/>
                    </a:ext>
                  </a:extLst>
                </a:gridCol>
                <a:gridCol w="724686">
                  <a:extLst>
                    <a:ext uri="{9D8B030D-6E8A-4147-A177-3AD203B41FA5}">
                      <a16:colId xmlns:a16="http://schemas.microsoft.com/office/drawing/2014/main" val="2960301999"/>
                    </a:ext>
                  </a:extLst>
                </a:gridCol>
                <a:gridCol w="724686">
                  <a:extLst>
                    <a:ext uri="{9D8B030D-6E8A-4147-A177-3AD203B41FA5}">
                      <a16:colId xmlns:a16="http://schemas.microsoft.com/office/drawing/2014/main" val="2546290828"/>
                    </a:ext>
                  </a:extLst>
                </a:gridCol>
                <a:gridCol w="648974">
                  <a:extLst>
                    <a:ext uri="{9D8B030D-6E8A-4147-A177-3AD203B41FA5}">
                      <a16:colId xmlns:a16="http://schemas.microsoft.com/office/drawing/2014/main" val="1895487247"/>
                    </a:ext>
                  </a:extLst>
                </a:gridCol>
                <a:gridCol w="659789">
                  <a:extLst>
                    <a:ext uri="{9D8B030D-6E8A-4147-A177-3AD203B41FA5}">
                      <a16:colId xmlns:a16="http://schemas.microsoft.com/office/drawing/2014/main" val="887740255"/>
                    </a:ext>
                  </a:extLst>
                </a:gridCol>
                <a:gridCol w="659789">
                  <a:extLst>
                    <a:ext uri="{9D8B030D-6E8A-4147-A177-3AD203B41FA5}">
                      <a16:colId xmlns:a16="http://schemas.microsoft.com/office/drawing/2014/main" val="3069870704"/>
                    </a:ext>
                  </a:extLst>
                </a:gridCol>
              </a:tblGrid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699898"/>
                  </a:ext>
                </a:extLst>
              </a:tr>
              <a:tr h="539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423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71.366.277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3.207.567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59.694.981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85651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37.887.482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-856.191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32.269.160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40006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6.225.645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5.149.287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-1.076.358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5.523.479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71568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2.421.026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92572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2.421.026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1434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24.290.248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18.062.226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0865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24.227.489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17.981.132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2165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8.249.496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11493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1.527.862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68828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8.839.133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6.132.559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7606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1.325.381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40208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52316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2.295.038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726.854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04298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6978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33836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679.196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-145.875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793.005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98292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28200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73.692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-18.648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126.279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62982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95.365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-10.826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259.461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77017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404.306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-102.311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326.435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80618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90.951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-10.325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80.830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42441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29757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414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700808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0B51B6D7-36E7-4A4B-85B4-8FD0C28A26C3}"/>
              </a:ext>
            </a:extLst>
          </p:cNvPr>
          <p:cNvSpPr txBox="1">
            <a:spLocks/>
          </p:cNvSpPr>
          <p:nvPr/>
        </p:nvSpPr>
        <p:spPr>
          <a:xfrm>
            <a:off x="452388" y="58772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514D690-1668-48F1-BEA8-5CB974304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630513"/>
              </p:ext>
            </p:extLst>
          </p:nvPr>
        </p:nvGraphicFramePr>
        <p:xfrm>
          <a:off x="628649" y="2102793"/>
          <a:ext cx="7886701" cy="3521048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03433201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17724892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3569654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12819324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0023967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31226684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8046757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88862060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58304817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977528200"/>
                    </a:ext>
                  </a:extLst>
                </a:gridCol>
              </a:tblGrid>
              <a:tr h="559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251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12.139.558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-55.499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9.805.917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7143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9.997.409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8.311.586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6138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1.024.024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3307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7419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369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6721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3442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248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9974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6167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065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5609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3592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7384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297.516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714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8295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596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148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3162</TotalTime>
  <Words>1984</Words>
  <Application>Microsoft Office PowerPoint</Application>
  <PresentationFormat>Presentación en pantalla (4:3)</PresentationFormat>
  <Paragraphs>968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OCTUBRE DE 2018 PARTIDA 02: CONGRESO NACIONAL</vt:lpstr>
      <vt:lpstr>EJECUCIÓN ACUMULADA DE GASTOS A OCTUBRE DE 2018 PARTIDA 02 CONGRESO NACIONAL</vt:lpstr>
      <vt:lpstr>EJECUCIÓN ACUMULADA DE GASTOS A OCTUBRE DE 2018 PARTIDA 02 CONGRESO NACIONAL</vt:lpstr>
      <vt:lpstr>COMPORTAMIENTO DE LA EJECUCIÓN ACUMULADA DE GASTOS A OCTUBRE DE 2018 PARTIDA 02 CONGRESO NACIONAL</vt:lpstr>
      <vt:lpstr>EJECUCIÓN ACUMULADA DE GASTOS A OCTUBRE DE 2018 PARTIDA 02 CONGRESO NACIONAL</vt:lpstr>
      <vt:lpstr>EJECUCIÓN ACUMULADA DE GASTOS A OCTUBRE DE 2018 PARTIDA 02 RESUMEN POR CAPÍTULOS</vt:lpstr>
      <vt:lpstr>EJECUCIÓN ACUMULADA DE GASTOS A OCTUBRE DE 2018 PARTIDA 02. CAPÍTULO 01. PROGRAMA 01: SENADO</vt:lpstr>
      <vt:lpstr>EJECUCIÓN ACUMULADA DE GASTOS A OCTUBRE DE 2018 PARTIDA 02. CAPÍTULO 02. PROGRAMA 01: CAMARA DE DIPUTADOS</vt:lpstr>
      <vt:lpstr>EJECUCIÓN ACUMULADA DE GASTOS A OCTUBRE DE 2018 PARTIDA 02. CAPÍTULO 03. PROGRAMA 01: BIBLIOTECA DEL CONGRESO NACIONAL</vt:lpstr>
      <vt:lpstr>EJECUCIÓN ACUMULADA DE GASTOS A OCTUBRE DE 2018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198</cp:revision>
  <cp:lastPrinted>2016-07-04T14:42:46Z</cp:lastPrinted>
  <dcterms:created xsi:type="dcterms:W3CDTF">2016-06-23T13:38:47Z</dcterms:created>
  <dcterms:modified xsi:type="dcterms:W3CDTF">2019-01-09T18:19:59Z</dcterms:modified>
</cp:coreProperties>
</file>