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4" r:id="rId9"/>
    <p:sldId id="269" r:id="rId10"/>
    <p:sldId id="271" r:id="rId11"/>
    <p:sldId id="27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VIVIENDA Y URBANISMO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PARQUE METROPOLITANO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D5C98E-C324-463C-9668-AAAD7DC50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92623"/>
              </p:ext>
            </p:extLst>
          </p:nvPr>
        </p:nvGraphicFramePr>
        <p:xfrm>
          <a:off x="414336" y="1934607"/>
          <a:ext cx="8210799" cy="2861734"/>
        </p:xfrm>
        <a:graphic>
          <a:graphicData uri="http://schemas.openxmlformats.org/drawingml/2006/table">
            <a:tbl>
              <a:tblPr/>
              <a:tblGrid>
                <a:gridCol w="301756">
                  <a:extLst>
                    <a:ext uri="{9D8B030D-6E8A-4147-A177-3AD203B41FA5}">
                      <a16:colId xmlns:a16="http://schemas.microsoft.com/office/drawing/2014/main" val="2591776358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980756798"/>
                    </a:ext>
                  </a:extLst>
                </a:gridCol>
                <a:gridCol w="301756">
                  <a:extLst>
                    <a:ext uri="{9D8B030D-6E8A-4147-A177-3AD203B41FA5}">
                      <a16:colId xmlns:a16="http://schemas.microsoft.com/office/drawing/2014/main" val="4286586876"/>
                    </a:ext>
                  </a:extLst>
                </a:gridCol>
                <a:gridCol w="2706759">
                  <a:extLst>
                    <a:ext uri="{9D8B030D-6E8A-4147-A177-3AD203B41FA5}">
                      <a16:colId xmlns:a16="http://schemas.microsoft.com/office/drawing/2014/main" val="3022033029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578005338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529593931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778426199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37543554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14014588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1950902297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48411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3372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572.382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60268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493.905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7006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77.873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9178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14625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2087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867495"/>
                  </a:ext>
                </a:extLst>
              </a:tr>
              <a:tr h="147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5543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8877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2341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0287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0750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0436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44193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30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153327-D2A3-4847-95CA-B39D6B665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4497"/>
              </p:ext>
            </p:extLst>
          </p:nvPr>
        </p:nvGraphicFramePr>
        <p:xfrm>
          <a:off x="414336" y="1934606"/>
          <a:ext cx="8210798" cy="4302695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3735608350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734264843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2611095273"/>
                    </a:ext>
                  </a:extLst>
                </a:gridCol>
                <a:gridCol w="2706758">
                  <a:extLst>
                    <a:ext uri="{9D8B030D-6E8A-4147-A177-3AD203B41FA5}">
                      <a16:colId xmlns:a16="http://schemas.microsoft.com/office/drawing/2014/main" val="1731521736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899465078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3664008046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2762915821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508465669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723196460"/>
                    </a:ext>
                  </a:extLst>
                </a:gridCol>
                <a:gridCol w="724216">
                  <a:extLst>
                    <a:ext uri="{9D8B030D-6E8A-4147-A177-3AD203B41FA5}">
                      <a16:colId xmlns:a16="http://schemas.microsoft.com/office/drawing/2014/main" val="3434413800"/>
                    </a:ext>
                  </a:extLst>
                </a:gridCol>
              </a:tblGrid>
              <a:tr h="164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146940"/>
                  </a:ext>
                </a:extLst>
              </a:tr>
              <a:tr h="262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635648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9.458.776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038191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218.299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53249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42473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099311"/>
                  </a:ext>
                </a:extLst>
              </a:tr>
              <a:tr h="26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85463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33387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9872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53952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728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60151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5.523.268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63603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5.523.268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2346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3.708.238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028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3.708.238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22748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1.912.971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0354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65286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77087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1.744.026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60993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81310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04641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472984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53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3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ECF2F0-1023-4F6F-8784-F0700C9E2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2199"/>
              </p:ext>
            </p:extLst>
          </p:nvPr>
        </p:nvGraphicFramePr>
        <p:xfrm>
          <a:off x="414336" y="1934607"/>
          <a:ext cx="8201486" cy="4421733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3128616116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801485904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72661387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449422686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95452890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442758585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389508852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888387662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3059068661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1899532377"/>
                    </a:ext>
                  </a:extLst>
                </a:gridCol>
              </a:tblGrid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96283"/>
                  </a:ext>
                </a:extLst>
              </a:tr>
              <a:tr h="262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0760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899.649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5297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216.725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4313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264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145337"/>
                  </a:ext>
                </a:extLst>
              </a:tr>
              <a:tr h="25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91408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6088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5170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97180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8018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61565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2321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0252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4393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5068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664.715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2957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664.715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93072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86964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614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364.035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47447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17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482670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2885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1446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31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B05AD2-620C-4F7E-9CCC-1C2A50975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50759"/>
              </p:ext>
            </p:extLst>
          </p:nvPr>
        </p:nvGraphicFramePr>
        <p:xfrm>
          <a:off x="528176" y="1934607"/>
          <a:ext cx="8087647" cy="4210299"/>
        </p:xfrm>
        <a:graphic>
          <a:graphicData uri="http://schemas.openxmlformats.org/drawingml/2006/table">
            <a:tbl>
              <a:tblPr/>
              <a:tblGrid>
                <a:gridCol w="297230">
                  <a:extLst>
                    <a:ext uri="{9D8B030D-6E8A-4147-A177-3AD203B41FA5}">
                      <a16:colId xmlns:a16="http://schemas.microsoft.com/office/drawing/2014/main" val="341273817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1585858238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285584891"/>
                    </a:ext>
                  </a:extLst>
                </a:gridCol>
                <a:gridCol w="2666161">
                  <a:extLst>
                    <a:ext uri="{9D8B030D-6E8A-4147-A177-3AD203B41FA5}">
                      <a16:colId xmlns:a16="http://schemas.microsoft.com/office/drawing/2014/main" val="43635226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1032303690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901331538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4254550860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473460260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1288974224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1900125151"/>
                    </a:ext>
                  </a:extLst>
                </a:gridCol>
              </a:tblGrid>
              <a:tr h="158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96729"/>
                  </a:ext>
                </a:extLst>
              </a:tr>
              <a:tr h="255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7451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2.309.030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99499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13441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11316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627346"/>
                  </a:ext>
                </a:extLst>
              </a:tr>
              <a:tr h="16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316082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749679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1753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59981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7727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9050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20555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68299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55622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2.124.864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227544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2.124.864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43874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418.880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44677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339634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447.112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04907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1.256.123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52902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269516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4948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101466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571983"/>
                  </a:ext>
                </a:extLst>
              </a:tr>
              <a:tr h="158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63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D56114-9970-4F3B-B3E3-F887C82C3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90891"/>
              </p:ext>
            </p:extLst>
          </p:nvPr>
        </p:nvGraphicFramePr>
        <p:xfrm>
          <a:off x="414336" y="1934606"/>
          <a:ext cx="8201486" cy="4371564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3146024598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3893194497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649519694"/>
                    </a:ext>
                  </a:extLst>
                </a:gridCol>
                <a:gridCol w="2703686">
                  <a:extLst>
                    <a:ext uri="{9D8B030D-6E8A-4147-A177-3AD203B41FA5}">
                      <a16:colId xmlns:a16="http://schemas.microsoft.com/office/drawing/2014/main" val="354668884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18449197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214952712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581553645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4008948524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353447979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188345859"/>
                    </a:ext>
                  </a:extLst>
                </a:gridCol>
              </a:tblGrid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63356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59651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12.943.522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0167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78570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7835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491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101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21678"/>
                  </a:ext>
                </a:extLst>
              </a:tr>
              <a:tr h="192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1239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53908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395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766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26704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1614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3.554.483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668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3.554.483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5455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3.554.483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0773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8.173.212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4919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8.173.212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198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2.031.341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417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1893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3.699.583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8035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1.490.946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9719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8578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5260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2035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55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2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7B6298-8AD5-4A96-9BD5-F23E543CF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96500"/>
              </p:ext>
            </p:extLst>
          </p:nvPr>
        </p:nvGraphicFramePr>
        <p:xfrm>
          <a:off x="528176" y="1934606"/>
          <a:ext cx="8096959" cy="4342342"/>
        </p:xfrm>
        <a:graphic>
          <a:graphicData uri="http://schemas.openxmlformats.org/drawingml/2006/table">
            <a:tbl>
              <a:tblPr/>
              <a:tblGrid>
                <a:gridCol w="297573">
                  <a:extLst>
                    <a:ext uri="{9D8B030D-6E8A-4147-A177-3AD203B41FA5}">
                      <a16:colId xmlns:a16="http://schemas.microsoft.com/office/drawing/2014/main" val="2329763764"/>
                    </a:ext>
                  </a:extLst>
                </a:gridCol>
                <a:gridCol w="297573">
                  <a:extLst>
                    <a:ext uri="{9D8B030D-6E8A-4147-A177-3AD203B41FA5}">
                      <a16:colId xmlns:a16="http://schemas.microsoft.com/office/drawing/2014/main" val="4174655232"/>
                    </a:ext>
                  </a:extLst>
                </a:gridCol>
                <a:gridCol w="297573">
                  <a:extLst>
                    <a:ext uri="{9D8B030D-6E8A-4147-A177-3AD203B41FA5}">
                      <a16:colId xmlns:a16="http://schemas.microsoft.com/office/drawing/2014/main" val="2964194686"/>
                    </a:ext>
                  </a:extLst>
                </a:gridCol>
                <a:gridCol w="2669230">
                  <a:extLst>
                    <a:ext uri="{9D8B030D-6E8A-4147-A177-3AD203B41FA5}">
                      <a16:colId xmlns:a16="http://schemas.microsoft.com/office/drawing/2014/main" val="1735361115"/>
                    </a:ext>
                  </a:extLst>
                </a:gridCol>
                <a:gridCol w="797495">
                  <a:extLst>
                    <a:ext uri="{9D8B030D-6E8A-4147-A177-3AD203B41FA5}">
                      <a16:colId xmlns:a16="http://schemas.microsoft.com/office/drawing/2014/main" val="1264819165"/>
                    </a:ext>
                  </a:extLst>
                </a:gridCol>
                <a:gridCol w="797495">
                  <a:extLst>
                    <a:ext uri="{9D8B030D-6E8A-4147-A177-3AD203B41FA5}">
                      <a16:colId xmlns:a16="http://schemas.microsoft.com/office/drawing/2014/main" val="1884295865"/>
                    </a:ext>
                  </a:extLst>
                </a:gridCol>
                <a:gridCol w="797495">
                  <a:extLst>
                    <a:ext uri="{9D8B030D-6E8A-4147-A177-3AD203B41FA5}">
                      <a16:colId xmlns:a16="http://schemas.microsoft.com/office/drawing/2014/main" val="910883407"/>
                    </a:ext>
                  </a:extLst>
                </a:gridCol>
                <a:gridCol w="714175">
                  <a:extLst>
                    <a:ext uri="{9D8B030D-6E8A-4147-A177-3AD203B41FA5}">
                      <a16:colId xmlns:a16="http://schemas.microsoft.com/office/drawing/2014/main" val="4037543972"/>
                    </a:ext>
                  </a:extLst>
                </a:gridCol>
                <a:gridCol w="714175">
                  <a:extLst>
                    <a:ext uri="{9D8B030D-6E8A-4147-A177-3AD203B41FA5}">
                      <a16:colId xmlns:a16="http://schemas.microsoft.com/office/drawing/2014/main" val="4171750479"/>
                    </a:ext>
                  </a:extLst>
                </a:gridCol>
                <a:gridCol w="714175">
                  <a:extLst>
                    <a:ext uri="{9D8B030D-6E8A-4147-A177-3AD203B41FA5}">
                      <a16:colId xmlns:a16="http://schemas.microsoft.com/office/drawing/2014/main" val="1462588235"/>
                    </a:ext>
                  </a:extLst>
                </a:gridCol>
              </a:tblGrid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683240"/>
                  </a:ext>
                </a:extLst>
              </a:tr>
              <a:tr h="250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6386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15.220.314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1676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483.390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6469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24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167490,0%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167490,0%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700846"/>
                  </a:ext>
                </a:extLst>
              </a:tr>
              <a:tr h="17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167490,0%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167490,0%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37816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91218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992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50593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6966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87033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2.458.346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950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2.458.346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4130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2.458.346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9288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12.211.117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80342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12.211.117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0180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143.285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1751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4.429.829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45713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4073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3.580.711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0053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1.085.210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37658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3083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2.902.951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48747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09609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5214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5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945EE1-09D2-42D7-B248-0E81A1815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09786"/>
              </p:ext>
            </p:extLst>
          </p:nvPr>
        </p:nvGraphicFramePr>
        <p:xfrm>
          <a:off x="414336" y="1934606"/>
          <a:ext cx="8201488" cy="4342342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2674907889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3324770374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1669010518"/>
                    </a:ext>
                  </a:extLst>
                </a:gridCol>
                <a:gridCol w="2703688">
                  <a:extLst>
                    <a:ext uri="{9D8B030D-6E8A-4147-A177-3AD203B41FA5}">
                      <a16:colId xmlns:a16="http://schemas.microsoft.com/office/drawing/2014/main" val="227515226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38857024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039657525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623251816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74074237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847617656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064955344"/>
                    </a:ext>
                  </a:extLst>
                </a:gridCol>
              </a:tblGrid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823178"/>
                  </a:ext>
                </a:extLst>
              </a:tr>
              <a:tr h="250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45875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8.732.590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96539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290.995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5986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42.207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7085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27612"/>
                  </a:ext>
                </a:extLst>
              </a:tr>
              <a:tr h="17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2986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9813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007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1229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1700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34852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523.501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3589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523.501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5610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523.501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2077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7.875.887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298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7.875.887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71078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848883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1.127.473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7787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134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2.596.584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8959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3.145.940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5096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29057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996.505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93356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08109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67657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8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3F3B95-F634-4808-9A0E-A26AADF46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11459"/>
              </p:ext>
            </p:extLst>
          </p:nvPr>
        </p:nvGraphicFramePr>
        <p:xfrm>
          <a:off x="414336" y="1934606"/>
          <a:ext cx="8229601" cy="4355484"/>
        </p:xfrm>
        <a:graphic>
          <a:graphicData uri="http://schemas.openxmlformats.org/drawingml/2006/table">
            <a:tbl>
              <a:tblPr/>
              <a:tblGrid>
                <a:gridCol w="302448">
                  <a:extLst>
                    <a:ext uri="{9D8B030D-6E8A-4147-A177-3AD203B41FA5}">
                      <a16:colId xmlns:a16="http://schemas.microsoft.com/office/drawing/2014/main" val="3192413149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1970463081"/>
                    </a:ext>
                  </a:extLst>
                </a:gridCol>
                <a:gridCol w="302448">
                  <a:extLst>
                    <a:ext uri="{9D8B030D-6E8A-4147-A177-3AD203B41FA5}">
                      <a16:colId xmlns:a16="http://schemas.microsoft.com/office/drawing/2014/main" val="3834732767"/>
                    </a:ext>
                  </a:extLst>
                </a:gridCol>
                <a:gridCol w="2712955">
                  <a:extLst>
                    <a:ext uri="{9D8B030D-6E8A-4147-A177-3AD203B41FA5}">
                      <a16:colId xmlns:a16="http://schemas.microsoft.com/office/drawing/2014/main" val="4225938831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2348696308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043776241"/>
                    </a:ext>
                  </a:extLst>
                </a:gridCol>
                <a:gridCol w="810560">
                  <a:extLst>
                    <a:ext uri="{9D8B030D-6E8A-4147-A177-3AD203B41FA5}">
                      <a16:colId xmlns:a16="http://schemas.microsoft.com/office/drawing/2014/main" val="3951363419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4124166381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898212590"/>
                    </a:ext>
                  </a:extLst>
                </a:gridCol>
                <a:gridCol w="725874">
                  <a:extLst>
                    <a:ext uri="{9D8B030D-6E8A-4147-A177-3AD203B41FA5}">
                      <a16:colId xmlns:a16="http://schemas.microsoft.com/office/drawing/2014/main" val="4075217536"/>
                    </a:ext>
                  </a:extLst>
                </a:gridCol>
              </a:tblGrid>
              <a:tr h="14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122415"/>
                  </a:ext>
                </a:extLst>
              </a:tr>
              <a:tr h="234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831333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15.821.006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57003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326.123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114010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38.982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26878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43536"/>
                  </a:ext>
                </a:extLst>
              </a:tr>
              <a:tr h="168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8177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85350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98074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40027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570667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2.991.337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54648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2.991.337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54612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3.216.367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67568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3.216.367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79112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3.216.367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6862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9.248.197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397317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9.248.197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361514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273.456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2138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82.779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0503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2.883.706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15133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2762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2.632.362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322384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1.729.781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23408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58.784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97832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1.587.329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75568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93671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23414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4" marR="7204" marT="7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04" marR="7204" marT="7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92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1E0CB0-11F6-4311-B047-FBFF5D7BC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78484"/>
              </p:ext>
            </p:extLst>
          </p:nvPr>
        </p:nvGraphicFramePr>
        <p:xfrm>
          <a:off x="528176" y="1934606"/>
          <a:ext cx="8087650" cy="4314384"/>
        </p:xfrm>
        <a:graphic>
          <a:graphicData uri="http://schemas.openxmlformats.org/drawingml/2006/table">
            <a:tbl>
              <a:tblPr/>
              <a:tblGrid>
                <a:gridCol w="297231">
                  <a:extLst>
                    <a:ext uri="{9D8B030D-6E8A-4147-A177-3AD203B41FA5}">
                      <a16:colId xmlns:a16="http://schemas.microsoft.com/office/drawing/2014/main" val="3294839905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1778373325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4166060430"/>
                    </a:ext>
                  </a:extLst>
                </a:gridCol>
                <a:gridCol w="2666158">
                  <a:extLst>
                    <a:ext uri="{9D8B030D-6E8A-4147-A177-3AD203B41FA5}">
                      <a16:colId xmlns:a16="http://schemas.microsoft.com/office/drawing/2014/main" val="3683748065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401518612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1943811499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1861090544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3867677271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1037989425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998206746"/>
                    </a:ext>
                  </a:extLst>
                </a:gridCol>
              </a:tblGrid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50899"/>
                  </a:ext>
                </a:extLst>
              </a:tr>
              <a:tr h="242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4022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39.789.255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52764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846.167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7027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128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48136"/>
                  </a:ext>
                </a:extLst>
              </a:tr>
              <a:tr h="134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61521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7412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621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4947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4358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31293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487.051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3290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487.051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4796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9301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38.433.318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47214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38.433.318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44121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1.293.063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5505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217.389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3664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7.929.237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11222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37039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8.829.912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2139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6.577.395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10432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73594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13.543.196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2091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41738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32750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32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B04C68-FF5E-4C54-A4D8-463105C12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88165"/>
              </p:ext>
            </p:extLst>
          </p:nvPr>
        </p:nvGraphicFramePr>
        <p:xfrm>
          <a:off x="414336" y="1934607"/>
          <a:ext cx="8201486" cy="4293405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51089780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2481143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4223578795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4262564547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0060530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89930268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834974641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054905541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446891810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3256292233"/>
                    </a:ext>
                  </a:extLst>
                </a:gridCol>
              </a:tblGrid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466247"/>
                  </a:ext>
                </a:extLst>
              </a:tr>
              <a:tr h="262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9588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14.325.227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5056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260.071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5841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97030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682541"/>
                  </a:ext>
                </a:extLst>
              </a:tr>
              <a:tr h="131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0852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3490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5888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7606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27862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2695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79979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8461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2980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13.139.145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3502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13.139.145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9778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5.829.504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270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1466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1.804.722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0285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5.343.698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7186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3081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141.581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0159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04296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075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5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$181.763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7,2%</a:t>
            </a:r>
            <a:r>
              <a:rPr lang="es-CL" sz="1600" dirty="0">
                <a:latin typeface="+mn-lt"/>
              </a:rPr>
              <a:t> respecto de la ley inicial, gasto superior al registrado a igual mes del año 2017 (2,2 puntos porcentuales).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 b="1" dirty="0"/>
              <a:t>el 50%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 Valparaíso, Biobío y Metropolitana de Santiago </a:t>
            </a:r>
            <a:r>
              <a:rPr lang="es-CL" sz="1600" dirty="0"/>
              <a:t>(que representan a su vez el 8%, 9%, 13% y 20% respectivamente), los que al mes de enero alcanzaron niveles de ejecución de </a:t>
            </a:r>
            <a:r>
              <a:rPr lang="es-CL" sz="1600" b="1" dirty="0"/>
              <a:t>3,9%, 6,5%, 12,4% y 8%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Biobío (12,4%) y del Libertador Bernardo O´Higgins (10%)</a:t>
            </a:r>
            <a:r>
              <a:rPr lang="es-CL" sz="1600" dirty="0"/>
              <a:t>.  Mientras que </a:t>
            </a:r>
            <a:r>
              <a:rPr lang="es-CL" sz="1600" b="1" dirty="0"/>
              <a:t>el Programa Campamentos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0,5%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883336-4366-416E-8159-DC9E9E455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54586"/>
              </p:ext>
            </p:extLst>
          </p:nvPr>
        </p:nvGraphicFramePr>
        <p:xfrm>
          <a:off x="414336" y="2007554"/>
          <a:ext cx="8201486" cy="4229761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1446491619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243723054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240520097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2471732465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4222216255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3876685609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48098197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1484250291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3717303083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4203253379"/>
                    </a:ext>
                  </a:extLst>
                </a:gridCol>
              </a:tblGrid>
              <a:tr h="157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4100"/>
                  </a:ext>
                </a:extLst>
              </a:tr>
              <a:tr h="2586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8786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7.245.677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2371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297.635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07497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401926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04388"/>
                  </a:ext>
                </a:extLst>
              </a:tr>
              <a:tr h="192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747696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95974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17663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5037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1381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20973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633762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192632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74755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6.920.210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06931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6.920.210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8782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1.452.436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301714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50570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2.078.733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51516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2.721.627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336013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566091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655.581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7333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0548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36554"/>
                  </a:ext>
                </a:extLst>
              </a:tr>
              <a:tr h="1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27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EA7896-CDC1-4296-9286-2504957B2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2705"/>
              </p:ext>
            </p:extLst>
          </p:nvPr>
        </p:nvGraphicFramePr>
        <p:xfrm>
          <a:off x="414336" y="2007555"/>
          <a:ext cx="8201486" cy="4224669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81820142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377381012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936401767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1852276324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728333603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38802780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136000104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961569573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686402480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749237146"/>
                    </a:ext>
                  </a:extLst>
                </a:gridCol>
              </a:tblGrid>
              <a:tr h="179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30200"/>
                  </a:ext>
                </a:extLst>
              </a:tr>
              <a:tr h="28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19667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792.728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41155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965709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7249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91175"/>
                  </a:ext>
                </a:extLst>
              </a:tr>
              <a:tr h="163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828494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276639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073768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81345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84185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22698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43160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44432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214288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562.901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61977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562.901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64159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429.022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783238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27675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34.155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69402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43618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46204"/>
                  </a:ext>
                </a:extLst>
              </a:tr>
              <a:tr h="179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1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C8A34F-80F3-487E-A1D6-67AB0DFF5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91909"/>
              </p:ext>
            </p:extLst>
          </p:nvPr>
        </p:nvGraphicFramePr>
        <p:xfrm>
          <a:off x="414336" y="1934607"/>
          <a:ext cx="8201486" cy="4365413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315111217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4095846079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03297295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2333785354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2599476742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600408160"/>
                    </a:ext>
                  </a:extLst>
                </a:gridCol>
                <a:gridCol w="807791">
                  <a:extLst>
                    <a:ext uri="{9D8B030D-6E8A-4147-A177-3AD203B41FA5}">
                      <a16:colId xmlns:a16="http://schemas.microsoft.com/office/drawing/2014/main" val="1162455012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570662115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725138892"/>
                    </a:ext>
                  </a:extLst>
                </a:gridCol>
                <a:gridCol w="723394">
                  <a:extLst>
                    <a:ext uri="{9D8B030D-6E8A-4147-A177-3AD203B41FA5}">
                      <a16:colId xmlns:a16="http://schemas.microsoft.com/office/drawing/2014/main" val="2098214636"/>
                    </a:ext>
                  </a:extLst>
                </a:gridCol>
              </a:tblGrid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35037"/>
                  </a:ext>
                </a:extLst>
              </a:tr>
              <a:tr h="262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7635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702.638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3775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185.547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6261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6338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752509"/>
                  </a:ext>
                </a:extLst>
              </a:tr>
              <a:tr h="203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8010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1956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47486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7446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575988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0238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5360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117452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369725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509.042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9909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509.042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06188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88903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77188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131.115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4567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86.840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27489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29241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19421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36697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65734"/>
                  </a:ext>
                </a:extLst>
              </a:tr>
              <a:tr h="16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767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REGIÓN METROPOLITANA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2DF636-29FA-4F88-B813-7C4F27EE4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4839"/>
              </p:ext>
            </p:extLst>
          </p:nvPr>
        </p:nvGraphicFramePr>
        <p:xfrm>
          <a:off x="414336" y="1934606"/>
          <a:ext cx="8201488" cy="4342342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1089151755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4236975015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1640744150"/>
                    </a:ext>
                  </a:extLst>
                </a:gridCol>
                <a:gridCol w="2703688">
                  <a:extLst>
                    <a:ext uri="{9D8B030D-6E8A-4147-A177-3AD203B41FA5}">
                      <a16:colId xmlns:a16="http://schemas.microsoft.com/office/drawing/2014/main" val="4013667640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70416659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06568189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730226550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545454366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131402930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577864948"/>
                    </a:ext>
                  </a:extLst>
                </a:gridCol>
              </a:tblGrid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752345"/>
                  </a:ext>
                </a:extLst>
              </a:tr>
              <a:tr h="250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753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40.981.791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03005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1.047.808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9266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3891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849.295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8492950,0%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8492950,0%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41674"/>
                  </a:ext>
                </a:extLst>
              </a:tr>
              <a:tr h="17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849.295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8492950,0%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8492950,0%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3633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82910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46755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8851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32201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8453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84358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15029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19776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39.081.119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32097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39.081.119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2350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14098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13.506.966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66477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0118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8.712.106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394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12.097.233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83318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2788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4.721.360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6529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86564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11702"/>
                  </a:ext>
                </a:extLst>
              </a:tr>
              <a:tr h="1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7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2D1868-1846-426D-943B-5E8F6276E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693599"/>
              </p:ext>
            </p:extLst>
          </p:nvPr>
        </p:nvGraphicFramePr>
        <p:xfrm>
          <a:off x="414336" y="1934606"/>
          <a:ext cx="8210799" cy="4333300"/>
        </p:xfrm>
        <a:graphic>
          <a:graphicData uri="http://schemas.openxmlformats.org/drawingml/2006/table">
            <a:tbl>
              <a:tblPr/>
              <a:tblGrid>
                <a:gridCol w="301757">
                  <a:extLst>
                    <a:ext uri="{9D8B030D-6E8A-4147-A177-3AD203B41FA5}">
                      <a16:colId xmlns:a16="http://schemas.microsoft.com/office/drawing/2014/main" val="3448119786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3827480886"/>
                    </a:ext>
                  </a:extLst>
                </a:gridCol>
                <a:gridCol w="301757">
                  <a:extLst>
                    <a:ext uri="{9D8B030D-6E8A-4147-A177-3AD203B41FA5}">
                      <a16:colId xmlns:a16="http://schemas.microsoft.com/office/drawing/2014/main" val="21539657"/>
                    </a:ext>
                  </a:extLst>
                </a:gridCol>
                <a:gridCol w="2706756">
                  <a:extLst>
                    <a:ext uri="{9D8B030D-6E8A-4147-A177-3AD203B41FA5}">
                      <a16:colId xmlns:a16="http://schemas.microsoft.com/office/drawing/2014/main" val="3109744392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997638490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471033516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1570766666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4184497945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2448950711"/>
                    </a:ext>
                  </a:extLst>
                </a:gridCol>
                <a:gridCol w="724217">
                  <a:extLst>
                    <a:ext uri="{9D8B030D-6E8A-4147-A177-3AD203B41FA5}">
                      <a16:colId xmlns:a16="http://schemas.microsoft.com/office/drawing/2014/main" val="3792301660"/>
                    </a:ext>
                  </a:extLst>
                </a:gridCol>
              </a:tblGrid>
              <a:tr h="175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783766"/>
                  </a:ext>
                </a:extLst>
              </a:tr>
              <a:tr h="280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0915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3.133.987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22337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148.600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06710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0488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570867"/>
                  </a:ext>
                </a:extLst>
              </a:tr>
              <a:tr h="19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52842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16804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789392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848558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78259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21251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279.508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327911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279.508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8721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279.508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3928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2.685.098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20004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2.685.098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80509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596.559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3990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529.442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72262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1.543.809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69459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1785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797391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14237"/>
                  </a:ext>
                </a:extLst>
              </a:tr>
              <a:tr h="17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920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AA635F0-F27E-4257-933F-183C60485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46985"/>
              </p:ext>
            </p:extLst>
          </p:nvPr>
        </p:nvGraphicFramePr>
        <p:xfrm>
          <a:off x="414336" y="1934606"/>
          <a:ext cx="8201489" cy="4234420"/>
        </p:xfrm>
        <a:graphic>
          <a:graphicData uri="http://schemas.openxmlformats.org/drawingml/2006/table">
            <a:tbl>
              <a:tblPr/>
              <a:tblGrid>
                <a:gridCol w="301415">
                  <a:extLst>
                    <a:ext uri="{9D8B030D-6E8A-4147-A177-3AD203B41FA5}">
                      <a16:colId xmlns:a16="http://schemas.microsoft.com/office/drawing/2014/main" val="3769288632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595439378"/>
                    </a:ext>
                  </a:extLst>
                </a:gridCol>
                <a:gridCol w="301415">
                  <a:extLst>
                    <a:ext uri="{9D8B030D-6E8A-4147-A177-3AD203B41FA5}">
                      <a16:colId xmlns:a16="http://schemas.microsoft.com/office/drawing/2014/main" val="2887671722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677795992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025690319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83404705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130847482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16710899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1420317848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275990600"/>
                    </a:ext>
                  </a:extLst>
                </a:gridCol>
              </a:tblGrid>
              <a:tr h="164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294017"/>
                  </a:ext>
                </a:extLst>
              </a:tr>
              <a:tr h="262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96329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0014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145.183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054394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10.526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94314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83129"/>
                  </a:ext>
                </a:extLst>
              </a:tr>
              <a:tr h="194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63259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7072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54874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63968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69759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400040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301128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46528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419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5358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430.401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6063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430.401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4056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376.684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31930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16.094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965820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37.623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83117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22362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6695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90996"/>
                  </a:ext>
                </a:extLst>
              </a:tr>
              <a:tr h="164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04" marR="8304" marT="8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236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C1D11D9-9E76-4564-92FD-F46D7D67D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79178"/>
              </p:ext>
            </p:extLst>
          </p:nvPr>
        </p:nvGraphicFramePr>
        <p:xfrm>
          <a:off x="414338" y="2007047"/>
          <a:ext cx="8201487" cy="2718096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val="3360317127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val="1875781387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1856700181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2583610003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4133116604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3124472256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1867394078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2595179764"/>
                    </a:ext>
                  </a:extLst>
                </a:gridCol>
              </a:tblGrid>
              <a:tr h="1861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425776"/>
                  </a:ext>
                </a:extLst>
              </a:tr>
              <a:tr h="2978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843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181.763.009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4531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9.626.000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7452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609.125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96745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1457920,0%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1457920,0%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1968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647350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52105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946.751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404461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356277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2.991.337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4762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16.971.314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990395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149.693.828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648567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776.303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7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7AE2DD3-1CA0-4EC3-8DCC-30D438287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45599"/>
            <a:ext cx="6912023" cy="316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F3E018A-785E-4A8A-A4C4-C500C54D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10133"/>
              </p:ext>
            </p:extLst>
          </p:nvPr>
        </p:nvGraphicFramePr>
        <p:xfrm>
          <a:off x="414336" y="1700808"/>
          <a:ext cx="8201486" cy="4032450"/>
        </p:xfrm>
        <a:graphic>
          <a:graphicData uri="http://schemas.openxmlformats.org/drawingml/2006/table">
            <a:tbl>
              <a:tblPr/>
              <a:tblGrid>
                <a:gridCol w="237575">
                  <a:extLst>
                    <a:ext uri="{9D8B030D-6E8A-4147-A177-3AD203B41FA5}">
                      <a16:colId xmlns:a16="http://schemas.microsoft.com/office/drawing/2014/main" val="1541480312"/>
                    </a:ext>
                  </a:extLst>
                </a:gridCol>
                <a:gridCol w="237575">
                  <a:extLst>
                    <a:ext uri="{9D8B030D-6E8A-4147-A177-3AD203B41FA5}">
                      <a16:colId xmlns:a16="http://schemas.microsoft.com/office/drawing/2014/main" val="1154322650"/>
                    </a:ext>
                  </a:extLst>
                </a:gridCol>
                <a:gridCol w="3604936">
                  <a:extLst>
                    <a:ext uri="{9D8B030D-6E8A-4147-A177-3AD203B41FA5}">
                      <a16:colId xmlns:a16="http://schemas.microsoft.com/office/drawing/2014/main" val="1353032198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817067612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765396109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686527504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4034950873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2902292424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748790718"/>
                    </a:ext>
                  </a:extLst>
                </a:gridCol>
              </a:tblGrid>
              <a:tr h="178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874760"/>
                  </a:ext>
                </a:extLst>
              </a:tr>
              <a:tr h="285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3554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8.248.327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00103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7.933.868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04475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87.309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4341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55411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572.382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96811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9.458.776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27844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899.649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931437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2.309.030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01742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12.943.522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6468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15.220.314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375183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8.732.590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19924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15.821.006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0339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39.789.255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024701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14.325.227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093296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7.245.677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19083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096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702.638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1112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40.981.791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30249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3.133.987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504951"/>
                  </a:ext>
                </a:extLst>
              </a:tr>
              <a:tr h="178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586.110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6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C86941-1298-47D8-BD94-ADA5363D3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29948"/>
              </p:ext>
            </p:extLst>
          </p:nvPr>
        </p:nvGraphicFramePr>
        <p:xfrm>
          <a:off x="414336" y="1916832"/>
          <a:ext cx="8210799" cy="4176468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3727781589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3216088225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421008127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367391266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81859665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42666567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79746060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93354695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87292267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626992946"/>
                    </a:ext>
                  </a:extLst>
                </a:gridCol>
              </a:tblGrid>
              <a:tr h="1769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31165"/>
                  </a:ext>
                </a:extLst>
              </a:tr>
              <a:tr h="283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962874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7.933.868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73902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3.954.478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70242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110889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16209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06331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17819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40428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14533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66916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39821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299518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36849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936495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88037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71934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09372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590915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81719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685372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24210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3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397F77-30E1-4123-BF99-188A35BBA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6892"/>
              </p:ext>
            </p:extLst>
          </p:nvPr>
        </p:nvGraphicFramePr>
        <p:xfrm>
          <a:off x="414335" y="1916832"/>
          <a:ext cx="8210799" cy="4248473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834325025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100835908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025188207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351439296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66687936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83557330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840015636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44242054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32791058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9361510"/>
                    </a:ext>
                  </a:extLst>
                </a:gridCol>
              </a:tblGrid>
              <a:tr h="165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860702"/>
                  </a:ext>
                </a:extLst>
              </a:tr>
              <a:tr h="265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845835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04686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86158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0464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3.821.627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52305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3.821.627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58403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78272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64103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59051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441000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4657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20601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79897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34866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21337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93427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2.836.470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81603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207172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5795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83665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58174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03206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37542"/>
                  </a:ext>
                </a:extLst>
              </a:tr>
              <a:tr h="16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37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CAMPAMENTO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793E88-1E49-4AF6-B6F3-67D126378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19902"/>
              </p:ext>
            </p:extLst>
          </p:nvPr>
        </p:nvGraphicFramePr>
        <p:xfrm>
          <a:off x="386224" y="1868116"/>
          <a:ext cx="8229598" cy="2208956"/>
        </p:xfrm>
        <a:graphic>
          <a:graphicData uri="http://schemas.openxmlformats.org/drawingml/2006/table">
            <a:tbl>
              <a:tblPr/>
              <a:tblGrid>
                <a:gridCol w="341320">
                  <a:extLst>
                    <a:ext uri="{9D8B030D-6E8A-4147-A177-3AD203B41FA5}">
                      <a16:colId xmlns:a16="http://schemas.microsoft.com/office/drawing/2014/main" val="3027541767"/>
                    </a:ext>
                  </a:extLst>
                </a:gridCol>
                <a:gridCol w="315064">
                  <a:extLst>
                    <a:ext uri="{9D8B030D-6E8A-4147-A177-3AD203B41FA5}">
                      <a16:colId xmlns:a16="http://schemas.microsoft.com/office/drawing/2014/main" val="1202412011"/>
                    </a:ext>
                  </a:extLst>
                </a:gridCol>
                <a:gridCol w="326734">
                  <a:extLst>
                    <a:ext uri="{9D8B030D-6E8A-4147-A177-3AD203B41FA5}">
                      <a16:colId xmlns:a16="http://schemas.microsoft.com/office/drawing/2014/main" val="1287589567"/>
                    </a:ext>
                  </a:extLst>
                </a:gridCol>
                <a:gridCol w="3045622">
                  <a:extLst>
                    <a:ext uri="{9D8B030D-6E8A-4147-A177-3AD203B41FA5}">
                      <a16:colId xmlns:a16="http://schemas.microsoft.com/office/drawing/2014/main" val="2867015341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289211032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3781184943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906312064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2277076099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1736448987"/>
                    </a:ext>
                  </a:extLst>
                </a:gridCol>
                <a:gridCol w="700143">
                  <a:extLst>
                    <a:ext uri="{9D8B030D-6E8A-4147-A177-3AD203B41FA5}">
                      <a16:colId xmlns:a16="http://schemas.microsoft.com/office/drawing/2014/main" val="322298265"/>
                    </a:ext>
                  </a:extLst>
                </a:gridCol>
              </a:tblGrid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805946"/>
                  </a:ext>
                </a:extLst>
              </a:tr>
              <a:tr h="280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909105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87.309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314407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02120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89433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15362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04577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85857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06998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20763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98619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48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BARRIOS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23B72F-97B6-47CE-9127-8DECAE118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45213"/>
              </p:ext>
            </p:extLst>
          </p:nvPr>
        </p:nvGraphicFramePr>
        <p:xfrm>
          <a:off x="414335" y="1916832"/>
          <a:ext cx="8210799" cy="1944219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756786905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2694348762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1538223438"/>
                    </a:ext>
                  </a:extLst>
                </a:gridCol>
                <a:gridCol w="3038664">
                  <a:extLst>
                    <a:ext uri="{9D8B030D-6E8A-4147-A177-3AD203B41FA5}">
                      <a16:colId xmlns:a16="http://schemas.microsoft.com/office/drawing/2014/main" val="301544188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32079253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94878055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36663947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26305388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99461545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735124329"/>
                    </a:ext>
                  </a:extLst>
                </a:gridCol>
              </a:tblGrid>
              <a:tr h="1834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34700"/>
                  </a:ext>
                </a:extLst>
              </a:tr>
              <a:tr h="293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83049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53333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040038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414843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95898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45831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67922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352871"/>
                  </a:ext>
                </a:extLst>
              </a:tr>
              <a:tr h="183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6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8126</Words>
  <Application>Microsoft Office PowerPoint</Application>
  <PresentationFormat>Presentación en pantalla (4:3)</PresentationFormat>
  <Paragraphs>5162</Paragraphs>
  <Slides>25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18: MINISTERIO DEL VIVIENDA Y URBANISMO</vt:lpstr>
      <vt:lpstr>Ejecución Presupuestaria de Gastos Ministerio de Vivienda y Urbanismo acumulada al mes de enero de 2018 </vt:lpstr>
      <vt:lpstr>Ejecución Presupuestaria de Gastos  MINISTERIO DE VIVIENDA Y URBANISMO acumulada al mes de enero de 2018 </vt:lpstr>
      <vt:lpstr>Ejecución Presupuestaria de Gastos  MINISTERIO DE VIVIENDA Y URBANISMO acumulada al mes de enero de 2018 </vt:lpstr>
      <vt:lpstr>Ejecución Presupuestaria de Gastos Partida 18,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186</cp:revision>
  <cp:lastPrinted>2017-06-20T21:34:02Z</cp:lastPrinted>
  <dcterms:created xsi:type="dcterms:W3CDTF">2016-06-23T13:38:47Z</dcterms:created>
  <dcterms:modified xsi:type="dcterms:W3CDTF">2018-08-02T20:46:05Z</dcterms:modified>
</cp:coreProperties>
</file>