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1"/>
  </p:notesMasterIdLst>
  <p:handoutMasterIdLst>
    <p:handoutMasterId r:id="rId12"/>
  </p:handoutMasterIdLst>
  <p:sldIdLst>
    <p:sldId id="256" r:id="rId3"/>
    <p:sldId id="298" r:id="rId4"/>
    <p:sldId id="304" r:id="rId5"/>
    <p:sldId id="264" r:id="rId6"/>
    <p:sldId id="263" r:id="rId7"/>
    <p:sldId id="302" r:id="rId8"/>
    <p:sldId id="303" r:id="rId9"/>
    <p:sldId id="299" r:id="rId10"/>
  </p:sldIdLst>
  <p:sldSz cx="9144000" cy="6858000" type="screen4x3"/>
  <p:notesSz cx="7010400" cy="9236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09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354" y="-5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09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2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pie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'Resumen Partida'!$C$31:$C$35</c:f>
              <c:strCache>
                <c:ptCount val="5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TRANSFERENCIAS CORRIENTES                                                       </c:v>
                </c:pt>
                <c:pt idx="3">
                  <c:v>INICIATIVAS DE INVERSIÓN                                                        </c:v>
                </c:pt>
                <c:pt idx="4">
                  <c:v>TRANSFERENCIAS DE CAPITAL                                                       </c:v>
                </c:pt>
              </c:strCache>
            </c:strRef>
          </c:cat>
          <c:val>
            <c:numRef>
              <c:f>'Resumen Partida'!$D$31:$D$35</c:f>
              <c:numCache>
                <c:formatCode>0.0%</c:formatCode>
                <c:ptCount val="5"/>
                <c:pt idx="0">
                  <c:v>0.19965506241335129</c:v>
                </c:pt>
                <c:pt idx="1">
                  <c:v>7.7060407956353813E-2</c:v>
                </c:pt>
                <c:pt idx="2">
                  <c:v>0.47679368333444805</c:v>
                </c:pt>
                <c:pt idx="3">
                  <c:v>0.10302147363809677</c:v>
                </c:pt>
                <c:pt idx="4">
                  <c:v>0.13451441605913747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800" baseline="0"/>
          </a:pPr>
          <a:endParaRPr lang="es-CL"/>
        </a:p>
      </c:txPr>
    </c:legend>
    <c:plotVisOnly val="1"/>
    <c:dispBlanksAs val="gap"/>
    <c:showDLblsOverMax val="0"/>
  </c:chart>
  <c:spPr>
    <a:ln>
      <a:solidFill>
        <a:sysClr val="windowText" lastClr="000000"/>
      </a:solidFill>
    </a:ln>
  </c:sp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35"/>
    </mc:Choice>
    <mc:Fallback>
      <c:style val="35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</c:spPr>
          </c:dPt>
          <c:dPt>
            <c:idx val="1"/>
            <c:invertIfNegative val="0"/>
            <c:bubble3D val="0"/>
            <c:spPr>
              <a:solidFill>
                <a:srgbClr val="00B0F0"/>
              </a:solidFill>
            </c:spPr>
          </c:dPt>
          <c:dPt>
            <c:idx val="2"/>
            <c:invertIfNegative val="0"/>
            <c:bubble3D val="0"/>
            <c:spPr>
              <a:solidFill>
                <a:srgbClr val="00B050"/>
              </a:solidFill>
            </c:spPr>
          </c:dPt>
          <c:dLbls>
            <c:dLbl>
              <c:idx val="0"/>
              <c:layout>
                <c:manualLayout>
                  <c:x val="2.2222222222222223E-2"/>
                  <c:y val="-2.77777777777777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5000000000000001E-2"/>
                  <c:y val="-4.16666666666666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1111111111111009E-2"/>
                  <c:y val="-3.24074074074074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'Resumen Instituciones'!$C$14:$C$16</c:f>
              <c:strCache>
                <c:ptCount val="3"/>
                <c:pt idx="0">
                  <c:v>Secretaría</c:v>
                </c:pt>
                <c:pt idx="1">
                  <c:v>Instituto Nacional del Deporte</c:v>
                </c:pt>
                <c:pt idx="2">
                  <c:v>Fondo Nacional para el Fomento Deportivo</c:v>
                </c:pt>
              </c:strCache>
            </c:strRef>
          </c:cat>
          <c:val>
            <c:numRef>
              <c:f>'Resumen Instituciones'!$D$14:$D$16</c:f>
              <c:numCache>
                <c:formatCode>0.0%</c:formatCode>
                <c:ptCount val="3"/>
                <c:pt idx="0">
                  <c:v>5.90074927688444E-2</c:v>
                </c:pt>
                <c:pt idx="1">
                  <c:v>0.90393395165686852</c:v>
                </c:pt>
                <c:pt idx="2">
                  <c:v>3.7058555574287055E-2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4387328"/>
        <c:axId val="44401792"/>
        <c:axId val="0"/>
      </c:bar3DChart>
      <c:catAx>
        <c:axId val="4438732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44401792"/>
        <c:crosses val="autoZero"/>
        <c:auto val="1"/>
        <c:lblAlgn val="ctr"/>
        <c:lblOffset val="100"/>
        <c:noMultiLvlLbl val="0"/>
      </c:catAx>
      <c:valAx>
        <c:axId val="44401792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44387328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70943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29-08-2018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5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70943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943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29-08-2018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59" tIns="45879" rIns="91759" bIns="45879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1759" tIns="45879" rIns="91759" bIns="45879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5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943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29-08-2018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29-08-2018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29-08-2018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29-08-2018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29-08-2018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29-08-2018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29-08-2018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29-08-2018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29-08-2018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29-08-2018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29-08-2018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29-08-2018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29-08-2018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29-08-2018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29-08-2018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29-08-2018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29-08-2018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29-08-2018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29-08-2018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29-08-2018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29-08-2018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29-08-2018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29-08-2018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81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29-08-2018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2207" name="Picture 159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3700" y="0"/>
            <a:ext cx="367030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PRESUPUESTARIA DE GASTOS ACUMULADA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ENERO 2018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26: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DEL DEPORTE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</a:t>
            </a:r>
            <a:r>
              <a:rPr lang="es-CL" sz="1200" dirty="0" smtClean="0"/>
              <a:t>MARZO </a:t>
            </a:r>
            <a:r>
              <a:rPr lang="es-CL" sz="1200" dirty="0"/>
              <a:t>2018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7296" name="Picture 12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76176"/>
            <a:ext cx="4456726" cy="83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ENERO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>
              <a:latin typeface="+mn-lt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386224" y="1429363"/>
            <a:ext cx="843424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es-MX" sz="1600" b="1" dirty="0" smtClean="0"/>
              <a:t>Principales hallazgos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es-CL" sz="1400" dirty="0" smtClean="0"/>
          </a:p>
          <a:p>
            <a:pPr marL="285750" indent="-285750" algn="just">
              <a:buFont typeface="Arial" pitchFamily="34" charset="0"/>
              <a:buChar char="•"/>
            </a:pPr>
            <a:r>
              <a:rPr lang="es-CL" sz="1400" dirty="0" smtClean="0"/>
              <a:t>Para </a:t>
            </a:r>
            <a:r>
              <a:rPr lang="es-CL" sz="1400" dirty="0"/>
              <a:t>el año </a:t>
            </a:r>
            <a:r>
              <a:rPr lang="es-CL" sz="1400" dirty="0" smtClean="0"/>
              <a:t>2018, </a:t>
            </a:r>
            <a:r>
              <a:rPr lang="es-CL" sz="1400" dirty="0"/>
              <a:t>el Ministerio </a:t>
            </a:r>
            <a:r>
              <a:rPr lang="es-CL" sz="1400" dirty="0" smtClean="0"/>
              <a:t>del Deporte cuenta con un presupuesto aprobado de $121.767 millones, y su distribución por Subtítulos considera un 47% para Transferencias Corrientes, 20% en Gastos en Personal, 13% Transferencias de Capital   y 10% Iniciativas de Inversión, tal como se muestra en el siguiente gráfico: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es-MX" sz="1400" dirty="0"/>
          </a:p>
          <a:p>
            <a:pPr marL="285750" indent="-285750" algn="just">
              <a:buFont typeface="Arial" pitchFamily="34" charset="0"/>
              <a:buChar char="•"/>
            </a:pPr>
            <a:endParaRPr lang="es-MX" sz="1400" dirty="0" smtClean="0"/>
          </a:p>
          <a:p>
            <a:pPr marL="285750" indent="-285750" algn="just">
              <a:buFont typeface="Arial" pitchFamily="34" charset="0"/>
              <a:buChar char="•"/>
            </a:pPr>
            <a:endParaRPr lang="es-MX" sz="1400" dirty="0"/>
          </a:p>
          <a:p>
            <a:pPr marL="285750" indent="-285750" algn="ctr">
              <a:buFont typeface="Arial" pitchFamily="34" charset="0"/>
              <a:buChar char="•"/>
            </a:pPr>
            <a:endParaRPr lang="es-MX" sz="1400" dirty="0" smtClean="0"/>
          </a:p>
          <a:p>
            <a:pPr marL="285750" indent="-285750" algn="just">
              <a:buFont typeface="Arial" pitchFamily="34" charset="0"/>
              <a:buChar char="•"/>
            </a:pPr>
            <a:endParaRPr lang="es-MX" sz="1400" dirty="0"/>
          </a:p>
          <a:p>
            <a:pPr marL="285750" indent="-285750" algn="just">
              <a:buFont typeface="Arial" pitchFamily="34" charset="0"/>
              <a:buChar char="•"/>
            </a:pPr>
            <a:endParaRPr lang="es-MX" sz="1400" dirty="0" smtClean="0"/>
          </a:p>
          <a:p>
            <a:pPr marL="285750" indent="-285750" algn="just">
              <a:buFont typeface="Arial" pitchFamily="34" charset="0"/>
              <a:buChar char="•"/>
            </a:pPr>
            <a:endParaRPr lang="es-MX" sz="1400" dirty="0"/>
          </a:p>
          <a:p>
            <a:pPr marL="285750" indent="-285750" algn="just">
              <a:buFont typeface="Arial" pitchFamily="34" charset="0"/>
              <a:buChar char="•"/>
            </a:pPr>
            <a:endParaRPr lang="es-MX" sz="1400" dirty="0" smtClean="0"/>
          </a:p>
          <a:p>
            <a:pPr marL="285750" indent="-285750" algn="just">
              <a:buFont typeface="Arial" pitchFamily="34" charset="0"/>
              <a:buChar char="•"/>
            </a:pPr>
            <a:endParaRPr lang="es-MX" sz="1400" dirty="0"/>
          </a:p>
          <a:p>
            <a:pPr marL="285750" indent="-285750" algn="just">
              <a:buFont typeface="Arial" pitchFamily="34" charset="0"/>
              <a:buChar char="•"/>
            </a:pPr>
            <a:endParaRPr lang="es-MX" sz="1400" dirty="0" smtClean="0"/>
          </a:p>
          <a:p>
            <a:pPr marL="285750" indent="-285750" algn="just">
              <a:buFont typeface="Arial" pitchFamily="34" charset="0"/>
              <a:buChar char="•"/>
            </a:pPr>
            <a:endParaRPr lang="es-MX" sz="1400" dirty="0"/>
          </a:p>
          <a:p>
            <a:pPr marL="285750" indent="-285750" algn="just">
              <a:buFont typeface="Arial" pitchFamily="34" charset="0"/>
              <a:buChar char="•"/>
            </a:pPr>
            <a:endParaRPr lang="es-MX" sz="1400" dirty="0" smtClean="0"/>
          </a:p>
          <a:p>
            <a:pPr marL="285750" indent="-285750" algn="just">
              <a:buFont typeface="Arial" pitchFamily="34" charset="0"/>
              <a:buChar char="•"/>
            </a:pPr>
            <a:endParaRPr lang="es-MX" sz="1400" dirty="0"/>
          </a:p>
          <a:p>
            <a:pPr marL="285750" indent="-285750" algn="just">
              <a:buFont typeface="Arial" pitchFamily="34" charset="0"/>
              <a:buChar char="•"/>
            </a:pPr>
            <a:endParaRPr lang="es-MX" sz="1400" dirty="0" smtClean="0"/>
          </a:p>
          <a:p>
            <a:pPr marL="285750" indent="-285750" algn="just">
              <a:buFont typeface="Arial" pitchFamily="34" charset="0"/>
              <a:buChar char="•"/>
            </a:pPr>
            <a:endParaRPr lang="es-CL" sz="1400" dirty="0"/>
          </a:p>
        </p:txBody>
      </p:sp>
      <p:graphicFrame>
        <p:nvGraphicFramePr>
          <p:cNvPr id="7" name="3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88346420"/>
              </p:ext>
            </p:extLst>
          </p:nvPr>
        </p:nvGraphicFramePr>
        <p:xfrm>
          <a:off x="2632256" y="2671191"/>
          <a:ext cx="4460024" cy="27284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 sz="1400" dirty="0" smtClean="0"/>
          </a:p>
          <a:p>
            <a:pPr marL="285750" lvl="0" indent="-285750" algn="just">
              <a:spcBef>
                <a:spcPts val="0"/>
              </a:spcBef>
            </a:pPr>
            <a:r>
              <a:rPr lang="es-MX" sz="1400" dirty="0">
                <a:solidFill>
                  <a:prstClr val="black"/>
                </a:solidFill>
              </a:rPr>
              <a:t>En cuanto a los Servicios, los recursos  se destinan en un 90% al Instituto Nacional del Deporte (</a:t>
            </a:r>
            <a:r>
              <a:rPr lang="es-MX" sz="1400">
                <a:solidFill>
                  <a:prstClr val="black"/>
                </a:solidFill>
              </a:rPr>
              <a:t>IND</a:t>
            </a:r>
            <a:r>
              <a:rPr lang="es-MX" sz="1400" smtClean="0">
                <a:solidFill>
                  <a:prstClr val="black"/>
                </a:solidFill>
              </a:rPr>
              <a:t>), </a:t>
            </a:r>
            <a:r>
              <a:rPr lang="es-MX" sz="1400" dirty="0">
                <a:solidFill>
                  <a:prstClr val="black"/>
                </a:solidFill>
              </a:rPr>
              <a:t>5,9% a Secretaría del Deporte y 3,7% a Fondo del Fomento Deportivo (FFD).</a:t>
            </a:r>
            <a:endParaRPr lang="es-CL" sz="1400" dirty="0">
              <a:solidFill>
                <a:prstClr val="black"/>
              </a:solidFill>
            </a:endParaRPr>
          </a:p>
          <a:p>
            <a:endParaRPr lang="es-MX" sz="1400" dirty="0" smtClean="0"/>
          </a:p>
          <a:p>
            <a:endParaRPr lang="es-MX" sz="1400" dirty="0"/>
          </a:p>
          <a:p>
            <a:endParaRPr lang="es-MX" sz="1400" dirty="0" smtClean="0"/>
          </a:p>
          <a:p>
            <a:endParaRPr lang="es-MX" sz="1400" dirty="0"/>
          </a:p>
          <a:p>
            <a:endParaRPr lang="es-MX" sz="1400" dirty="0" smtClean="0"/>
          </a:p>
          <a:p>
            <a:endParaRPr lang="es-MX" sz="1400" dirty="0"/>
          </a:p>
          <a:p>
            <a:endParaRPr lang="es-MX" sz="1400" dirty="0" smtClean="0"/>
          </a:p>
          <a:p>
            <a:endParaRPr lang="es-MX" sz="1400" dirty="0"/>
          </a:p>
          <a:p>
            <a:endParaRPr lang="es-MX" sz="1400" dirty="0" smtClean="0"/>
          </a:p>
          <a:p>
            <a:endParaRPr lang="es-MX" sz="1400" dirty="0"/>
          </a:p>
          <a:p>
            <a:endParaRPr lang="es-MX" sz="1400" dirty="0" smtClean="0"/>
          </a:p>
          <a:p>
            <a:r>
              <a:rPr lang="es-MX" sz="1400" dirty="0" smtClean="0"/>
              <a:t>Al mes de enero de 2018, la ejecución informada totaliza $3.409 millones,  equivalente a un 2,8% de avance.</a:t>
            </a:r>
          </a:p>
          <a:p>
            <a:endParaRPr lang="es-MX" sz="1400" dirty="0" smtClean="0"/>
          </a:p>
          <a:p>
            <a:r>
              <a:rPr lang="es-MX" sz="1400" dirty="0" smtClean="0"/>
              <a:t>Durante el mes de enero no se observaron modificaciones presupuestarias</a:t>
            </a:r>
            <a:endParaRPr lang="es-CL" sz="140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ENERO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7" name="4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29287553"/>
              </p:ext>
            </p:extLst>
          </p:nvPr>
        </p:nvGraphicFramePr>
        <p:xfrm>
          <a:off x="2123728" y="2276872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592918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19968" y="692696"/>
            <a:ext cx="734481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ENERO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6272" y="4797152"/>
            <a:ext cx="7344816" cy="432048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819968" y="1628800"/>
            <a:ext cx="7344816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2018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xmlns="" id="{4E40B5B7-564C-45D2-AF57-FCC64D30C5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5263868"/>
              </p:ext>
            </p:extLst>
          </p:nvPr>
        </p:nvGraphicFramePr>
        <p:xfrm>
          <a:off x="805900" y="1871143"/>
          <a:ext cx="7353301" cy="2854006"/>
        </p:xfrm>
        <a:graphic>
          <a:graphicData uri="http://schemas.openxmlformats.org/drawingml/2006/table">
            <a:tbl>
              <a:tblPr/>
              <a:tblGrid>
                <a:gridCol w="730324">
                  <a:extLst>
                    <a:ext uri="{9D8B030D-6E8A-4147-A177-3AD203B41FA5}">
                      <a16:colId xmlns:a16="http://schemas.microsoft.com/office/drawing/2014/main" xmlns="" val="3286729642"/>
                    </a:ext>
                  </a:extLst>
                </a:gridCol>
                <a:gridCol w="2285207">
                  <a:extLst>
                    <a:ext uri="{9D8B030D-6E8A-4147-A177-3AD203B41FA5}">
                      <a16:colId xmlns:a16="http://schemas.microsoft.com/office/drawing/2014/main" xmlns="" val="2532579571"/>
                    </a:ext>
                  </a:extLst>
                </a:gridCol>
                <a:gridCol w="733269">
                  <a:extLst>
                    <a:ext uri="{9D8B030D-6E8A-4147-A177-3AD203B41FA5}">
                      <a16:colId xmlns:a16="http://schemas.microsoft.com/office/drawing/2014/main" xmlns="" val="3237982777"/>
                    </a:ext>
                  </a:extLst>
                </a:gridCol>
                <a:gridCol w="742103">
                  <a:extLst>
                    <a:ext uri="{9D8B030D-6E8A-4147-A177-3AD203B41FA5}">
                      <a16:colId xmlns:a16="http://schemas.microsoft.com/office/drawing/2014/main" xmlns="" val="1903236698"/>
                    </a:ext>
                  </a:extLst>
                </a:gridCol>
                <a:gridCol w="742103">
                  <a:extLst>
                    <a:ext uri="{9D8B030D-6E8A-4147-A177-3AD203B41FA5}">
                      <a16:colId xmlns:a16="http://schemas.microsoft.com/office/drawing/2014/main" xmlns="" val="1692319159"/>
                    </a:ext>
                  </a:extLst>
                </a:gridCol>
                <a:gridCol w="706765">
                  <a:extLst>
                    <a:ext uri="{9D8B030D-6E8A-4147-A177-3AD203B41FA5}">
                      <a16:colId xmlns:a16="http://schemas.microsoft.com/office/drawing/2014/main" xmlns="" val="3309201075"/>
                    </a:ext>
                  </a:extLst>
                </a:gridCol>
                <a:gridCol w="706765">
                  <a:extLst>
                    <a:ext uri="{9D8B030D-6E8A-4147-A177-3AD203B41FA5}">
                      <a16:colId xmlns:a16="http://schemas.microsoft.com/office/drawing/2014/main" xmlns="" val="710218414"/>
                    </a:ext>
                  </a:extLst>
                </a:gridCol>
                <a:gridCol w="706765">
                  <a:extLst>
                    <a:ext uri="{9D8B030D-6E8A-4147-A177-3AD203B41FA5}">
                      <a16:colId xmlns:a16="http://schemas.microsoft.com/office/drawing/2014/main" xmlns="" val="1660505445"/>
                    </a:ext>
                  </a:extLst>
                </a:gridCol>
              </a:tblGrid>
              <a:tr h="216049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35820077"/>
                  </a:ext>
                </a:extLst>
              </a:tr>
              <a:tr h="477467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24887965"/>
                  </a:ext>
                </a:extLst>
              </a:tr>
              <a:tr h="2160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121.767.536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121.767.536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3.409.004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03245778"/>
                  </a:ext>
                </a:extLst>
              </a:tr>
              <a:tr h="2160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24.311.505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24.311.505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1.692.000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58669924"/>
                  </a:ext>
                </a:extLst>
              </a:tr>
              <a:tr h="2160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9.383.456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9.383.456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393.866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30769067"/>
                  </a:ext>
                </a:extLst>
              </a:tr>
              <a:tr h="2160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41.122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41.122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89604747"/>
                  </a:ext>
                </a:extLst>
              </a:tr>
              <a:tr h="2160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58.057.992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58.057.992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1.265.209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06294020"/>
                  </a:ext>
                </a:extLst>
              </a:tr>
              <a:tr h="2160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287.010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287.010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54.284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16852324"/>
                  </a:ext>
                </a:extLst>
              </a:tr>
              <a:tr h="2160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761.291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761.291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3.645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44257748"/>
                  </a:ext>
                </a:extLst>
              </a:tr>
              <a:tr h="2160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12.544.671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12.544.671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74484112"/>
                  </a:ext>
                </a:extLst>
              </a:tr>
              <a:tr h="2160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16.379.489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16.379.489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79802935"/>
                  </a:ext>
                </a:extLst>
              </a:tr>
              <a:tr h="2160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830809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73" y="485080"/>
            <a:ext cx="8210799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ENERO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576784" y="4581128"/>
            <a:ext cx="7579208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755576" y="2420888"/>
            <a:ext cx="7507200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2018</a:t>
            </a:r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819150" y="3234531"/>
          <a:ext cx="7505700" cy="1257300"/>
        </p:xfrm>
        <a:graphic>
          <a:graphicData uri="http://schemas.openxmlformats.org/drawingml/2006/table">
            <a:tbl>
              <a:tblPr/>
              <a:tblGrid>
                <a:gridCol w="266700"/>
                <a:gridCol w="266700"/>
                <a:gridCol w="240030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Cap.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Prog.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Programa Presupuestario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Ley 2018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Ppto.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Secretaría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7.185.197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7.185.197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352.818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Instituto Nacional del Deporte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114.582.339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114.582.339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3.056.186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Instituto Nacional del Deporte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110.069.810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110.069.810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3.046.956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Fondo Nacional para el Fomento Deportivo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4.512.529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4.512.529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9.230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87623" y="5373216"/>
            <a:ext cx="7064791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05023" y="548680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ENERO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, CAPÍTULO 01, PROGRAMA 01: SUBSECRETARÍA DEL DEPORTE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1043608" y="1872154"/>
            <a:ext cx="7180915" cy="33635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2018</a:t>
            </a:r>
          </a:p>
        </p:txBody>
      </p:sp>
      <p:graphicFrame>
        <p:nvGraphicFramePr>
          <p:cNvPr id="3" name="2 Tabla"/>
          <p:cNvGraphicFramePr>
            <a:graphicFrameLocks noGrp="1"/>
          </p:cNvGraphicFramePr>
          <p:nvPr/>
        </p:nvGraphicFramePr>
        <p:xfrm>
          <a:off x="1073150" y="2380774"/>
          <a:ext cx="6997700" cy="2964815"/>
        </p:xfrm>
        <a:graphic>
          <a:graphicData uri="http://schemas.openxmlformats.org/drawingml/2006/table">
            <a:tbl>
              <a:tblPr/>
              <a:tblGrid>
                <a:gridCol w="2425700"/>
                <a:gridCol w="762000"/>
                <a:gridCol w="723900"/>
                <a:gridCol w="800100"/>
                <a:gridCol w="762000"/>
                <a:gridCol w="762000"/>
                <a:gridCol w="762000"/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Clasificación Económica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Ley 2018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Ppto.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8351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7.185.197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7.185.197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352.818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4.492.049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4.492.049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301.407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1.390.780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1.390.780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32.363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1.174.465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1.174.465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18.715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1.174.465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1.174.465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18.715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Comisión Nacional de Dopaje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583.906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583.906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11.855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Planes Deportivos Comunales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418.339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418.339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4.622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Promoción de la Actividad Física y Deporte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172.220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172.220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2.238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127.903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127.903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6.525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6.525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4.207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4.207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38.682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38.682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78.489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78.489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64503" y="6381328"/>
            <a:ext cx="7423922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971601" y="620688"/>
            <a:ext cx="7416824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ENERO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, CAPÍTULO 02, PROGRAMA 01:  INSTITUTO NACIONAL DE DEPORTES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971600" y="1282376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423597"/>
              </p:ext>
            </p:extLst>
          </p:nvPr>
        </p:nvGraphicFramePr>
        <p:xfrm>
          <a:off x="971602" y="1561977"/>
          <a:ext cx="7488833" cy="4819350"/>
        </p:xfrm>
        <a:graphic>
          <a:graphicData uri="http://schemas.openxmlformats.org/drawingml/2006/table">
            <a:tbl>
              <a:tblPr/>
              <a:tblGrid>
                <a:gridCol w="323318"/>
                <a:gridCol w="298447"/>
                <a:gridCol w="309503"/>
                <a:gridCol w="2578257"/>
                <a:gridCol w="663218"/>
                <a:gridCol w="663218"/>
                <a:gridCol w="663218"/>
                <a:gridCol w="663218"/>
                <a:gridCol w="663218"/>
                <a:gridCol w="663218"/>
              </a:tblGrid>
              <a:tr h="104536">
                <a:tc>
                  <a:txBody>
                    <a:bodyPr/>
                    <a:lstStyle/>
                    <a:p>
                      <a:pPr algn="l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909" marR="4909" marT="4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2018</a:t>
                      </a:r>
                    </a:p>
                  </a:txBody>
                  <a:tcPr marL="4909" marR="4909" marT="4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4909" marR="4909" marT="4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67498">
                <a:tc>
                  <a:txBody>
                    <a:bodyPr/>
                    <a:lstStyle/>
                    <a:p>
                      <a:pPr algn="l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Subt.</a:t>
                      </a:r>
                    </a:p>
                  </a:txBody>
                  <a:tcPr marL="4909" marR="4909" marT="4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Ítem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Asig.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Clasificación Económica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2018</a:t>
                      </a:r>
                    </a:p>
                  </a:txBody>
                  <a:tcPr marL="4909" marR="4909" marT="4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4909" marR="4909" marT="4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Ley 2018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Ppto. Vigente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04536"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909" marR="4909" marT="4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110.069.810 </a:t>
                      </a:r>
                    </a:p>
                  </a:txBody>
                  <a:tcPr marL="4909" marR="4909" marT="4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110.069.810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3.046.956 </a:t>
                      </a:r>
                    </a:p>
                  </a:txBody>
                  <a:tcPr marL="4909" marR="4909" marT="4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2,8%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2,8%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45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4909" marR="4909" marT="4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19.819.456 </a:t>
                      </a:r>
                    </a:p>
                  </a:txBody>
                  <a:tcPr marL="4909" marR="4909" marT="4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19.819.456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1.390.593</a:t>
                      </a:r>
                    </a:p>
                  </a:txBody>
                  <a:tcPr marL="4909" marR="4909" marT="4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7,0%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7,0%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45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4909" marR="4909" marT="4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7.734.210 </a:t>
                      </a:r>
                    </a:p>
                  </a:txBody>
                  <a:tcPr marL="4909" marR="4909" marT="4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7.734.210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352.273</a:t>
                      </a:r>
                    </a:p>
                  </a:txBody>
                  <a:tcPr marL="4909" marR="4909" marT="4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4,6%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4,6%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45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4909" marR="4909" marT="4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DE SEGURIDAD SOCIAL                                               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41.122 </a:t>
                      </a:r>
                    </a:p>
                  </a:txBody>
                  <a:tcPr marL="4909" marR="4909" marT="4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41.122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4909" marR="4909" marT="4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45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4909" marR="4909" marT="4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Previsionales                                                     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41.122 </a:t>
                      </a:r>
                    </a:p>
                  </a:txBody>
                  <a:tcPr marL="4909" marR="4909" marT="4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41.122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4909" marR="4909" marT="4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45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4909" marR="4909" marT="4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CORRIENTES                                                      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53.070.354 </a:t>
                      </a:r>
                    </a:p>
                  </a:txBody>
                  <a:tcPr marL="4909" marR="4909" marT="4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53.070.354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1.246.494</a:t>
                      </a:r>
                    </a:p>
                  </a:txBody>
                  <a:tcPr marL="4909" marR="4909" marT="4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2,3%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2,3%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45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4909" marR="4909" marT="4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 Sector Privado                                                              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36.268.199 </a:t>
                      </a:r>
                    </a:p>
                  </a:txBody>
                  <a:tcPr marL="4909" marR="4909" marT="4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36.268.199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1.009.598</a:t>
                      </a:r>
                    </a:p>
                  </a:txBody>
                  <a:tcPr marL="4909" marR="4909" marT="4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2,8%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2,8%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8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4909" marR="4909" marT="4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337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Fortalecimiento del Deporte de Rendimiento Convencional y Paralímpico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17.103.467 </a:t>
                      </a:r>
                    </a:p>
                  </a:txBody>
                  <a:tcPr marL="4909" marR="4909" marT="4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17.103.467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774.284</a:t>
                      </a:r>
                    </a:p>
                  </a:txBody>
                  <a:tcPr marL="4909" marR="4909" marT="4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4,5%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4,5%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45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4909" marR="4909" marT="4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338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Art.5° Letra e) D.L. 1.298 y Ley 19.135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6.127 </a:t>
                      </a:r>
                    </a:p>
                  </a:txBody>
                  <a:tcPr marL="4909" marR="4909" marT="4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6.127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4909" marR="4909" marT="4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45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4909" marR="4909" marT="4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340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Art.1° Ley 19.135 C.O.CH.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269.993 </a:t>
                      </a:r>
                    </a:p>
                  </a:txBody>
                  <a:tcPr marL="4909" marR="4909" marT="4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269.993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4909" marR="4909" marT="4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45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4909" marR="4909" marT="4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341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Art. 1° Ley 19.135 Fed. D. Nacional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1.754.952 </a:t>
                      </a:r>
                    </a:p>
                  </a:txBody>
                  <a:tcPr marL="4909" marR="4909" marT="4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1.754.952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155.164</a:t>
                      </a:r>
                    </a:p>
                  </a:txBody>
                  <a:tcPr marL="4909" marR="4909" marT="4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8,8%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8,8%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45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4909" marR="4909" marT="4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345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Art. Unico Ley N° 19.909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172.466 </a:t>
                      </a:r>
                    </a:p>
                  </a:txBody>
                  <a:tcPr marL="4909" marR="4909" marT="4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172.466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4909" marR="4909" marT="4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45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4909" marR="4909" marT="4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354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ADO - Chile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518.478 </a:t>
                      </a:r>
                    </a:p>
                  </a:txBody>
                  <a:tcPr marL="4909" marR="4909" marT="4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518.478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4909" marR="4909" marT="4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45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4909" marR="4909" marT="4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358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Deporte Participación Privado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61.209 </a:t>
                      </a:r>
                    </a:p>
                  </a:txBody>
                  <a:tcPr marL="4909" marR="4909" marT="4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61.209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4909" marR="4909" marT="4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45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4909" marR="4909" marT="4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359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Sistema Nacional de Competencias Deportivas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9.795.520 </a:t>
                      </a:r>
                    </a:p>
                  </a:txBody>
                  <a:tcPr marL="4909" marR="4909" marT="4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9.795.520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75.387</a:t>
                      </a:r>
                    </a:p>
                  </a:txBody>
                  <a:tcPr marL="4909" marR="4909" marT="4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0,8%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0,8%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45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4909" marR="4909" marT="4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361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 de Normalización de Infraestructura Deportiva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777.121 </a:t>
                      </a:r>
                    </a:p>
                  </a:txBody>
                  <a:tcPr marL="4909" marR="4909" marT="4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777.121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4.763</a:t>
                      </a:r>
                    </a:p>
                  </a:txBody>
                  <a:tcPr marL="4909" marR="4909" marT="4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0,6%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0,6%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45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4909" marR="4909" marT="4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362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Escuelas Deportivas Integrales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236.116 </a:t>
                      </a:r>
                    </a:p>
                  </a:txBody>
                  <a:tcPr marL="4909" marR="4909" marT="4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236.116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4909" marR="4909" marT="4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45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4909" marR="4909" marT="4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363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Corporación Juegos Suramericanos Juveniles Santiago 2017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493.622 </a:t>
                      </a:r>
                    </a:p>
                  </a:txBody>
                  <a:tcPr marL="4909" marR="4909" marT="4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493.622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4909" marR="4909" marT="4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45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4909" marR="4909" marT="4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365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Sistema Nacional de Capacitación y Acreditación Deportiva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406.441 </a:t>
                      </a:r>
                    </a:p>
                  </a:txBody>
                  <a:tcPr marL="4909" marR="4909" marT="4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406.441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4909" marR="4909" marT="4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45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4909" marR="4909" marT="4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367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Operación Centros Deportivos Integrales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887.382 </a:t>
                      </a:r>
                    </a:p>
                  </a:txBody>
                  <a:tcPr marL="4909" marR="4909" marT="4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887.382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4909" marR="4909" marT="4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45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4909" marR="4909" marT="4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381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Asistencia a la Carrera Deportiva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3.785.305 </a:t>
                      </a:r>
                    </a:p>
                  </a:txBody>
                  <a:tcPr marL="4909" marR="4909" marT="4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3.785.305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4909" marR="4909" marT="4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45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4909" marR="4909" marT="4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Otras Entidades Públicas                                                     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16.802.155 </a:t>
                      </a:r>
                    </a:p>
                  </a:txBody>
                  <a:tcPr marL="4909" marR="4909" marT="4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16.802.155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236.896</a:t>
                      </a:r>
                    </a:p>
                  </a:txBody>
                  <a:tcPr marL="4909" marR="4909" marT="4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1,4%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1,4%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45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4909" marR="4909" marT="4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046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Centros de Alto Rendimiento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1.068.235 </a:t>
                      </a:r>
                    </a:p>
                  </a:txBody>
                  <a:tcPr marL="4909" marR="4909" marT="4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1.068.235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42.632</a:t>
                      </a:r>
                    </a:p>
                  </a:txBody>
                  <a:tcPr marL="4909" marR="4909" marT="4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4,0%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4,0%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45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4909" marR="4909" marT="4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057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Deporte Participación Público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7.710.100 </a:t>
                      </a:r>
                    </a:p>
                  </a:txBody>
                  <a:tcPr marL="4909" marR="4909" marT="4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7.710.100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122.336</a:t>
                      </a:r>
                    </a:p>
                  </a:txBody>
                  <a:tcPr marL="4909" marR="4909" marT="4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1,6%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1,6%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45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4909" marR="4909" marT="4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058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 de Saneamiento de Títulos de Propiedad Deportiva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219.388 </a:t>
                      </a:r>
                    </a:p>
                  </a:txBody>
                  <a:tcPr marL="4909" marR="4909" marT="4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219.388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4909" marR="4909" marT="4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45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4909" marR="4909" marT="4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060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Recintos en Movimiento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575.768 </a:t>
                      </a:r>
                    </a:p>
                  </a:txBody>
                  <a:tcPr marL="4909" marR="4909" marT="4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575.768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16.288</a:t>
                      </a:r>
                    </a:p>
                  </a:txBody>
                  <a:tcPr marL="4909" marR="4909" marT="4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2,8%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2,8%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45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4909" marR="4909" marT="4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061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Escuelas Deportivas Integrales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7.228.664 </a:t>
                      </a:r>
                    </a:p>
                  </a:txBody>
                  <a:tcPr marL="4909" marR="4909" marT="4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7.228.664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55.640</a:t>
                      </a:r>
                    </a:p>
                  </a:txBody>
                  <a:tcPr marL="4909" marR="4909" marT="4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0,8%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0,8%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45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4909" marR="4909" marT="4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INTEGROS AL FISCO                                                              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287.010 </a:t>
                      </a:r>
                    </a:p>
                  </a:txBody>
                  <a:tcPr marL="4909" marR="4909" marT="4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287.010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54.284</a:t>
                      </a:r>
                    </a:p>
                  </a:txBody>
                  <a:tcPr marL="4909" marR="4909" marT="4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18,9%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18,9%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45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4909" marR="4909" marT="4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Impuestos                                                                      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287.010 </a:t>
                      </a:r>
                    </a:p>
                  </a:txBody>
                  <a:tcPr marL="4909" marR="4909" marT="4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287.010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54.284</a:t>
                      </a:r>
                    </a:p>
                  </a:txBody>
                  <a:tcPr marL="4909" marR="4909" marT="4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18,9%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18,9%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45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4909" marR="4909" marT="4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633.388 </a:t>
                      </a:r>
                    </a:p>
                  </a:txBody>
                  <a:tcPr marL="4909" marR="4909" marT="4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633.388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3.312</a:t>
                      </a:r>
                    </a:p>
                  </a:txBody>
                  <a:tcPr marL="4909" marR="4909" marT="4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0,5%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0,5%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45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4909" marR="4909" marT="4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Vehículos                                                                      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30.146 </a:t>
                      </a:r>
                    </a:p>
                  </a:txBody>
                  <a:tcPr marL="4909" marR="4909" marT="4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30.146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4909" marR="4909" marT="4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45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4909" marR="4909" marT="4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Mobiliario y Otros                                                             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96.732 </a:t>
                      </a:r>
                    </a:p>
                  </a:txBody>
                  <a:tcPr marL="4909" marR="4909" marT="4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96.732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258</a:t>
                      </a:r>
                    </a:p>
                  </a:txBody>
                  <a:tcPr marL="4909" marR="4909" marT="4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0,3%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0,3%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45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4909" marR="4909" marT="4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Máquinas y Equipos                                                             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93.395 </a:t>
                      </a:r>
                    </a:p>
                  </a:txBody>
                  <a:tcPr marL="4909" marR="4909" marT="4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93.395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4909" marR="4909" marT="4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45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4909" marR="4909" marT="4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06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Equipos Informáticos                                                           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129.276 </a:t>
                      </a:r>
                    </a:p>
                  </a:txBody>
                  <a:tcPr marL="4909" marR="4909" marT="4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129.276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857</a:t>
                      </a:r>
                    </a:p>
                  </a:txBody>
                  <a:tcPr marL="4909" marR="4909" marT="4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0,7%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0,7%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45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4909" marR="4909" marT="4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Programas Informáticos                                                         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281.124 </a:t>
                      </a:r>
                    </a:p>
                  </a:txBody>
                  <a:tcPr marL="4909" marR="4909" marT="4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281.124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2.197</a:t>
                      </a:r>
                    </a:p>
                  </a:txBody>
                  <a:tcPr marL="4909" marR="4909" marT="4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0,8%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0,8%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45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4909" marR="4909" marT="4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Otros Activos no Financieros                                                   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2.715 </a:t>
                      </a:r>
                    </a:p>
                  </a:txBody>
                  <a:tcPr marL="4909" marR="4909" marT="4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2.715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4909" marR="4909" marT="4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45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</a:t>
                      </a:r>
                    </a:p>
                  </a:txBody>
                  <a:tcPr marL="4909" marR="4909" marT="4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INICIATIVAS DE INVERSIÓN                                                       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12.544.671 </a:t>
                      </a:r>
                    </a:p>
                  </a:txBody>
                  <a:tcPr marL="4909" marR="4909" marT="4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12.544.671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4909" marR="4909" marT="4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45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4909" marR="4909" marT="4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02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Proyectos                                                                      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12.544.671 </a:t>
                      </a:r>
                    </a:p>
                  </a:txBody>
                  <a:tcPr marL="4909" marR="4909" marT="4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12.544.671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4909" marR="4909" marT="4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45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</a:t>
                      </a:r>
                    </a:p>
                  </a:txBody>
                  <a:tcPr marL="4909" marR="4909" marT="4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DE CAPITAL                                                      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15.938.599 </a:t>
                      </a:r>
                    </a:p>
                  </a:txBody>
                  <a:tcPr marL="4909" marR="4909" marT="4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15.938.599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4909" marR="4909" marT="4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45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4909" marR="4909" marT="4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Otras Entidades Públicas                                                     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15.938.599 </a:t>
                      </a:r>
                    </a:p>
                  </a:txBody>
                  <a:tcPr marL="4909" marR="4909" marT="4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15.938.599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4909" marR="4909" marT="4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45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4909" marR="4909" marT="4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002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Aportes para Inversiones en Infraestructura Deportiva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15.938.599 </a:t>
                      </a:r>
                    </a:p>
                  </a:txBody>
                  <a:tcPr marL="4909" marR="4909" marT="4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15.938.599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4909" marR="4909" marT="4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45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4909" marR="4909" marT="4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DE LA DEUDA                                                           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1.000 </a:t>
                      </a:r>
                    </a:p>
                  </a:txBody>
                  <a:tcPr marL="4909" marR="4909" marT="4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1.000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4909" marR="4909" marT="4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45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4909" marR="4909" marT="4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Deuda Flotante                                                                 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1.000 </a:t>
                      </a:r>
                    </a:p>
                  </a:txBody>
                  <a:tcPr marL="4909" marR="4909" marT="4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1.000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4909" marR="4909" marT="4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6751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11561" y="6021288"/>
            <a:ext cx="792088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90872" y="837949"/>
            <a:ext cx="7941568" cy="467982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2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ENERO 2018 </a:t>
            </a:r>
            <a:br>
              <a:rPr lang="es-CL" sz="12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26.</a:t>
            </a:r>
            <a:r>
              <a:rPr lang="es-CL" sz="12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02. PROGRAMA 02:  FONDO NACIONAL PARA EL FOMENTO DEL DEPORTE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97016" y="1476627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2018</a:t>
            </a:r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998604"/>
              </p:ext>
            </p:extLst>
          </p:nvPr>
        </p:nvGraphicFramePr>
        <p:xfrm>
          <a:off x="446856" y="1916832"/>
          <a:ext cx="8229600" cy="3839489"/>
        </p:xfrm>
        <a:graphic>
          <a:graphicData uri="http://schemas.openxmlformats.org/drawingml/2006/table">
            <a:tbl>
              <a:tblPr/>
              <a:tblGrid>
                <a:gridCol w="350642"/>
                <a:gridCol w="323669"/>
                <a:gridCol w="335657"/>
                <a:gridCol w="2904036"/>
                <a:gridCol w="719266"/>
                <a:gridCol w="719266"/>
                <a:gridCol w="719266"/>
                <a:gridCol w="719266"/>
                <a:gridCol w="719266"/>
                <a:gridCol w="719266"/>
              </a:tblGrid>
              <a:tr h="17994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2018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28791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Subt.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Ítem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Asig.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Clasificación Económica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2018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Ley 2018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Ppto. Vigente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7994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4.512.529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4.512.529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9.230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0,2%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0,2%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258.466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258.466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9.230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3,6%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3,6%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CORRIENTES                                                   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3.813.173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3.813.173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 Sector Privado                                                           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2.091.035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2.091.035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346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Formación para el Deporte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566.923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566.923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347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Deporte Recreativo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599.784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599.784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348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Deporte de Competición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833.940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833.940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349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Ciencias del Deporte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90.388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90.388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Otras Entidades Públicas                                                  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1.722.138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1.722.138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042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Ciencias del Deporte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65.816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65.816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050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Formación para el Deporte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689.186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689.186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051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Deporte Recreativo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452.373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452.373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052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Deporte de Competición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514.763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514.763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DE CAPITAL                                                   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440.890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440.890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 Sector Privado                                                           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271.413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271.413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001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Aportes al Sector Privado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271.413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271.413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Otras Entidades Públicas                                                  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169.477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169.477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001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Aportes a Otras Entidades Públicas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169.477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169.477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2035</TotalTime>
  <Words>1657</Words>
  <Application>Microsoft Office PowerPoint</Application>
  <PresentationFormat>Presentación en pantalla (4:3)</PresentationFormat>
  <Paragraphs>942</Paragraphs>
  <Slides>8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1" baseType="lpstr">
      <vt:lpstr>1_Tema de Office</vt:lpstr>
      <vt:lpstr>Tema de Office</vt:lpstr>
      <vt:lpstr>Imagen de mapa de bits</vt:lpstr>
      <vt:lpstr>EJECUCIÓN PRESUPUESTARIA DE GASTOS ACUMULADA ENERO 2018 PARTIDA 26: MINISTERIO DEL DEPORTE</vt:lpstr>
      <vt:lpstr>EJECUCIÓN PRESUPUESTARIA DE GASTOS ACUMULADA A ENERO DE 2018  PARTIDA 26 MINISTERIO DEL DEPORTE</vt:lpstr>
      <vt:lpstr>EJECUCIÓN PRESUPUESTARIA DE GASTOS ACUMULADA A ENERO DE 2018  PARTIDA 26 MINISTERIO DEL DEPORTE</vt:lpstr>
      <vt:lpstr>EJECUCIÓN PRESUPUESTARIA DE GASTOS ACUMULADA A ENERO 2018  PARTIDA 26 MINISTERIO DEL DEPORTE</vt:lpstr>
      <vt:lpstr>EJECUCIÓN PRESUPUESTARIA DE GASTOS ACUMULADA A ENERO 2018  PARTIDA 26 MINISTERIO DEL DEPORTE RESUMEN POR CAPÍTULOS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RCATALAN</cp:lastModifiedBy>
  <cp:revision>152</cp:revision>
  <cp:lastPrinted>2016-07-14T20:27:16Z</cp:lastPrinted>
  <dcterms:created xsi:type="dcterms:W3CDTF">2016-06-23T13:38:47Z</dcterms:created>
  <dcterms:modified xsi:type="dcterms:W3CDTF">2018-08-29T15:52:04Z</dcterms:modified>
</cp:coreProperties>
</file>