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7"/>
  </p:notesMasterIdLst>
  <p:handoutMasterIdLst>
    <p:handoutMasterId r:id="rId28"/>
  </p:handoutMasterIdLst>
  <p:sldIdLst>
    <p:sldId id="256" r:id="rId8"/>
    <p:sldId id="298" r:id="rId9"/>
    <p:sldId id="306" r:id="rId10"/>
    <p:sldId id="309" r:id="rId11"/>
    <p:sldId id="314" r:id="rId12"/>
    <p:sldId id="315" r:id="rId13"/>
    <p:sldId id="313" r:id="rId14"/>
    <p:sldId id="312" r:id="rId15"/>
    <p:sldId id="316" r:id="rId16"/>
    <p:sldId id="317" r:id="rId17"/>
    <p:sldId id="264" r:id="rId18"/>
    <p:sldId id="307" r:id="rId19"/>
    <p:sldId id="263" r:id="rId20"/>
    <p:sldId id="265" r:id="rId21"/>
    <p:sldId id="300" r:id="rId22"/>
    <p:sldId id="301" r:id="rId23"/>
    <p:sldId id="302" r:id="rId24"/>
    <p:sldId id="303" r:id="rId25"/>
    <p:sldId id="304" r:id="rId26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 varScale="1">
        <p:scale>
          <a:sx n="81" d="100"/>
          <a:sy n="81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09-07-2019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09-07-2019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308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05" name="Picture 1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69" y="1746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62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2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86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10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3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534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46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8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462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ABRIL DE 2019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06: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RELACIONES EXTERIORES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junio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295" name="Picture 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8384" y="1484784"/>
            <a:ext cx="1967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dólares de 2019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D6C978C-F9B9-4E16-A6C8-D810C8C0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37" y="6016203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441D3F-A919-444D-BC6B-8C77CACAE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4" y="1761783"/>
            <a:ext cx="8186751" cy="41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0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855963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5CDBB62-4D88-4C11-88B0-C9D333907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776764"/>
              </p:ext>
            </p:extLst>
          </p:nvPr>
        </p:nvGraphicFramePr>
        <p:xfrm>
          <a:off x="405027" y="1851273"/>
          <a:ext cx="8203072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" name="Worksheet" r:id="rId3" imgW="7115243" imgH="2009685" progId="Excel.Sheet.8">
                  <p:embed/>
                </p:oleObj>
              </mc:Choice>
              <mc:Fallback>
                <p:oleObj name="Worksheet" r:id="rId3" imgW="7115243" imgH="2009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7" y="1851273"/>
                        <a:ext cx="8203072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221088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dólares de 2019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DF3BA7A-F6A0-4A3A-9654-BD46DC0C16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455856"/>
              </p:ext>
            </p:extLst>
          </p:nvPr>
        </p:nvGraphicFramePr>
        <p:xfrm>
          <a:off x="405027" y="1844824"/>
          <a:ext cx="8203072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5" name="Worksheet" r:id="rId3" imgW="7115243" imgH="2314575" progId="Excel.Sheet.8">
                  <p:embed/>
                </p:oleObj>
              </mc:Choice>
              <mc:Fallback>
                <p:oleObj name="Worksheet" r:id="rId3" imgW="71152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7" y="1844824"/>
                        <a:ext cx="8203072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4959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RESUMEN POR CAPÍTULOS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7E4E880-F951-4823-9262-F6AC687A90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45586"/>
              </p:ext>
            </p:extLst>
          </p:nvPr>
        </p:nvGraphicFramePr>
        <p:xfrm>
          <a:off x="405026" y="1628800"/>
          <a:ext cx="8203073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3" name="Worksheet" r:id="rId4" imgW="8410643" imgH="1743075" progId="Excel.Sheet.8">
                  <p:embed/>
                </p:oleObj>
              </mc:Choice>
              <mc:Fallback>
                <p:oleObj name="Worksheet" r:id="rId4" imgW="8410643" imgH="17430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026" y="1628800"/>
                        <a:ext cx="8203073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2322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01. PROGRAMA 01: SECRETARÍA Y ADMINISTRACIÓN GENERAL Y SERVICIO EXTERIOR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0C3C7DF-ACEF-4FB6-AB38-1F0AAB36BB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786564"/>
              </p:ext>
            </p:extLst>
          </p:nvPr>
        </p:nvGraphicFramePr>
        <p:xfrm>
          <a:off x="405026" y="1717129"/>
          <a:ext cx="8210798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" name="Worksheet" r:id="rId3" imgW="8048557" imgH="4448265" progId="Excel.Sheet.8">
                  <p:embed/>
                </p:oleObj>
              </mc:Choice>
              <mc:Fallback>
                <p:oleObj name="Worksheet" r:id="rId3" imgW="80485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717129"/>
                        <a:ext cx="8210798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229200"/>
            <a:ext cx="8406135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01: DIRECCIÓN GENERAL DE RELACIONES ECONÓMICAS INTERNACIONALES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D5683C2-3924-4655-BE27-9C50EE3C4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865075"/>
              </p:ext>
            </p:extLst>
          </p:nvPr>
        </p:nvGraphicFramePr>
        <p:xfrm>
          <a:off x="405026" y="1775817"/>
          <a:ext cx="8210797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2" name="Worksheet" r:id="rId3" imgW="7458143" imgH="3381285" progId="Excel.Sheet.8">
                  <p:embed/>
                </p:oleObj>
              </mc:Choice>
              <mc:Fallback>
                <p:oleObj name="Worksheet" r:id="rId3" imgW="7458143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775817"/>
                        <a:ext cx="8210797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486407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02: PROMOCIÓN DE EXPORTACIONES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7368262-8824-41AB-866F-869C3E78BF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18370"/>
              </p:ext>
            </p:extLst>
          </p:nvPr>
        </p:nvGraphicFramePr>
        <p:xfrm>
          <a:off x="405026" y="1700808"/>
          <a:ext cx="8210798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6" name="Worksheet" r:id="rId3" imgW="7410585" imgH="3076665" progId="Excel.Sheet.8">
                  <p:embed/>
                </p:oleObj>
              </mc:Choice>
              <mc:Fallback>
                <p:oleObj name="Worksheet" r:id="rId3" imgW="7410585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700808"/>
                        <a:ext cx="8210798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21088"/>
            <a:ext cx="8406135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03. PROGRAMA 01: DIRECCIÓN DE FRONTERAS Y LÍMITES DE ESTADO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7161A99-24A5-4A97-A449-9FE5A1E161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135120"/>
              </p:ext>
            </p:extLst>
          </p:nvPr>
        </p:nvGraphicFramePr>
        <p:xfrm>
          <a:off x="404935" y="1628800"/>
          <a:ext cx="8210889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9" name="Worksheet" r:id="rId3" imgW="7429500" imgH="2476590" progId="Excel.Sheet.8">
                  <p:embed/>
                </p:oleObj>
              </mc:Choice>
              <mc:Fallback>
                <p:oleObj name="Worksheet" r:id="rId3" imgW="7429500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35" y="1628800"/>
                        <a:ext cx="8210889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04. PROGRAMA 01: INSTITUTO ANTÁRTICO CHILENO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C20365B-FFFF-4DF1-B6CE-8280A1E0AC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656959"/>
              </p:ext>
            </p:extLst>
          </p:nvPr>
        </p:nvGraphicFramePr>
        <p:xfrm>
          <a:off x="405026" y="1653505"/>
          <a:ext cx="8210797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3" name="Worksheet" r:id="rId3" imgW="7915343" imgH="4295685" progId="Excel.Sheet.8">
                  <p:embed/>
                </p:oleObj>
              </mc:Choice>
              <mc:Fallback>
                <p:oleObj name="Worksheet" r:id="rId3" imgW="7915343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653505"/>
                        <a:ext cx="8210797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359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625" y="572014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05. PROGRAMA 01: AGENCIA DE COOPERACIÓN INTERNACIONAL DE CHILE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79EE4BF-03B7-48A1-8975-93B7D9F1A4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966674"/>
              </p:ext>
            </p:extLst>
          </p:nvPr>
        </p:nvGraphicFramePr>
        <p:xfrm>
          <a:off x="414337" y="1772816"/>
          <a:ext cx="8192086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Worksheet" r:id="rId3" imgW="7534343" imgH="2466885" progId="Excel.Sheet.8">
                  <p:embed/>
                </p:oleObj>
              </mc:Choice>
              <mc:Fallback>
                <p:oleObj name="Worksheet" r:id="rId3" imgW="7534343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192086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El presupuesto vigente del Ministerio de Relaciones Exteriores corresponde a $121.959 millones y a US$216 millones. 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b="1" dirty="0"/>
              <a:t>En pesos, la ejecución acumulada </a:t>
            </a:r>
            <a:r>
              <a:rPr lang="es-CL" sz="1400" dirty="0"/>
              <a:t>finalizó en $32.929 millones, equivalentes a un 27% 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b="1" dirty="0"/>
              <a:t>En dólares</a:t>
            </a:r>
            <a:r>
              <a:rPr lang="es-CL" sz="1400" dirty="0"/>
              <a:t> se observó un 14% de avance presupuestario, con un total gastado de US$30 millones.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b="1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</a:rPr>
              <a:t>Respecto </a:t>
            </a:r>
            <a:r>
              <a:rPr lang="es-CL" sz="1400" dirty="0">
                <a:solidFill>
                  <a:prstClr val="black"/>
                </a:solidFill>
              </a:rPr>
              <a:t>a los recursos destinados a cumplir obligaciones del ejercicio presupuestario anterior (deuda flotante), se observa que la Subsecretaría de Relaciones Exteriores dispuso de un gasto de $62 millones, la Dirección de Fronteras y Límites dispuso de un total de $59 millones y el INACH, un devengo total de $476 millones. En todas las instituciones no se observan los decretos modificatorios que agreguen estos recursos al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En la Dirección de Relaciones Económicas, el </a:t>
            </a:r>
            <a:r>
              <a:rPr lang="es-CL" sz="1400" b="1" dirty="0"/>
              <a:t>Programa de Defensa Comercial</a:t>
            </a:r>
            <a:r>
              <a:rPr lang="es-CL" sz="1400" dirty="0"/>
              <a:t>, con recursos vigentes por $134 millones, que tiene por objetivo la defensa de los intereses comerciales nacionales, buscando soluciones a los conflictos dentro de los mecanismos establecidos dentro de los acuerdos internacionales suscritos, finalizó con una ejecución presupuestaria de un 10% del presupuesto vigente.</a:t>
            </a:r>
          </a:p>
          <a:p>
            <a:pPr algn="just"/>
            <a:endParaRPr lang="es-CL" sz="1400" dirty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400" dirty="0">
                <a:latin typeface="+mn-lt"/>
              </a:rPr>
              <a:t>En la Dirección de Relaciones Económicas Internacionales, el </a:t>
            </a:r>
            <a:r>
              <a:rPr lang="es-CL" sz="1400" b="1" dirty="0">
                <a:latin typeface="+mn-lt"/>
              </a:rPr>
              <a:t>Programa Certificación de Origen</a:t>
            </a:r>
            <a:r>
              <a:rPr lang="es-CL" sz="1400" dirty="0">
                <a:latin typeface="+mn-lt"/>
              </a:rPr>
              <a:t>, con un presupuesto vigente de $1.002 millones, encargado de prestar el servicio de Certificación de Origen a exportadores con productos con destino a la Unión Europea, EFTA y China, alcanzó un 29% de gasto total. La asignación para </a:t>
            </a:r>
            <a:r>
              <a:rPr lang="es-CL" sz="1400" b="1" dirty="0">
                <a:latin typeface="+mn-lt"/>
              </a:rPr>
              <a:t>Negociaciones y Administración de Acuerdos</a:t>
            </a:r>
            <a:r>
              <a:rPr lang="es-CL" sz="1400" dirty="0">
                <a:latin typeface="+mn-lt"/>
              </a:rPr>
              <a:t>, con recursos adicionales por $1.094 millones, que totalizan un presupuesto vigente de $283 millones, alcanzó una ejecución de un 25%.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400" dirty="0">
                <a:latin typeface="+mn-lt"/>
              </a:rPr>
              <a:t>Los </a:t>
            </a:r>
            <a:r>
              <a:rPr lang="es-CL" sz="1400" b="1" dirty="0">
                <a:latin typeface="+mn-lt"/>
              </a:rPr>
              <a:t>Proyectos y Actividades de Promoción</a:t>
            </a:r>
            <a:r>
              <a:rPr lang="es-CL" sz="1400" dirty="0">
                <a:latin typeface="+mn-lt"/>
              </a:rPr>
              <a:t>, con recursos vigentes por $7.506 millones, informan un avance de 34% del gasto.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400" dirty="0">
                <a:latin typeface="+mn-lt"/>
              </a:rPr>
              <a:t>En la </a:t>
            </a:r>
            <a:r>
              <a:rPr lang="es-CL" sz="1400" b="1" dirty="0">
                <a:latin typeface="+mn-lt"/>
              </a:rPr>
              <a:t>Dirección de Fronteras y Límites de Estado</a:t>
            </a:r>
            <a:r>
              <a:rPr lang="es-CL" sz="1400" dirty="0">
                <a:latin typeface="+mn-lt"/>
              </a:rPr>
              <a:t>, los Programas Especiales de Fronteras y Límites, que incluye actividades relacionadas a la Plataforma Continental Extendida y otras actividades de carácter reservado, ejecutaron un total de $684 millones (12% de avance presupuestario). 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En la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Agencia de Cooperación Internacional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la transferencia al sector privado para “Cooperación Sur-Sur”, presentó una ejecución de recursos de 31%, con un total gastado de </a:t>
            </a:r>
            <a:r>
              <a:rPr lang="es-CL" sz="1400">
                <a:solidFill>
                  <a:prstClr val="black"/>
                </a:solidFill>
                <a:ea typeface="+mn-ea"/>
                <a:cs typeface="+mn-cs"/>
              </a:rPr>
              <a:t>$1.651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millones. </a:t>
            </a:r>
            <a:endParaRPr lang="es-CL" sz="1400" dirty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porcentajes de gasto, del presupuesto en miles de pesos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id="{C930BAD7-92D6-4E6A-B7C7-914158D6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877272"/>
            <a:ext cx="8406135" cy="365125"/>
          </a:xfrm>
        </p:spPr>
        <p:txBody>
          <a:bodyPr/>
          <a:lstStyle/>
          <a:p>
            <a:pPr lvl="0" algn="just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4C2356-FB06-498A-B7E3-AF884CC3F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47543"/>
            <a:ext cx="5832648" cy="37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millones de pesos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id="{C930BAD7-92D6-4E6A-B7C7-914158D6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944195"/>
            <a:ext cx="8406135" cy="365125"/>
          </a:xfrm>
        </p:spPr>
        <p:txBody>
          <a:bodyPr/>
          <a:lstStyle/>
          <a:p>
            <a:pPr lvl="0" algn="just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0134AD-061A-401F-AF83-E7466CFA6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051184"/>
            <a:ext cx="6264695" cy="36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4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porcentajes de gasto, del presupuesto en miles de dólares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id="{C930BAD7-92D6-4E6A-B7C7-914158D6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877272"/>
            <a:ext cx="8406135" cy="365125"/>
          </a:xfrm>
        </p:spPr>
        <p:txBody>
          <a:bodyPr/>
          <a:lstStyle/>
          <a:p>
            <a:pPr lvl="0" algn="just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a Ley de Presupuestos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F21970-CB2E-4581-ADA5-84BDF10B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88839"/>
            <a:ext cx="5100606" cy="37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0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484784"/>
            <a:ext cx="8229600" cy="367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id="{CBBC771A-9A76-43BA-8515-F12F2BAA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37" y="6016203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A66FD38-69D0-49DA-ABE5-42B7CB2BE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1916833"/>
            <a:ext cx="8229600" cy="39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5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8384" y="1484784"/>
            <a:ext cx="1861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D6C978C-F9B9-4E16-A6C8-D810C8C0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37" y="6016203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CDED4A-D080-400D-9EB8-003D1D662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4" y="1931061"/>
            <a:ext cx="8205554" cy="39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8384" y="1484784"/>
            <a:ext cx="1967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dólares de 2019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D6C978C-F9B9-4E16-A6C8-D810C8C0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37" y="6016203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E538C9-9E9A-4DB8-BC4E-0A6ECF207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4" y="1761783"/>
            <a:ext cx="8186751" cy="418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1364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913</Words>
  <Application>Microsoft Office PowerPoint</Application>
  <PresentationFormat>Presentación en pantalla (4:3)</PresentationFormat>
  <Paragraphs>92</Paragraphs>
  <Slides>19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32" baseType="lpstr">
      <vt:lpstr>Andalus</vt:lpstr>
      <vt:lpstr>Arial</vt:lpstr>
      <vt:lpstr>Calibri</vt:lpstr>
      <vt:lpstr>Times New Roman</vt:lpstr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 de Microsoft Excel 97-2003</vt:lpstr>
      <vt:lpstr>EJECUCIÓN ACUMULADA DE GASTOS PRESUPUESTARIOS AL MES DE ABRIL DE 2019 PARTIDA 06: MINISTERIO DE RELACIONES EXTERIORES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158</cp:revision>
  <cp:lastPrinted>2016-07-04T14:42:46Z</cp:lastPrinted>
  <dcterms:created xsi:type="dcterms:W3CDTF">2016-06-23T13:38:47Z</dcterms:created>
  <dcterms:modified xsi:type="dcterms:W3CDTF">2019-07-09T23:31:14Z</dcterms:modified>
</cp:coreProperties>
</file>