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5" r:id="rId4"/>
    <p:sldId id="306" r:id="rId5"/>
    <p:sldId id="303" r:id="rId6"/>
    <p:sldId id="304" r:id="rId7"/>
    <p:sldId id="302" r:id="rId8"/>
    <p:sldId id="301" r:id="rId9"/>
    <p:sldId id="264" r:id="rId10"/>
    <p:sldId id="263" r:id="rId11"/>
    <p:sldId id="265" r:id="rId12"/>
    <p:sldId id="269" r:id="rId13"/>
    <p:sldId id="271" r:id="rId14"/>
    <p:sldId id="273" r:id="rId15"/>
    <p:sldId id="274" r:id="rId16"/>
    <p:sldId id="275" r:id="rId17"/>
    <p:sldId id="287" r:id="rId18"/>
    <p:sldId id="289" r:id="rId19"/>
    <p:sldId id="290" r:id="rId20"/>
    <p:sldId id="288" r:id="rId21"/>
    <p:sldId id="291" r:id="rId22"/>
    <p:sldId id="292" r:id="rId23"/>
    <p:sldId id="293" r:id="rId2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87" d="100"/>
          <a:sy n="87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10419884680080647"/>
          <c:y val="5.7251280775173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005334608832297"/>
          <c:w val="1"/>
          <c:h val="0.46405608317907415"/>
        </c:manualLayout>
      </c:layout>
      <c:pie3DChart>
        <c:varyColors val="1"/>
        <c:ser>
          <c:idx val="0"/>
          <c:order val="0"/>
          <c:tx>
            <c:strRef>
              <c:f>'Partida 12'!$D$63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95-43D7-BA9C-D8AF7573A8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95-43D7-BA9C-D8AF7573A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95-43D7-BA9C-D8AF7573A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95-43D7-BA9C-D8AF7573A8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195-43D7-BA9C-D8AF7573A8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195-43D7-BA9C-D8AF7573A801}"/>
              </c:ext>
            </c:extLst>
          </c:dPt>
          <c:dLbls>
            <c:dLbl>
              <c:idx val="1"/>
              <c:layout>
                <c:manualLayout>
                  <c:x val="-4.3314327088424288E-2"/>
                  <c:y val="-0.130527901390849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95-43D7-BA9C-D8AF7573A801}"/>
                </c:ext>
              </c:extLst>
            </c:dLbl>
            <c:dLbl>
              <c:idx val="2"/>
              <c:layout>
                <c:manualLayout>
                  <c:x val="5.5557146265807683E-2"/>
                  <c:y val="4.08032469348639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95-43D7-BA9C-D8AF7573A801}"/>
                </c:ext>
              </c:extLst>
            </c:dLbl>
            <c:dLbl>
              <c:idx val="3"/>
              <c:layout>
                <c:manualLayout>
                  <c:x val="-5.6119608562299984E-3"/>
                  <c:y val="-1.41096279657070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95-43D7-BA9C-D8AF7573A8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12'!$C$64:$C$67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TRANSFERENCIAS DE CAPITAL         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12'!$D$64:$D$67</c:f>
              <c:numCache>
                <c:formatCode>#,##0</c:formatCode>
                <c:ptCount val="4"/>
                <c:pt idx="0">
                  <c:v>211779014</c:v>
                </c:pt>
                <c:pt idx="1">
                  <c:v>1716587204</c:v>
                </c:pt>
                <c:pt idx="2">
                  <c:v>518906787</c:v>
                </c:pt>
                <c:pt idx="3">
                  <c:v>30941163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95-43D7-BA9C-D8AF7573A8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99359414610506"/>
          <c:y val="0.76689909270254886"/>
          <c:w val="0.38772286033875025"/>
          <c:h val="0.21424376611899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 dirty="0" err="1">
                <a:effectLst/>
              </a:rPr>
              <a:t>Distribución</a:t>
            </a:r>
            <a:r>
              <a:rPr lang="en-US" sz="1400" b="1" i="0" baseline="0" dirty="0">
                <a:effectLst/>
              </a:rPr>
              <a:t> Presupuesto </a:t>
            </a:r>
            <a:r>
              <a:rPr lang="en-US" sz="1400" b="1" i="0" baseline="0" dirty="0" err="1">
                <a:effectLst/>
              </a:rPr>
              <a:t>Inicial</a:t>
            </a:r>
            <a:r>
              <a:rPr lang="en-US" sz="1400" b="1" i="0" baseline="0" dirty="0">
                <a:effectLst/>
              </a:rPr>
              <a:t> por </a:t>
            </a:r>
            <a:r>
              <a:rPr lang="en-US" sz="1400" b="1" i="0" baseline="0" dirty="0" err="1">
                <a:effectLst/>
              </a:rPr>
              <a:t>Capítulo</a:t>
            </a:r>
            <a:r>
              <a:rPr lang="en-US" sz="1400" b="1" i="0" baseline="0" dirty="0">
                <a:effectLst/>
              </a:rPr>
              <a:t> (M$)</a:t>
            </a:r>
            <a:endParaRPr lang="es-CL" sz="1400" dirty="0">
              <a:effectLst/>
            </a:endParaRPr>
          </a:p>
        </c:rich>
      </c:tx>
      <c:layout>
        <c:manualLayout>
          <c:xMode val="edge"/>
          <c:yMode val="edge"/>
          <c:x val="0.23803046597197328"/>
          <c:y val="6.7114812421638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12'!$M$63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B49-4622-8B67-558FD8AE4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12'!$L$64:$L$69</c:f>
              <c:strCache>
                <c:ptCount val="6"/>
                <c:pt idx="0">
                  <c:v>SEC. Y ADM. GRAL</c:v>
                </c:pt>
                <c:pt idx="1">
                  <c:v>DIR.GRAL. DE OBRAS PÚBLICAS</c:v>
                </c:pt>
                <c:pt idx="2">
                  <c:v>DIR. GRAL. DE CONCESIONES DE OBRAS PÚBLICAS</c:v>
                </c:pt>
                <c:pt idx="3">
                  <c:v>DIR. GRAL. DE AGUAS</c:v>
                </c:pt>
                <c:pt idx="4">
                  <c:v>INH</c:v>
                </c:pt>
                <c:pt idx="5">
                  <c:v>SSS</c:v>
                </c:pt>
              </c:strCache>
            </c:strRef>
          </c:cat>
          <c:val>
            <c:numRef>
              <c:f>'Partida 12'!$M$64:$M$69</c:f>
              <c:numCache>
                <c:formatCode>#,##0</c:formatCode>
                <c:ptCount val="6"/>
                <c:pt idx="0">
                  <c:v>21558684</c:v>
                </c:pt>
                <c:pt idx="1">
                  <c:v>1794031705</c:v>
                </c:pt>
                <c:pt idx="2">
                  <c:v>631667754</c:v>
                </c:pt>
                <c:pt idx="3">
                  <c:v>18755866</c:v>
                </c:pt>
                <c:pt idx="4">
                  <c:v>2006913</c:v>
                </c:pt>
                <c:pt idx="5">
                  <c:v>10193246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9-4622-8B67-558FD8AE49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9651776"/>
        <c:axId val="446363664"/>
      </c:barChart>
      <c:catAx>
        <c:axId val="4496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446363664"/>
        <c:crosses val="autoZero"/>
        <c:auto val="1"/>
        <c:lblAlgn val="ctr"/>
        <c:lblOffset val="100"/>
        <c:noMultiLvlLbl val="0"/>
      </c:catAx>
      <c:valAx>
        <c:axId val="4463636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496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03-07-2019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03-07-2019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ABRIL de 2019</a:t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junio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B2E9320-4423-491A-BB48-52C225D35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93021"/>
              </p:ext>
            </p:extLst>
          </p:nvPr>
        </p:nvGraphicFramePr>
        <p:xfrm>
          <a:off x="414338" y="1556792"/>
          <a:ext cx="8201486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Worksheet" r:id="rId3" imgW="8724900" imgH="3124110" progId="Excel.Sheet.12">
                  <p:embed/>
                </p:oleObj>
              </mc:Choice>
              <mc:Fallback>
                <p:oleObj name="Worksheet" r:id="rId3" imgW="8724900" imgH="3124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01486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4991" y="5582069"/>
            <a:ext cx="8150145" cy="22319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9950F3A-674C-43CA-9A4F-06B86C3A4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785019"/>
              </p:ext>
            </p:extLst>
          </p:nvPr>
        </p:nvGraphicFramePr>
        <p:xfrm>
          <a:off x="414338" y="1720949"/>
          <a:ext cx="8210798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Worksheet" r:id="rId3" imgW="8724900" imgH="3724185" progId="Excel.Sheet.12">
                  <p:embed/>
                </p:oleObj>
              </mc:Choice>
              <mc:Fallback>
                <p:oleObj name="Worksheet" r:id="rId3" imgW="8724900" imgH="3724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20949"/>
                        <a:ext cx="8210798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199" y="5152107"/>
            <a:ext cx="822960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6175315-0C4E-4120-A036-DE1C65634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93034"/>
              </p:ext>
            </p:extLst>
          </p:nvPr>
        </p:nvGraphicFramePr>
        <p:xfrm>
          <a:off x="414338" y="1700808"/>
          <a:ext cx="8272462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Worksheet" r:id="rId3" imgW="8724900" imgH="3419565" progId="Excel.Sheet.12">
                  <p:embed/>
                </p:oleObj>
              </mc:Choice>
              <mc:Fallback>
                <p:oleObj name="Worksheet" r:id="rId3" imgW="8724900" imgH="3419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72462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3221" y="5591418"/>
            <a:ext cx="7997602" cy="21384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PÚBLICAS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5314C36-AB25-4608-965F-5D277D95AA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408033"/>
              </p:ext>
            </p:extLst>
          </p:nvPr>
        </p:nvGraphicFramePr>
        <p:xfrm>
          <a:off x="414338" y="1712565"/>
          <a:ext cx="8201486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Worksheet" r:id="rId3" imgW="8724900" imgH="3876765" progId="Excel.Sheet.12">
                  <p:embed/>
                </p:oleObj>
              </mc:Choice>
              <mc:Fallback>
                <p:oleObj name="Worksheet" r:id="rId3" imgW="8724900" imgH="38767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2565"/>
                        <a:ext cx="8201486" cy="387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7857" y="6358036"/>
            <a:ext cx="8034583" cy="3113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5E00E6E-B742-4260-9CCA-C962E1698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886127"/>
              </p:ext>
            </p:extLst>
          </p:nvPr>
        </p:nvGraphicFramePr>
        <p:xfrm>
          <a:off x="414339" y="1515561"/>
          <a:ext cx="8272462" cy="4793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Worksheet" r:id="rId3" imgW="8724900" imgH="5095785" progId="Excel.Sheet.12">
                  <p:embed/>
                </p:oleObj>
              </mc:Choice>
              <mc:Fallback>
                <p:oleObj name="Worksheet" r:id="rId3" imgW="8724900" imgH="5095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9" y="1515561"/>
                        <a:ext cx="8272462" cy="4793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128949"/>
            <a:ext cx="8219256" cy="244267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2E5F671-3BB7-495A-8DA1-FB8B1003E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776855"/>
              </p:ext>
            </p:extLst>
          </p:nvPr>
        </p:nvGraphicFramePr>
        <p:xfrm>
          <a:off x="414338" y="1772816"/>
          <a:ext cx="8210798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Worksheet" r:id="rId3" imgW="8724900" imgH="3266985" progId="Excel.Sheet.12">
                  <p:embed/>
                </p:oleObj>
              </mc:Choice>
              <mc:Fallback>
                <p:oleObj name="Worksheet" r:id="rId3" imgW="8724900" imgH="32669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2816"/>
                        <a:ext cx="8210798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8924" y="5229200"/>
            <a:ext cx="8167532" cy="245300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C13DF7D-78EA-4DF6-ABC3-8855AA361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79314"/>
              </p:ext>
            </p:extLst>
          </p:nvPr>
        </p:nvGraphicFramePr>
        <p:xfrm>
          <a:off x="414338" y="1700808"/>
          <a:ext cx="8201486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Worksheet" r:id="rId3" imgW="8724900" imgH="3419565" progId="Excel.Sheet.12">
                  <p:embed/>
                </p:oleObj>
              </mc:Choice>
              <mc:Fallback>
                <p:oleObj name="Worksheet" r:id="rId3" imgW="8724900" imgH="3419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5376624"/>
            <a:ext cx="8066959" cy="21261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074B752-70C8-4F1C-AA1D-E611A9090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875493"/>
              </p:ext>
            </p:extLst>
          </p:nvPr>
        </p:nvGraphicFramePr>
        <p:xfrm>
          <a:off x="414338" y="1719808"/>
          <a:ext cx="8272462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Worksheet" r:id="rId3" imgW="8724900" imgH="3581310" progId="Excel.Sheet.12">
                  <p:embed/>
                </p:oleObj>
              </mc:Choice>
              <mc:Fallback>
                <p:oleObj name="Worksheet" r:id="rId3" imgW="8724900" imgH="3581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9808"/>
                        <a:ext cx="8272462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8134" y="4644464"/>
            <a:ext cx="8228322" cy="29670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DE1BA57-FEBD-42E6-B3EE-5E1AC423C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82505"/>
              </p:ext>
            </p:extLst>
          </p:nvPr>
        </p:nvGraphicFramePr>
        <p:xfrm>
          <a:off x="414338" y="1771253"/>
          <a:ext cx="8210798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Worksheet" r:id="rId3" imgW="8648700" imgH="2809785" progId="Excel.Sheet.12">
                  <p:embed/>
                </p:oleObj>
              </mc:Choice>
              <mc:Fallback>
                <p:oleObj name="Worksheet" r:id="rId3" imgW="8648700" imgH="2809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1253"/>
                        <a:ext cx="8210798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4704736"/>
            <a:ext cx="8076272" cy="236432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03. PROGRAMA 01: DIRECCIÓN GENERAL DE CONCESIONES DE OBRAS PÚBLICAS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305D05A-2943-4F9A-A5D7-BD39F6696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16029"/>
              </p:ext>
            </p:extLst>
          </p:nvPr>
        </p:nvGraphicFramePr>
        <p:xfrm>
          <a:off x="414338" y="1690861"/>
          <a:ext cx="8272462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Worksheet" r:id="rId3" imgW="8724900" imgH="2962365" progId="Excel.Sheet.12">
                  <p:embed/>
                </p:oleObj>
              </mc:Choice>
              <mc:Fallback>
                <p:oleObj name="Worksheet" r:id="rId3" imgW="8724900" imgH="2962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90861"/>
                        <a:ext cx="8272462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2019 la Partida presenta un presupuesto vigente de </a:t>
            </a:r>
            <a:r>
              <a:rPr lang="es-CL" sz="1600" b="1" dirty="0">
                <a:latin typeface="+mn-lt"/>
              </a:rPr>
              <a:t>$2.478.214 millones</a:t>
            </a:r>
            <a:r>
              <a:rPr lang="es-CL" sz="1600" dirty="0">
                <a:latin typeface="+mn-lt"/>
              </a:rPr>
              <a:t>, de los cuales un 90% se destina a iniciativas de inversión y transferencias de 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El gasto total del Ministerio ascendió a </a:t>
            </a:r>
            <a:r>
              <a:rPr lang="es-CL" sz="1600" b="1" dirty="0"/>
              <a:t>$645.562 millones</a:t>
            </a:r>
            <a:r>
              <a:rPr lang="es-CL" sz="1600" dirty="0"/>
              <a:t>, es decir, un </a:t>
            </a:r>
            <a:r>
              <a:rPr lang="es-CL" sz="1600" b="1" dirty="0"/>
              <a:t>26%</a:t>
            </a:r>
            <a:r>
              <a:rPr lang="es-CL" sz="1600" dirty="0"/>
              <a:t> respecto de la ley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al Subtítulo 33 Transferencias de Capital, con recursos vigentes por $518.906 millones, de los cuales $356.166 millones se asignan al Reembolso de IVA asociado a la obras en fase de construcción como de operación del Sistema de Concesiones, y  $162.741 millones se destinan a cubrir los compromisos fiscales asumidos en la inversión para la extensión de las Líneas de Metro; se observa gasto total de $69.686 millones, que equivalen a </a:t>
            </a:r>
            <a:r>
              <a:rPr lang="es-CL" sz="1600"/>
              <a:t>un 13%.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b="1" dirty="0">
                <a:latin typeface="+mn-lt"/>
              </a:rPr>
              <a:t>Deuda Flotante</a:t>
            </a:r>
            <a:r>
              <a:rPr lang="es-CL" sz="1600" dirty="0">
                <a:latin typeface="+mn-lt"/>
              </a:rPr>
              <a:t>: se observa el devengo de compromisos asumidos en el ejercicio presupuestario anterior, por $268.248 millones sin disponibilizarse los correspondientes Decretos que agregan recursos a la asignación 34.07 Deuda Flotante.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>
                <a:latin typeface="+mn-lt"/>
              </a:rPr>
              <a:t>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</p:spTree>
    <p:extLst>
      <p:ext uri="{BB962C8B-B14F-4D97-AF65-F5344CB8AC3E}">
        <p14:creationId xmlns:p14="http://schemas.microsoft.com/office/powerpoint/2010/main" val="293525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6856" y="5512147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B404ABA-5D70-4403-8178-B068CD9C8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338714"/>
              </p:ext>
            </p:extLst>
          </p:nvPr>
        </p:nvGraphicFramePr>
        <p:xfrm>
          <a:off x="414338" y="1720949"/>
          <a:ext cx="8262118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Worksheet" r:id="rId3" imgW="8724900" imgH="3724185" progId="Excel.Sheet.12">
                  <p:embed/>
                </p:oleObj>
              </mc:Choice>
              <mc:Fallback>
                <p:oleObj name="Worksheet" r:id="rId3" imgW="8724900" imgH="3724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20949"/>
                        <a:ext cx="8262118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4792067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46CAAE0-51EB-4CD1-9A2C-66CE277C7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65175"/>
              </p:ext>
            </p:extLst>
          </p:nvPr>
        </p:nvGraphicFramePr>
        <p:xfrm>
          <a:off x="414338" y="1700808"/>
          <a:ext cx="8201486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Worksheet" r:id="rId3" imgW="8724900" imgH="2962365" progId="Excel.Sheet.12">
                  <p:embed/>
                </p:oleObj>
              </mc:Choice>
              <mc:Fallback>
                <p:oleObj name="Worksheet" r:id="rId3" imgW="8724900" imgH="2962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6855" y="4219496"/>
            <a:ext cx="8229601" cy="21761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52604F2-2BD2-4D40-A1B8-AE54474E3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91"/>
              </p:ext>
            </p:extLst>
          </p:nvPr>
        </p:nvGraphicFramePr>
        <p:xfrm>
          <a:off x="414338" y="1571997"/>
          <a:ext cx="8262118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Worksheet" r:id="rId3" imgW="8724900" imgH="2505165" progId="Excel.Sheet.12">
                  <p:embed/>
                </p:oleObj>
              </mc:Choice>
              <mc:Fallback>
                <p:oleObj name="Worksheet" r:id="rId3" imgW="8724900" imgH="25051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71997"/>
                        <a:ext cx="8262118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Para los Subtítulo 31 Iniciativas de Inversión, se observa un presupuesto vigente de $1.716.587 millones, que financian los compromisos de arrastre de la cartera de proyectos del año 2018, los niveles anuales de conservación de la infraestructura pública, y nuevas licitaciones de proyectos. En este corte mensual, se observa una ejecución presupuestaria de 14%, que totaliza $245.666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4CE5D9E-A547-4DDD-BFF6-45CE0556B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50545"/>
              </p:ext>
            </p:extLst>
          </p:nvPr>
        </p:nvGraphicFramePr>
        <p:xfrm>
          <a:off x="681038" y="3409156"/>
          <a:ext cx="778192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Worksheet" r:id="rId3" imgW="7781857" imgH="2324010" progId="Excel.Sheet.12">
                  <p:embed/>
                </p:oleObj>
              </mc:Choice>
              <mc:Fallback>
                <p:oleObj name="Worksheet" r:id="rId3" imgW="7781857" imgH="2324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8" y="3409156"/>
                        <a:ext cx="778192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0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118557"/>
            <a:ext cx="7488832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8FFBFB1-DDD6-4BFF-A431-848CA6709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521811"/>
              </p:ext>
            </p:extLst>
          </p:nvPr>
        </p:nvGraphicFramePr>
        <p:xfrm>
          <a:off x="1475656" y="1923904"/>
          <a:ext cx="6336704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87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5704798"/>
            <a:ext cx="7308812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D6227D1-A8B2-4283-BA4D-3F1962EE6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989850"/>
              </p:ext>
            </p:extLst>
          </p:nvPr>
        </p:nvGraphicFramePr>
        <p:xfrm>
          <a:off x="1151620" y="1844824"/>
          <a:ext cx="6840760" cy="35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71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39082" y="5993129"/>
            <a:ext cx="7704856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1FF8441-3F16-4227-A818-64FF477B0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556792"/>
            <a:ext cx="8210799" cy="43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27584" y="5854263"/>
            <a:ext cx="7974087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20141D-E280-49D4-8A65-5164F402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609186"/>
            <a:ext cx="8229602" cy="40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1331" y="4504035"/>
            <a:ext cx="8148277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669AF0C-256C-417A-AC68-9FDE29355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04379"/>
              </p:ext>
            </p:extLst>
          </p:nvPr>
        </p:nvGraphicFramePr>
        <p:xfrm>
          <a:off x="414338" y="1745729"/>
          <a:ext cx="819527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Worksheet" r:id="rId3" imgW="7524885" imgH="2619465" progId="Excel.Sheet.12">
                  <p:embed/>
                </p:oleObj>
              </mc:Choice>
              <mc:Fallback>
                <p:oleObj name="Worksheet" r:id="rId3" imgW="7524885" imgH="26194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45729"/>
                        <a:ext cx="8195270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508009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58DC644-8426-457F-83C8-200CBDF14F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65387"/>
              </p:ext>
            </p:extLst>
          </p:nvPr>
        </p:nvGraphicFramePr>
        <p:xfrm>
          <a:off x="414336" y="1550268"/>
          <a:ext cx="8201488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Worksheet" r:id="rId4" imgW="8410643" imgH="3390990" progId="Excel.Sheet.12">
                  <p:embed/>
                </p:oleObj>
              </mc:Choice>
              <mc:Fallback>
                <p:oleObj name="Worksheet" r:id="rId4" imgW="8410643" imgH="3390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550268"/>
                        <a:ext cx="8201488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822</Words>
  <Application>Microsoft Office PowerPoint</Application>
  <PresentationFormat>Presentación en pantalla (4:3)</PresentationFormat>
  <Paragraphs>102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Worksheet</vt:lpstr>
      <vt:lpstr>Hoja de cálculo de Microsoft Excel</vt:lpstr>
      <vt:lpstr>EJECUCIÓN ACUMULADA DE GASTOS PRESUPUESTARIOS al mes de ABRIL de 2019 Partida 12: MINISTERIO DE OBRAS PÚBLICAS</vt:lpstr>
      <vt:lpstr>EJECUCIÓN ACUMULADA DE GASTOS A ENERO DE 2019  PARTIDA 12 MINISTERIO DE OBRAS PÚBLICAS</vt:lpstr>
      <vt:lpstr>EJECUCIÓN ACUMULADA DE GASTOS A ENERO DE 2019  PARTIDA 12 MINISTERIO DE OBRAS PÚBLICAS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ABRIL DE 2019  PARTIDA 12 MINISTERIO DE OBRAS PÚBLICAS</vt:lpstr>
      <vt:lpstr>EJECUCIÓN ACUMULADA DE GASTOS A ABRIL DE 2019  PARTIDA 12 RESUMEN POR CAPÍTULOS</vt:lpstr>
      <vt:lpstr>EJECUCIÓN ACUMULADA DE GASTOS A ABRIL DE 2019  PARTIDA 12. CAPÍTULO 01. PROGRAMA 01: SECRETARÍA Y ADMINISTRACIÓN GENERAL</vt:lpstr>
      <vt:lpstr>EJECUCIÓN ACUMULADA DE GASTOS A ABRIL DE 2019  PARTIDA 12. CAPÍTULO 02. PROGRAMA 01: ADMINISTRACIÓN Y EJECUCIÓN DE OBRAS PÚBLICAS</vt:lpstr>
      <vt:lpstr>EJECUCIÓN ACUMULADA DE GASTOS A ABRIL DE 2019  PARTIDA 12. CAPÍTULO 02. PROGRAMA 02: DIRECCIÓN DE ARQUITECTURA</vt:lpstr>
      <vt:lpstr>EJECUCIÓN ACUMULADA DE GASTOS A ABRIL DE 2019  PARTIDA 12. CAPÍTULO 02. PROGRAMA 03: DIRECCIÓN DE OBRAS PÚBLICAS</vt:lpstr>
      <vt:lpstr>EJECUCIÓN ACUMULADA DE GASTOS A ABRIL DE 2019  PARTIDA 12. CAPÍTULO 02. PROGRAMA 04: DIRECCIÓN DE VIALIDAD</vt:lpstr>
      <vt:lpstr>EJECUCIÓN ACUMULADA DE GASTOS A ABRIL DE 2019  PARTIDA 12. CAPÍTULO 02. PROGRAMA 06: DIRECCIÓN DE OBRAS PORTUARIAS</vt:lpstr>
      <vt:lpstr>EJECUCIÓN ACUMULADA DE GASTOS A ABRIL DE 2019  PARTIDA 12. CAPÍTULO 02. PROGRAMA 07: DIRECCIÓN DE AEROPUERTOS</vt:lpstr>
      <vt:lpstr>EJECUCIÓN ACUMULADA DE GASTOS A ABRIL DE 2019  PARTIDA 12. CAPÍTULO 02. PROGRAMA 11: DIRECCIÓN DE PLANEAMIENTO</vt:lpstr>
      <vt:lpstr>EJECUCIÓN ACUMULADA DE GASTOS A ABRIL DE 2019  PARTIDA 12. CAPÍTULO 02. PROGRAMA 12: AGUA POTABLE RURAL</vt:lpstr>
      <vt:lpstr>EJECUCIÓN ACUMULADA DE GASTOS A ABRIL DE 2019  PARTIDA 12. CAPÍTULO 03. PROGRAMA 01: DIRECCIÓN GENERAL DE CONCESIONES DE OBRAS PÚBLICAS</vt:lpstr>
      <vt:lpstr>EJECUCIÓN ACUMULADA DE GASTOS A ABRIL DE 2019  PARTIDA 12. CAPÍTULO 04. PROGRAMA 01: DIRECCIÓN GENERAL DE AGUAS</vt:lpstr>
      <vt:lpstr>EJECUCIÓN ACUMULADA DE GASTOS A ABRIL DE 2019  PARTIDA 12. CAPÍTULO 05. PROGRAMA 01: INSTITUTO NACIONAL DE HIDRÁULICA</vt:lpstr>
      <vt:lpstr>EJECUCIÓN ACUMULADA DE GASTOS A ABRIL DE 2019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244</cp:revision>
  <cp:lastPrinted>2018-08-21T18:55:33Z</cp:lastPrinted>
  <dcterms:created xsi:type="dcterms:W3CDTF">2016-06-23T13:38:47Z</dcterms:created>
  <dcterms:modified xsi:type="dcterms:W3CDTF">2019-07-03T19:32:12Z</dcterms:modified>
</cp:coreProperties>
</file>