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6"/>
  </p:notesMasterIdLst>
  <p:sldIdLst>
    <p:sldId id="257" r:id="rId8"/>
    <p:sldId id="258" r:id="rId9"/>
    <p:sldId id="272" r:id="rId10"/>
    <p:sldId id="273" r:id="rId11"/>
    <p:sldId id="274" r:id="rId12"/>
    <p:sldId id="270" r:id="rId13"/>
    <p:sldId id="271" r:id="rId14"/>
    <p:sldId id="269" r:id="rId15"/>
    <p:sldId id="268" r:id="rId16"/>
    <p:sldId id="259" r:id="rId17"/>
    <p:sldId id="260" r:id="rId18"/>
    <p:sldId id="261" r:id="rId19"/>
    <p:sldId id="262" r:id="rId20"/>
    <p:sldId id="263" r:id="rId21"/>
    <p:sldId id="264" r:id="rId22"/>
    <p:sldId id="265" r:id="rId23"/>
    <p:sldId id="266" r:id="rId24"/>
    <p:sldId id="267" r:id="rId25"/>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Distribución Presupuesto Inicial por Subtítulos de Gasto</a:t>
            </a:r>
            <a:endParaRPr lang="es-CL"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017413717992161"/>
          <c:w val="1"/>
          <c:h val="0.45123426163469244"/>
        </c:manualLayout>
      </c:layout>
      <c:pie3DChart>
        <c:varyColors val="1"/>
        <c:ser>
          <c:idx val="0"/>
          <c:order val="0"/>
          <c:tx>
            <c:strRef>
              <c:f>'Partida 24'!$D$62</c:f>
              <c:strCache>
                <c:ptCount val="1"/>
                <c:pt idx="0">
                  <c:v>Presupuesto Inicial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11-4004-9D0B-6E1C737339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11-4004-9D0B-6E1C737339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11-4004-9D0B-6E1C737339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11-4004-9D0B-6E1C737339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511-4004-9D0B-6E1C7373397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'Partida 24'!$C$63:$C$67</c:f>
              <c:strCache>
                <c:ptCount val="5"/>
                <c:pt idx="0">
                  <c:v>GASTOS EN PERSONAL                                                              </c:v>
                </c:pt>
                <c:pt idx="1">
                  <c:v>BIENES Y SERVICIOS DE CONSUMO                                                   </c:v>
                </c:pt>
                <c:pt idx="2">
                  <c:v>TRANSFERENCIAS CORRIENTES                                                       </c:v>
                </c:pt>
                <c:pt idx="3">
                  <c:v>TRANSFERENCIAS DE CAPITAL                                                       </c:v>
                </c:pt>
                <c:pt idx="4">
                  <c:v>OTROS</c:v>
                </c:pt>
              </c:strCache>
            </c:strRef>
          </c:cat>
          <c:val>
            <c:numRef>
              <c:f>'Partida 24'!$D$63:$D$67</c:f>
              <c:numCache>
                <c:formatCode>#,##0</c:formatCode>
                <c:ptCount val="5"/>
                <c:pt idx="0">
                  <c:v>38222770</c:v>
                </c:pt>
                <c:pt idx="1">
                  <c:v>12954548</c:v>
                </c:pt>
                <c:pt idx="2">
                  <c:v>66108843</c:v>
                </c:pt>
                <c:pt idx="3">
                  <c:v>8356598</c:v>
                </c:pt>
                <c:pt idx="4">
                  <c:v>2940129</c:v>
                </c:pt>
              </c:numCache>
            </c:numRef>
          </c:val>
          <c:extLst>
            <c:ext xmlns:c16="http://schemas.microsoft.com/office/drawing/2014/chart" uri="{C3380CC4-5D6E-409C-BE32-E72D297353CC}">
              <c16:uniqueId val="{0000000A-B511-4004-9D0B-6E1C73733977}"/>
            </c:ext>
          </c:extLst>
        </c:ser>
        <c:dLbls>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995499744245849"/>
          <c:y val="0.73746107426948704"/>
          <c:w val="0.27358763783940671"/>
          <c:h val="0.2193397319014199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400" b="1" i="0" baseline="0">
                <a:effectLst/>
              </a:rPr>
              <a:t>Distribución Presupuesto Inicial por Capítulo</a:t>
            </a:r>
            <a:endParaRPr lang="es-CL" sz="1400">
              <a:effectLst/>
            </a:endParaRPr>
          </a:p>
        </c:rich>
      </c:tx>
      <c:layout>
        <c:manualLayout>
          <c:xMode val="edge"/>
          <c:yMode val="edge"/>
          <c:x val="0.21501558398950132"/>
          <c:y val="4.9278361324849994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L"/>
        </a:p>
      </c:txPr>
    </c:title>
    <c:autoTitleDeleted val="0"/>
    <c:plotArea>
      <c:layout>
        <c:manualLayout>
          <c:layoutTarget val="inner"/>
          <c:xMode val="edge"/>
          <c:yMode val="edge"/>
          <c:x val="0.20085419775273633"/>
          <c:y val="0.18573430353726109"/>
          <c:w val="0.65407960517206598"/>
          <c:h val="0.51081748927725501"/>
        </c:manualLayout>
      </c:layout>
      <c:barChart>
        <c:barDir val="col"/>
        <c:grouping val="clustered"/>
        <c:varyColors val="0"/>
        <c:ser>
          <c:idx val="0"/>
          <c:order val="0"/>
          <c:tx>
            <c:strRef>
              <c:f>'Partida 24'!$L$62</c:f>
              <c:strCache>
                <c:ptCount val="1"/>
                <c:pt idx="0">
                  <c:v>Presupuesto Inicial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'Partida 24'!$K$63:$K$66</c:f>
              <c:strCache>
                <c:ptCount val="4"/>
                <c:pt idx="0">
                  <c:v>SUB.DE ENERGÍA</c:v>
                </c:pt>
                <c:pt idx="1">
                  <c:v>CNE</c:v>
                </c:pt>
                <c:pt idx="2">
                  <c:v>CCHEN</c:v>
                </c:pt>
                <c:pt idx="3">
                  <c:v>SEC</c:v>
                </c:pt>
              </c:strCache>
            </c:strRef>
          </c:cat>
          <c:val>
            <c:numRef>
              <c:f>'Partida 24'!$L$63:$L$66</c:f>
              <c:numCache>
                <c:formatCode>#,##0</c:formatCode>
                <c:ptCount val="4"/>
                <c:pt idx="0">
                  <c:v>96249358</c:v>
                </c:pt>
                <c:pt idx="1">
                  <c:v>6721524</c:v>
                </c:pt>
                <c:pt idx="2">
                  <c:v>11797484</c:v>
                </c:pt>
                <c:pt idx="3">
                  <c:v>13814522</c:v>
                </c:pt>
              </c:numCache>
            </c:numRef>
          </c:val>
          <c:extLst>
            <c:ext xmlns:c16="http://schemas.microsoft.com/office/drawing/2014/chart" uri="{C3380CC4-5D6E-409C-BE32-E72D297353CC}">
              <c16:uniqueId val="{00000000-72A6-488F-BD05-86CAC2339EEC}"/>
            </c:ext>
          </c:extLst>
        </c:ser>
        <c:dLbls>
          <c:dLblPos val="inEnd"/>
          <c:showLegendKey val="0"/>
          <c:showVal val="1"/>
          <c:showCatName val="0"/>
          <c:showSerName val="0"/>
          <c:showPercent val="0"/>
          <c:showBubbleSize val="0"/>
        </c:dLbls>
        <c:gapWidth val="41"/>
        <c:axId val="449651776"/>
        <c:axId val="446363664"/>
      </c:barChart>
      <c:catAx>
        <c:axId val="449651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L"/>
          </a:p>
        </c:txPr>
        <c:crossAx val="446363664"/>
        <c:crosses val="autoZero"/>
        <c:auto val="1"/>
        <c:lblAlgn val="ctr"/>
        <c:lblOffset val="100"/>
        <c:noMultiLvlLbl val="0"/>
      </c:catAx>
      <c:valAx>
        <c:axId val="446363664"/>
        <c:scaling>
          <c:orientation val="minMax"/>
        </c:scaling>
        <c:delete val="1"/>
        <c:axPos val="l"/>
        <c:numFmt formatCode="#,##0" sourceLinked="1"/>
        <c:majorTickMark val="none"/>
        <c:minorTickMark val="none"/>
        <c:tickLblPos val="nextTo"/>
        <c:crossAx val="449651776"/>
        <c:crosses val="autoZero"/>
        <c:crossBetween val="between"/>
      </c:valAx>
      <c:spPr>
        <a:noFill/>
        <a:ln>
          <a:noFill/>
        </a:ln>
        <a:effectLst/>
      </c:spPr>
    </c:plotArea>
    <c:plotVisOnly val="1"/>
    <c:dispBlanksAs val="gap"/>
    <c:showDLblsOverMax val="0"/>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ysClr val="window" lastClr="FFFFFF"/>
      </a:solidFill>
      <a:round/>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s-CL"/>
          </a:p>
        </p:txBody>
      </p:sp>
      <p:sp>
        <p:nvSpPr>
          <p:cNvPr id="3" name="2 Marcador de fecha"/>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DB1C80A-FE64-4415-A6CD-F4B50FFAC98C}" type="datetimeFigureOut">
              <a:rPr lang="es-CL" smtClean="0"/>
              <a:t>05-07-2019</a:t>
            </a:fld>
            <a:endParaRPr lang="es-CL"/>
          </a:p>
        </p:txBody>
      </p:sp>
      <p:sp>
        <p:nvSpPr>
          <p:cNvPr id="4" name="3 Marcador de imagen de diapositiva"/>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7193961-CA54-41C9-9D99-9FB3EC370F5C}" type="slidenum">
              <a:rPr lang="es-CL" smtClean="0"/>
              <a:t>‹Nº›</a:t>
            </a:fld>
            <a:endParaRPr lang="es-CL"/>
          </a:p>
        </p:txBody>
      </p:sp>
    </p:spTree>
    <p:extLst>
      <p:ext uri="{BB962C8B-B14F-4D97-AF65-F5344CB8AC3E}">
        <p14:creationId xmlns:p14="http://schemas.microsoft.com/office/powerpoint/2010/main" val="10309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solidFill>
                  <a:prstClr val="black"/>
                </a:solidFill>
              </a:rPr>
              <a:pPr/>
              <a:t>11</a:t>
            </a:fld>
            <a:endParaRPr lang="es-CL">
              <a:solidFill>
                <a:prstClr val="black"/>
              </a:solidFill>
            </a:endParaRPr>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55123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245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772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63080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6889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9413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52666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6986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00360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95325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152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77075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30487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5393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59038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624318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37538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63218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3455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50635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11165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105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9779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5085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951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06424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18393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24690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25626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58398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4564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2558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5990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70079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2284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31450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89788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8008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4396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59922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97055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53586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85700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7901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571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85800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0656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39680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851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20408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26275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991824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6150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1572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3905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75024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79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39227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40142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80395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2410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2247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32016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022129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5178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4264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614206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25826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76738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54303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927285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12006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04249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65151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1304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106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051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925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99877" y="1071"/>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287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7206"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788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6182"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0306"/>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44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5158"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98773" y="31572"/>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670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413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587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3110"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91664"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0337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2086"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22336"/>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277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5.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5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8.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ABRIL DE 2019</a:t>
            </a:r>
            <a:br>
              <a:rPr lang="es-CL" sz="2000" b="1" dirty="0">
                <a:solidFill>
                  <a:prstClr val="black"/>
                </a:solidFill>
              </a:rPr>
            </a:br>
            <a:r>
              <a:rPr lang="es-CL" sz="2000" b="1" dirty="0">
                <a:solidFill>
                  <a:prstClr val="black"/>
                </a:solidFill>
              </a:rPr>
              <a:t>PARTIDA 24:</a:t>
            </a:r>
            <a:br>
              <a:rPr lang="es-CL" sz="2400" b="1" dirty="0">
                <a:latin typeface="+mn-lt"/>
              </a:rPr>
            </a:br>
            <a:r>
              <a:rPr lang="es-CL" sz="2000" b="1" dirty="0">
                <a:latin typeface="+mn-lt"/>
              </a:rPr>
              <a:t>MINISTERIO DE ENERGÍA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solidFill>
                  <a:prstClr val="black"/>
                </a:solidFill>
              </a:rPr>
              <a:t>Valparaíso, mayo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230"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43" y="548680"/>
            <a:ext cx="589337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62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6921" y="3820053"/>
            <a:ext cx="7011278"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10</a:t>
            </a:fld>
            <a:endParaRPr lang="es-CL">
              <a:solidFill>
                <a:prstClr val="black">
                  <a:tint val="75000"/>
                </a:prstClr>
              </a:solidFill>
            </a:endParaRPr>
          </a:p>
        </p:txBody>
      </p:sp>
      <p:sp>
        <p:nvSpPr>
          <p:cNvPr id="6" name="1 Título"/>
          <p:cNvSpPr txBox="1">
            <a:spLocks/>
          </p:cNvSpPr>
          <p:nvPr/>
        </p:nvSpPr>
        <p:spPr>
          <a:xfrm>
            <a:off x="395536" y="1340768"/>
            <a:ext cx="6989463"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graphicFrame>
        <p:nvGraphicFramePr>
          <p:cNvPr id="2" name="Objeto 1">
            <a:extLst>
              <a:ext uri="{FF2B5EF4-FFF2-40B4-BE49-F238E27FC236}">
                <a16:creationId xmlns:a16="http://schemas.microsoft.com/office/drawing/2014/main" id="{2B7A6AA4-A825-4D68-827C-BA62A8865058}"/>
              </a:ext>
            </a:extLst>
          </p:cNvPr>
          <p:cNvGraphicFramePr>
            <a:graphicFrameLocks noChangeAspect="1"/>
          </p:cNvGraphicFramePr>
          <p:nvPr>
            <p:extLst>
              <p:ext uri="{D42A27DB-BD31-4B8C-83A1-F6EECF244321}">
                <p14:modId xmlns:p14="http://schemas.microsoft.com/office/powerpoint/2010/main" val="3129945498"/>
              </p:ext>
            </p:extLst>
          </p:nvPr>
        </p:nvGraphicFramePr>
        <p:xfrm>
          <a:off x="406920" y="1628800"/>
          <a:ext cx="8237017" cy="2162175"/>
        </p:xfrm>
        <a:graphic>
          <a:graphicData uri="http://schemas.openxmlformats.org/presentationml/2006/ole">
            <mc:AlternateContent xmlns:mc="http://schemas.openxmlformats.org/markup-compatibility/2006">
              <mc:Choice xmlns:v="urn:schemas-microsoft-com:vml" Requires="v">
                <p:oleObj spid="_x0000_s1027" name="Worksheet" r:id="rId3" imgW="7524885" imgH="2162265" progId="Excel.Sheet.12">
                  <p:embed/>
                </p:oleObj>
              </mc:Choice>
              <mc:Fallback>
                <p:oleObj name="Worksheet" r:id="rId3" imgW="7524885" imgH="2162265" progId="Excel.Sheet.12">
                  <p:embed/>
                  <p:pic>
                    <p:nvPicPr>
                      <p:cNvPr id="0" name=""/>
                      <p:cNvPicPr/>
                      <p:nvPr/>
                    </p:nvPicPr>
                    <p:blipFill>
                      <a:blip r:embed="rId4"/>
                      <a:stretch>
                        <a:fillRect/>
                      </a:stretch>
                    </p:blipFill>
                    <p:spPr>
                      <a:xfrm>
                        <a:off x="406920" y="1628800"/>
                        <a:ext cx="8237017" cy="2162175"/>
                      </a:xfrm>
                      <a:prstGeom prst="rect">
                        <a:avLst/>
                      </a:prstGeom>
                    </p:spPr>
                  </p:pic>
                </p:oleObj>
              </mc:Fallback>
            </mc:AlternateContent>
          </a:graphicData>
        </a:graphic>
      </p:graphicFrame>
    </p:spTree>
    <p:extLst>
      <p:ext uri="{BB962C8B-B14F-4D97-AF65-F5344CB8AC3E}">
        <p14:creationId xmlns:p14="http://schemas.microsoft.com/office/powerpoint/2010/main" val="20536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11</a:t>
            </a:fld>
            <a:endParaRPr lang="es-CL" dirty="0">
              <a:solidFill>
                <a:prstClr val="black">
                  <a:tint val="75000"/>
                </a:prstClr>
              </a:solidFill>
            </a:endParaRPr>
          </a:p>
        </p:txBody>
      </p:sp>
      <p:sp>
        <p:nvSpPr>
          <p:cNvPr id="8" name="3 Marcador de pie de página"/>
          <p:cNvSpPr txBox="1">
            <a:spLocks/>
          </p:cNvSpPr>
          <p:nvPr/>
        </p:nvSpPr>
        <p:spPr>
          <a:xfrm>
            <a:off x="380058" y="4024831"/>
            <a:ext cx="6790121" cy="26826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6" name="1 Título"/>
          <p:cNvSpPr txBox="1">
            <a:spLocks/>
          </p:cNvSpPr>
          <p:nvPr/>
        </p:nvSpPr>
        <p:spPr>
          <a:xfrm>
            <a:off x="380058" y="1484784"/>
            <a:ext cx="6856238" cy="33507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RESUMEN POR CAPÍTULOS</a:t>
            </a:r>
          </a:p>
        </p:txBody>
      </p:sp>
      <p:graphicFrame>
        <p:nvGraphicFramePr>
          <p:cNvPr id="2" name="Objeto 1">
            <a:extLst>
              <a:ext uri="{FF2B5EF4-FFF2-40B4-BE49-F238E27FC236}">
                <a16:creationId xmlns:a16="http://schemas.microsoft.com/office/drawing/2014/main" id="{0BE3B32C-94D7-4CF5-A8A7-4E4999247935}"/>
              </a:ext>
            </a:extLst>
          </p:cNvPr>
          <p:cNvGraphicFramePr>
            <a:graphicFrameLocks noChangeAspect="1"/>
          </p:cNvGraphicFramePr>
          <p:nvPr>
            <p:extLst>
              <p:ext uri="{D42A27DB-BD31-4B8C-83A1-F6EECF244321}">
                <p14:modId xmlns:p14="http://schemas.microsoft.com/office/powerpoint/2010/main" val="3916107263"/>
              </p:ext>
            </p:extLst>
          </p:nvPr>
        </p:nvGraphicFramePr>
        <p:xfrm>
          <a:off x="414339" y="1770881"/>
          <a:ext cx="8210798" cy="2162175"/>
        </p:xfrm>
        <a:graphic>
          <a:graphicData uri="http://schemas.openxmlformats.org/presentationml/2006/ole">
            <mc:AlternateContent xmlns:mc="http://schemas.openxmlformats.org/markup-compatibility/2006">
              <mc:Choice xmlns:v="urn:schemas-microsoft-com:vml" Requires="v">
                <p:oleObj spid="_x0000_s2051" name="Worksheet" r:id="rId4" imgW="9039157" imgH="2162265" progId="Excel.Sheet.12">
                  <p:embed/>
                </p:oleObj>
              </mc:Choice>
              <mc:Fallback>
                <p:oleObj name="Worksheet" r:id="rId4" imgW="9039157" imgH="2162265" progId="Excel.Sheet.12">
                  <p:embed/>
                  <p:pic>
                    <p:nvPicPr>
                      <p:cNvPr id="0" name=""/>
                      <p:cNvPicPr/>
                      <p:nvPr/>
                    </p:nvPicPr>
                    <p:blipFill>
                      <a:blip r:embed="rId5"/>
                      <a:stretch>
                        <a:fillRect/>
                      </a:stretch>
                    </p:blipFill>
                    <p:spPr>
                      <a:xfrm>
                        <a:off x="414339" y="1770881"/>
                        <a:ext cx="8210798" cy="2162175"/>
                      </a:xfrm>
                      <a:prstGeom prst="rect">
                        <a:avLst/>
                      </a:prstGeom>
                    </p:spPr>
                  </p:pic>
                </p:oleObj>
              </mc:Fallback>
            </mc:AlternateContent>
          </a:graphicData>
        </a:graphic>
      </p:graphicFrame>
    </p:spTree>
    <p:extLst>
      <p:ext uri="{BB962C8B-B14F-4D97-AF65-F5344CB8AC3E}">
        <p14:creationId xmlns:p14="http://schemas.microsoft.com/office/powerpoint/2010/main" val="158717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5216690"/>
            <a:ext cx="7641642" cy="30054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12</a:t>
            </a:fld>
            <a:endParaRPr lang="es-CL">
              <a:solidFill>
                <a:prstClr val="black">
                  <a:tint val="75000"/>
                </a:prstClr>
              </a:solidFill>
            </a:endParaRPr>
          </a:p>
        </p:txBody>
      </p:sp>
      <p:sp>
        <p:nvSpPr>
          <p:cNvPr id="8" name="1 Título"/>
          <p:cNvSpPr txBox="1">
            <a:spLocks/>
          </p:cNvSpPr>
          <p:nvPr/>
        </p:nvSpPr>
        <p:spPr>
          <a:xfrm>
            <a:off x="395536" y="1413441"/>
            <a:ext cx="7328935" cy="19166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01:  </a:t>
            </a:r>
            <a:r>
              <a:rPr lang="es-CL" sz="1600" b="1" dirty="0">
                <a:solidFill>
                  <a:prstClr val="black"/>
                </a:solidFill>
                <a:ea typeface="Verdana" pitchFamily="34" charset="0"/>
                <a:cs typeface="Verdana" pitchFamily="34" charset="0"/>
              </a:rPr>
              <a:t>SUBSECRETARÍA DE ENERGÍA</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067F8176-BB48-4438-81E9-03B3B16626EE}"/>
              </a:ext>
            </a:extLst>
          </p:cNvPr>
          <p:cNvGraphicFramePr>
            <a:graphicFrameLocks noChangeAspect="1"/>
          </p:cNvGraphicFramePr>
          <p:nvPr>
            <p:extLst>
              <p:ext uri="{D42A27DB-BD31-4B8C-83A1-F6EECF244321}">
                <p14:modId xmlns:p14="http://schemas.microsoft.com/office/powerpoint/2010/main" val="742719239"/>
              </p:ext>
            </p:extLst>
          </p:nvPr>
        </p:nvGraphicFramePr>
        <p:xfrm>
          <a:off x="414338" y="1714500"/>
          <a:ext cx="8210798" cy="3429000"/>
        </p:xfrm>
        <a:graphic>
          <a:graphicData uri="http://schemas.openxmlformats.org/presentationml/2006/ole">
            <mc:AlternateContent xmlns:mc="http://schemas.openxmlformats.org/markup-compatibility/2006">
              <mc:Choice xmlns:v="urn:schemas-microsoft-com:vml" Requires="v">
                <p:oleObj spid="_x0000_s3075" name="Worksheet" r:id="rId3" imgW="8982143" imgH="3429000" progId="Excel.Sheet.12">
                  <p:embed/>
                </p:oleObj>
              </mc:Choice>
              <mc:Fallback>
                <p:oleObj name="Worksheet" r:id="rId3" imgW="8982143" imgH="3429000" progId="Excel.Sheet.12">
                  <p:embed/>
                  <p:pic>
                    <p:nvPicPr>
                      <p:cNvPr id="0" name=""/>
                      <p:cNvPicPr/>
                      <p:nvPr/>
                    </p:nvPicPr>
                    <p:blipFill>
                      <a:blip r:embed="rId4"/>
                      <a:stretch>
                        <a:fillRect/>
                      </a:stretch>
                    </p:blipFill>
                    <p:spPr>
                      <a:xfrm>
                        <a:off x="414338" y="1714500"/>
                        <a:ext cx="8210798" cy="3429000"/>
                      </a:xfrm>
                      <a:prstGeom prst="rect">
                        <a:avLst/>
                      </a:prstGeom>
                    </p:spPr>
                  </p:pic>
                </p:oleObj>
              </mc:Fallback>
            </mc:AlternateContent>
          </a:graphicData>
        </a:graphic>
      </p:graphicFrame>
    </p:spTree>
    <p:extLst>
      <p:ext uri="{BB962C8B-B14F-4D97-AF65-F5344CB8AC3E}">
        <p14:creationId xmlns:p14="http://schemas.microsoft.com/office/powerpoint/2010/main" val="199951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4317309"/>
            <a:ext cx="6696426" cy="263819"/>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13</a:t>
            </a:fld>
            <a:endParaRPr lang="es-CL">
              <a:solidFill>
                <a:prstClr val="black">
                  <a:tint val="75000"/>
                </a:prstClr>
              </a:solidFill>
            </a:endParaRPr>
          </a:p>
        </p:txBody>
      </p:sp>
      <p:sp>
        <p:nvSpPr>
          <p:cNvPr id="8" name="1 Título"/>
          <p:cNvSpPr txBox="1">
            <a:spLocks/>
          </p:cNvSpPr>
          <p:nvPr/>
        </p:nvSpPr>
        <p:spPr>
          <a:xfrm>
            <a:off x="323528" y="1570044"/>
            <a:ext cx="7034032"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45634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03:  </a:t>
            </a:r>
            <a:r>
              <a:rPr lang="es-CL" sz="1600" b="1" dirty="0">
                <a:solidFill>
                  <a:prstClr val="black"/>
                </a:solidFill>
                <a:ea typeface="Verdana" pitchFamily="34" charset="0"/>
                <a:cs typeface="Verdana" pitchFamily="34" charset="0"/>
              </a:rPr>
              <a:t>APOYO AL DESARROLLO DE ENERGÍAS RENOVABLES NO CONVENCIONALES</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9B5EA570-9DFF-4278-B59A-6FF91C14AB19}"/>
              </a:ext>
            </a:extLst>
          </p:cNvPr>
          <p:cNvGraphicFramePr>
            <a:graphicFrameLocks noChangeAspect="1"/>
          </p:cNvGraphicFramePr>
          <p:nvPr>
            <p:extLst>
              <p:ext uri="{D42A27DB-BD31-4B8C-83A1-F6EECF244321}">
                <p14:modId xmlns:p14="http://schemas.microsoft.com/office/powerpoint/2010/main" val="82743415"/>
              </p:ext>
            </p:extLst>
          </p:nvPr>
        </p:nvGraphicFramePr>
        <p:xfrm>
          <a:off x="414338" y="1868413"/>
          <a:ext cx="8210798" cy="2352675"/>
        </p:xfrm>
        <a:graphic>
          <a:graphicData uri="http://schemas.openxmlformats.org/presentationml/2006/ole">
            <mc:AlternateContent xmlns:mc="http://schemas.openxmlformats.org/markup-compatibility/2006">
              <mc:Choice xmlns:v="urn:schemas-microsoft-com:vml" Requires="v">
                <p:oleObj spid="_x0000_s4099" name="Worksheet" r:id="rId3" imgW="8877300" imgH="2352585" progId="Excel.Sheet.12">
                  <p:embed/>
                </p:oleObj>
              </mc:Choice>
              <mc:Fallback>
                <p:oleObj name="Worksheet" r:id="rId3" imgW="8877300" imgH="2352585" progId="Excel.Sheet.12">
                  <p:embed/>
                  <p:pic>
                    <p:nvPicPr>
                      <p:cNvPr id="0" name=""/>
                      <p:cNvPicPr/>
                      <p:nvPr/>
                    </p:nvPicPr>
                    <p:blipFill>
                      <a:blip r:embed="rId4"/>
                      <a:stretch>
                        <a:fillRect/>
                      </a:stretch>
                    </p:blipFill>
                    <p:spPr>
                      <a:xfrm>
                        <a:off x="414338" y="1868413"/>
                        <a:ext cx="8210798" cy="2352675"/>
                      </a:xfrm>
                      <a:prstGeom prst="rect">
                        <a:avLst/>
                      </a:prstGeom>
                    </p:spPr>
                  </p:pic>
                </p:oleObj>
              </mc:Fallback>
            </mc:AlternateContent>
          </a:graphicData>
        </a:graphic>
      </p:graphicFrame>
    </p:spTree>
    <p:extLst>
      <p:ext uri="{BB962C8B-B14F-4D97-AF65-F5344CB8AC3E}">
        <p14:creationId xmlns:p14="http://schemas.microsoft.com/office/powerpoint/2010/main" val="126968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3933056"/>
            <a:ext cx="7155518" cy="305729"/>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14</a:t>
            </a:fld>
            <a:endParaRPr lang="es-CL">
              <a:solidFill>
                <a:prstClr val="black">
                  <a:tint val="75000"/>
                </a:prstClr>
              </a:solidFill>
            </a:endParaRPr>
          </a:p>
        </p:txBody>
      </p:sp>
      <p:sp>
        <p:nvSpPr>
          <p:cNvPr id="8" name="1 Título"/>
          <p:cNvSpPr txBox="1">
            <a:spLocks/>
          </p:cNvSpPr>
          <p:nvPr/>
        </p:nvSpPr>
        <p:spPr>
          <a:xfrm>
            <a:off x="323528" y="1340768"/>
            <a:ext cx="7155518"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04:  </a:t>
            </a:r>
            <a:r>
              <a:rPr lang="es-CL" sz="1600" b="1" dirty="0">
                <a:solidFill>
                  <a:prstClr val="black"/>
                </a:solidFill>
                <a:ea typeface="Verdana" pitchFamily="34" charset="0"/>
                <a:cs typeface="Verdana" pitchFamily="34" charset="0"/>
              </a:rPr>
              <a:t>PROGRAMA ENERGIZACIÓN RURAL Y SOCIAL</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07CBF598-CF72-4062-8516-4C2BD15142FB}"/>
              </a:ext>
            </a:extLst>
          </p:cNvPr>
          <p:cNvGraphicFramePr>
            <a:graphicFrameLocks noChangeAspect="1"/>
          </p:cNvGraphicFramePr>
          <p:nvPr>
            <p:extLst>
              <p:ext uri="{D42A27DB-BD31-4B8C-83A1-F6EECF244321}">
                <p14:modId xmlns:p14="http://schemas.microsoft.com/office/powerpoint/2010/main" val="1951156379"/>
              </p:ext>
            </p:extLst>
          </p:nvPr>
        </p:nvGraphicFramePr>
        <p:xfrm>
          <a:off x="414338" y="1628800"/>
          <a:ext cx="8210798" cy="2200275"/>
        </p:xfrm>
        <a:graphic>
          <a:graphicData uri="http://schemas.openxmlformats.org/presentationml/2006/ole">
            <mc:AlternateContent xmlns:mc="http://schemas.openxmlformats.org/markup-compatibility/2006">
              <mc:Choice xmlns:v="urn:schemas-microsoft-com:vml" Requires="v">
                <p:oleObj spid="_x0000_s5123" name="Worksheet" r:id="rId3" imgW="8648700" imgH="2200275" progId="Excel.Sheet.12">
                  <p:embed/>
                </p:oleObj>
              </mc:Choice>
              <mc:Fallback>
                <p:oleObj name="Worksheet" r:id="rId3" imgW="8648700" imgH="2200275" progId="Excel.Sheet.12">
                  <p:embed/>
                  <p:pic>
                    <p:nvPicPr>
                      <p:cNvPr id="0" name=""/>
                      <p:cNvPicPr/>
                      <p:nvPr/>
                    </p:nvPicPr>
                    <p:blipFill>
                      <a:blip r:embed="rId4"/>
                      <a:stretch>
                        <a:fillRect/>
                      </a:stretch>
                    </p:blipFill>
                    <p:spPr>
                      <a:xfrm>
                        <a:off x="414338" y="1628800"/>
                        <a:ext cx="8210798" cy="2200275"/>
                      </a:xfrm>
                      <a:prstGeom prst="rect">
                        <a:avLst/>
                      </a:prstGeom>
                    </p:spPr>
                  </p:pic>
                </p:oleObj>
              </mc:Fallback>
            </mc:AlternateContent>
          </a:graphicData>
        </a:graphic>
      </p:graphicFrame>
    </p:spTree>
    <p:extLst>
      <p:ext uri="{BB962C8B-B14F-4D97-AF65-F5344CB8AC3E}">
        <p14:creationId xmlns:p14="http://schemas.microsoft.com/office/powerpoint/2010/main" val="220094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147188"/>
            <a:ext cx="7174429" cy="289924"/>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15</a:t>
            </a:fld>
            <a:endParaRPr lang="es-CL">
              <a:solidFill>
                <a:prstClr val="black">
                  <a:tint val="75000"/>
                </a:prstClr>
              </a:solidFill>
            </a:endParaRPr>
          </a:p>
        </p:txBody>
      </p:sp>
      <p:sp>
        <p:nvSpPr>
          <p:cNvPr id="8" name="1 Título"/>
          <p:cNvSpPr txBox="1">
            <a:spLocks/>
          </p:cNvSpPr>
          <p:nvPr/>
        </p:nvSpPr>
        <p:spPr>
          <a:xfrm>
            <a:off x="395536" y="1265963"/>
            <a:ext cx="7200800" cy="31564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05:  </a:t>
            </a:r>
            <a:r>
              <a:rPr lang="es-CL" sz="1600" b="1" dirty="0">
                <a:solidFill>
                  <a:prstClr val="black"/>
                </a:solidFill>
                <a:ea typeface="Verdana" pitchFamily="34" charset="0"/>
                <a:cs typeface="Verdana" pitchFamily="34" charset="0"/>
              </a:rPr>
              <a:t>PLAN DE ACCIÓN DE EFICIENCIA ENERGÉTICA</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17418614-B8BA-4627-B1DC-FB1D986DECBB}"/>
              </a:ext>
            </a:extLst>
          </p:cNvPr>
          <p:cNvGraphicFramePr>
            <a:graphicFrameLocks noChangeAspect="1"/>
          </p:cNvGraphicFramePr>
          <p:nvPr>
            <p:extLst>
              <p:ext uri="{D42A27DB-BD31-4B8C-83A1-F6EECF244321}">
                <p14:modId xmlns:p14="http://schemas.microsoft.com/office/powerpoint/2010/main" val="1444617869"/>
              </p:ext>
            </p:extLst>
          </p:nvPr>
        </p:nvGraphicFramePr>
        <p:xfrm>
          <a:off x="398585" y="1571997"/>
          <a:ext cx="8226551" cy="2505075"/>
        </p:xfrm>
        <a:graphic>
          <a:graphicData uri="http://schemas.openxmlformats.org/presentationml/2006/ole">
            <mc:AlternateContent xmlns:mc="http://schemas.openxmlformats.org/markup-compatibility/2006">
              <mc:Choice xmlns:v="urn:schemas-microsoft-com:vml" Requires="v">
                <p:oleObj spid="_x0000_s6147" name="Worksheet" r:id="rId3" imgW="8248785" imgH="2505165" progId="Excel.Sheet.12">
                  <p:embed/>
                </p:oleObj>
              </mc:Choice>
              <mc:Fallback>
                <p:oleObj name="Worksheet" r:id="rId3" imgW="8248785" imgH="2505165" progId="Excel.Sheet.12">
                  <p:embed/>
                  <p:pic>
                    <p:nvPicPr>
                      <p:cNvPr id="0" name=""/>
                      <p:cNvPicPr/>
                      <p:nvPr/>
                    </p:nvPicPr>
                    <p:blipFill>
                      <a:blip r:embed="rId4"/>
                      <a:stretch>
                        <a:fillRect/>
                      </a:stretch>
                    </p:blipFill>
                    <p:spPr>
                      <a:xfrm>
                        <a:off x="398585" y="1571997"/>
                        <a:ext cx="8226551" cy="2505075"/>
                      </a:xfrm>
                      <a:prstGeom prst="rect">
                        <a:avLst/>
                      </a:prstGeom>
                    </p:spPr>
                  </p:pic>
                </p:oleObj>
              </mc:Fallback>
            </mc:AlternateContent>
          </a:graphicData>
        </a:graphic>
      </p:graphicFrame>
    </p:spTree>
    <p:extLst>
      <p:ext uri="{BB962C8B-B14F-4D97-AF65-F5344CB8AC3E}">
        <p14:creationId xmlns:p14="http://schemas.microsoft.com/office/powerpoint/2010/main" val="215574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88230" y="3933056"/>
            <a:ext cx="8014371"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16</a:t>
            </a:fld>
            <a:endParaRPr lang="es-CL">
              <a:solidFill>
                <a:prstClr val="black">
                  <a:tint val="75000"/>
                </a:prstClr>
              </a:solidFill>
            </a:endParaRPr>
          </a:p>
        </p:txBody>
      </p:sp>
      <p:sp>
        <p:nvSpPr>
          <p:cNvPr id="8" name="1 Título"/>
          <p:cNvSpPr txBox="1">
            <a:spLocks/>
          </p:cNvSpPr>
          <p:nvPr/>
        </p:nvSpPr>
        <p:spPr>
          <a:xfrm>
            <a:off x="395536" y="1412776"/>
            <a:ext cx="7910408"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02. PROGRAMA 01:  </a:t>
            </a:r>
            <a:r>
              <a:rPr lang="es-CL" sz="1600" b="1" dirty="0">
                <a:solidFill>
                  <a:prstClr val="black"/>
                </a:solidFill>
                <a:ea typeface="Verdana" pitchFamily="34" charset="0"/>
                <a:cs typeface="Verdana" pitchFamily="34" charset="0"/>
              </a:rPr>
              <a:t>COMISIÓN NACIONAL DE ENERGÍA</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CBEEBF9E-0311-41E0-AD1C-08504CD76339}"/>
              </a:ext>
            </a:extLst>
          </p:cNvPr>
          <p:cNvGraphicFramePr>
            <a:graphicFrameLocks noChangeAspect="1"/>
          </p:cNvGraphicFramePr>
          <p:nvPr>
            <p:extLst>
              <p:ext uri="{D42A27DB-BD31-4B8C-83A1-F6EECF244321}">
                <p14:modId xmlns:p14="http://schemas.microsoft.com/office/powerpoint/2010/main" val="508513243"/>
              </p:ext>
            </p:extLst>
          </p:nvPr>
        </p:nvGraphicFramePr>
        <p:xfrm>
          <a:off x="414338" y="1741165"/>
          <a:ext cx="8210798" cy="2047875"/>
        </p:xfrm>
        <a:graphic>
          <a:graphicData uri="http://schemas.openxmlformats.org/presentationml/2006/ole">
            <mc:AlternateContent xmlns:mc="http://schemas.openxmlformats.org/markup-compatibility/2006">
              <mc:Choice xmlns:v="urn:schemas-microsoft-com:vml" Requires="v">
                <p:oleObj spid="_x0000_s7171" name="Worksheet" r:id="rId3" imgW="8086657" imgH="2047965" progId="Excel.Sheet.12">
                  <p:embed/>
                </p:oleObj>
              </mc:Choice>
              <mc:Fallback>
                <p:oleObj name="Worksheet" r:id="rId3" imgW="8086657" imgH="2047965" progId="Excel.Sheet.12">
                  <p:embed/>
                  <p:pic>
                    <p:nvPicPr>
                      <p:cNvPr id="0" name=""/>
                      <p:cNvPicPr/>
                      <p:nvPr/>
                    </p:nvPicPr>
                    <p:blipFill>
                      <a:blip r:embed="rId4"/>
                      <a:stretch>
                        <a:fillRect/>
                      </a:stretch>
                    </p:blipFill>
                    <p:spPr>
                      <a:xfrm>
                        <a:off x="414338" y="1741165"/>
                        <a:ext cx="8210798" cy="2047875"/>
                      </a:xfrm>
                      <a:prstGeom prst="rect">
                        <a:avLst/>
                      </a:prstGeom>
                    </p:spPr>
                  </p:pic>
                </p:oleObj>
              </mc:Fallback>
            </mc:AlternateContent>
          </a:graphicData>
        </a:graphic>
      </p:graphicFrame>
    </p:spTree>
    <p:extLst>
      <p:ext uri="{BB962C8B-B14F-4D97-AF65-F5344CB8AC3E}">
        <p14:creationId xmlns:p14="http://schemas.microsoft.com/office/powerpoint/2010/main" val="14532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34448" y="5589240"/>
            <a:ext cx="8014371"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17</a:t>
            </a:fld>
            <a:endParaRPr lang="es-CL">
              <a:solidFill>
                <a:prstClr val="black">
                  <a:tint val="75000"/>
                </a:prstClr>
              </a:solidFill>
            </a:endParaRPr>
          </a:p>
        </p:txBody>
      </p:sp>
      <p:sp>
        <p:nvSpPr>
          <p:cNvPr id="8" name="1 Título"/>
          <p:cNvSpPr txBox="1">
            <a:spLocks/>
          </p:cNvSpPr>
          <p:nvPr/>
        </p:nvSpPr>
        <p:spPr>
          <a:xfrm>
            <a:off x="323528" y="1340768"/>
            <a:ext cx="7440671"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03. PROGRAMA 01:  </a:t>
            </a:r>
            <a:r>
              <a:rPr lang="es-CL" sz="1600" b="1" dirty="0">
                <a:solidFill>
                  <a:prstClr val="black"/>
                </a:solidFill>
                <a:ea typeface="Verdana" pitchFamily="34" charset="0"/>
                <a:cs typeface="Verdana" pitchFamily="34" charset="0"/>
              </a:rPr>
              <a:t>COMISIÓN CHILENA DE ENERGÍA NUCLEAR</a:t>
            </a:r>
            <a:endParaRPr lang="es-CL" sz="1600" b="1" dirty="0">
              <a:solidFill>
                <a:schemeClr val="tx1"/>
              </a:solidFill>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1659A989-43BB-4C88-A59F-E1D6914F7A3D}"/>
              </a:ext>
            </a:extLst>
          </p:cNvPr>
          <p:cNvGraphicFramePr>
            <a:graphicFrameLocks noChangeAspect="1"/>
          </p:cNvGraphicFramePr>
          <p:nvPr>
            <p:extLst>
              <p:ext uri="{D42A27DB-BD31-4B8C-83A1-F6EECF244321}">
                <p14:modId xmlns:p14="http://schemas.microsoft.com/office/powerpoint/2010/main" val="1178723383"/>
              </p:ext>
            </p:extLst>
          </p:nvPr>
        </p:nvGraphicFramePr>
        <p:xfrm>
          <a:off x="414339" y="1631032"/>
          <a:ext cx="8210797" cy="3886200"/>
        </p:xfrm>
        <a:graphic>
          <a:graphicData uri="http://schemas.openxmlformats.org/presentationml/2006/ole">
            <mc:AlternateContent xmlns:mc="http://schemas.openxmlformats.org/markup-compatibility/2006">
              <mc:Choice xmlns:v="urn:schemas-microsoft-com:vml" Requires="v">
                <p:oleObj spid="_x0000_s8195" name="Worksheet" r:id="rId3" imgW="8296343" imgH="3886200" progId="Excel.Sheet.12">
                  <p:embed/>
                </p:oleObj>
              </mc:Choice>
              <mc:Fallback>
                <p:oleObj name="Worksheet" r:id="rId3" imgW="8296343" imgH="3886200" progId="Excel.Sheet.12">
                  <p:embed/>
                  <p:pic>
                    <p:nvPicPr>
                      <p:cNvPr id="0" name=""/>
                      <p:cNvPicPr/>
                      <p:nvPr/>
                    </p:nvPicPr>
                    <p:blipFill>
                      <a:blip r:embed="rId4"/>
                      <a:stretch>
                        <a:fillRect/>
                      </a:stretch>
                    </p:blipFill>
                    <p:spPr>
                      <a:xfrm>
                        <a:off x="414339" y="1631032"/>
                        <a:ext cx="8210797" cy="3886200"/>
                      </a:xfrm>
                      <a:prstGeom prst="rect">
                        <a:avLst/>
                      </a:prstGeom>
                    </p:spPr>
                  </p:pic>
                </p:oleObj>
              </mc:Fallback>
            </mc:AlternateContent>
          </a:graphicData>
        </a:graphic>
      </p:graphicFrame>
    </p:spTree>
    <p:extLst>
      <p:ext uri="{BB962C8B-B14F-4D97-AF65-F5344CB8AC3E}">
        <p14:creationId xmlns:p14="http://schemas.microsoft.com/office/powerpoint/2010/main" val="235496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93864" y="4413745"/>
            <a:ext cx="6849554" cy="239391"/>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18</a:t>
            </a:fld>
            <a:endParaRPr lang="es-CL">
              <a:solidFill>
                <a:prstClr val="black">
                  <a:tint val="75000"/>
                </a:prstClr>
              </a:solidFill>
            </a:endParaRPr>
          </a:p>
        </p:txBody>
      </p:sp>
      <p:sp>
        <p:nvSpPr>
          <p:cNvPr id="8" name="1 Título"/>
          <p:cNvSpPr txBox="1">
            <a:spLocks/>
          </p:cNvSpPr>
          <p:nvPr/>
        </p:nvSpPr>
        <p:spPr>
          <a:xfrm>
            <a:off x="323528" y="1573712"/>
            <a:ext cx="6849554" cy="356887"/>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333723"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04. PROGRAMA 01:  </a:t>
            </a:r>
            <a:r>
              <a:rPr lang="es-CL" sz="1600" b="1" dirty="0">
                <a:solidFill>
                  <a:prstClr val="black"/>
                </a:solidFill>
                <a:ea typeface="Verdana" pitchFamily="34" charset="0"/>
                <a:cs typeface="Verdana" pitchFamily="34" charset="0"/>
              </a:rPr>
              <a:t>SUPERINTENDENCIA DE ELECTRICIDAD Y COMBUSTIBLES</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68D8A8A8-6A62-45C2-B848-CBF972CED138}"/>
              </a:ext>
            </a:extLst>
          </p:cNvPr>
          <p:cNvGraphicFramePr>
            <a:graphicFrameLocks noChangeAspect="1"/>
          </p:cNvGraphicFramePr>
          <p:nvPr>
            <p:extLst>
              <p:ext uri="{D42A27DB-BD31-4B8C-83A1-F6EECF244321}">
                <p14:modId xmlns:p14="http://schemas.microsoft.com/office/powerpoint/2010/main" val="2967890537"/>
              </p:ext>
            </p:extLst>
          </p:nvPr>
        </p:nvGraphicFramePr>
        <p:xfrm>
          <a:off x="333724" y="1860029"/>
          <a:ext cx="8210797" cy="2505075"/>
        </p:xfrm>
        <a:graphic>
          <a:graphicData uri="http://schemas.openxmlformats.org/presentationml/2006/ole">
            <mc:AlternateContent xmlns:mc="http://schemas.openxmlformats.org/markup-compatibility/2006">
              <mc:Choice xmlns:v="urn:schemas-microsoft-com:vml" Requires="v">
                <p:oleObj spid="_x0000_s9219" name="Worksheet" r:id="rId3" imgW="8086657" imgH="2505165" progId="Excel.Sheet.12">
                  <p:embed/>
                </p:oleObj>
              </mc:Choice>
              <mc:Fallback>
                <p:oleObj name="Worksheet" r:id="rId3" imgW="8086657" imgH="2505165" progId="Excel.Sheet.12">
                  <p:embed/>
                  <p:pic>
                    <p:nvPicPr>
                      <p:cNvPr id="0" name=""/>
                      <p:cNvPicPr/>
                      <p:nvPr/>
                    </p:nvPicPr>
                    <p:blipFill>
                      <a:blip r:embed="rId4"/>
                      <a:stretch>
                        <a:fillRect/>
                      </a:stretch>
                    </p:blipFill>
                    <p:spPr>
                      <a:xfrm>
                        <a:off x="333724" y="1860029"/>
                        <a:ext cx="8210797" cy="2505075"/>
                      </a:xfrm>
                      <a:prstGeom prst="rect">
                        <a:avLst/>
                      </a:prstGeom>
                    </p:spPr>
                  </p:pic>
                </p:oleObj>
              </mc:Fallback>
            </mc:AlternateContent>
          </a:graphicData>
        </a:graphic>
      </p:graphicFrame>
    </p:spTree>
    <p:extLst>
      <p:ext uri="{BB962C8B-B14F-4D97-AF65-F5344CB8AC3E}">
        <p14:creationId xmlns:p14="http://schemas.microsoft.com/office/powerpoint/2010/main" val="264586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2</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a:pPr>
            <a:r>
              <a:rPr lang="es-CL" sz="1400" dirty="0">
                <a:solidFill>
                  <a:prstClr val="black"/>
                </a:solidFill>
              </a:rPr>
              <a:t>El presupuesto vigente del Ministerio de Energía alcanza a $128.618 millones, donde se han agregado $35 millones para el pago de la deuda flotante, que corresponde a compromisos presupuestarios del año 2018.</a:t>
            </a:r>
          </a:p>
          <a:p>
            <a:pPr marL="342900" lvl="0" indent="-342900" algn="just">
              <a:spcBef>
                <a:spcPts val="0"/>
              </a:spcBef>
              <a:buFont typeface="+mj-lt"/>
              <a:buAutoNum type="arabicPeriod"/>
            </a:pPr>
            <a:endParaRPr lang="es-CL" sz="1400" dirty="0">
              <a:solidFill>
                <a:prstClr val="black"/>
              </a:solidFill>
            </a:endParaRPr>
          </a:p>
          <a:p>
            <a:pPr marL="342900" lvl="0" indent="-342900" algn="just">
              <a:spcBef>
                <a:spcPts val="0"/>
              </a:spcBef>
              <a:buFont typeface="+mj-lt"/>
              <a:buAutoNum type="arabicPeriod"/>
            </a:pPr>
            <a:r>
              <a:rPr lang="es-CL" sz="1400" dirty="0">
                <a:solidFill>
                  <a:prstClr val="black"/>
                </a:solidFill>
              </a:rPr>
              <a:t>La ejecución presupuestaria ascendió a $16.713 millones, que equivale a un 13% respecto de la ley vigente.</a:t>
            </a:r>
          </a:p>
          <a:p>
            <a:pPr marL="342900" lvl="0" indent="-342900" algn="just">
              <a:spcBef>
                <a:spcPts val="0"/>
              </a:spcBef>
              <a:buFont typeface="+mj-lt"/>
              <a:buAutoNum type="arabicPeriod"/>
            </a:pPr>
            <a:endParaRPr lang="es-CL" sz="1400" dirty="0">
              <a:solidFill>
                <a:prstClr val="black"/>
              </a:solidFill>
            </a:endParaRPr>
          </a:p>
          <a:p>
            <a:pPr marL="342900" indent="-342900" algn="just">
              <a:spcBef>
                <a:spcPts val="0"/>
              </a:spcBef>
              <a:buFont typeface="+mj-lt"/>
              <a:buAutoNum type="arabicPeriod"/>
            </a:pPr>
            <a:r>
              <a:rPr lang="es-CL" sz="1400" b="1" dirty="0">
                <a:solidFill>
                  <a:prstClr val="black"/>
                </a:solidFill>
              </a:rPr>
              <a:t>Transferencia a la Empresa Nacional de Petróleo</a:t>
            </a:r>
            <a:r>
              <a:rPr lang="es-CL" sz="1400" dirty="0">
                <a:solidFill>
                  <a:prstClr val="black"/>
                </a:solidFill>
              </a:rPr>
              <a:t>: corresponde al aporte a ENAP para subsidiar el consumo de gas en la Región de Magallanes, con recursos vigentes por $58.521 millones, no informa gasto.</a:t>
            </a:r>
          </a:p>
          <a:p>
            <a:pPr marL="342900" indent="-342900" algn="just">
              <a:spcBef>
                <a:spcPts val="0"/>
              </a:spcBef>
              <a:buFont typeface="+mj-lt"/>
              <a:buAutoNum type="arabicPeriod"/>
            </a:pPr>
            <a:endParaRPr lang="es-CL" sz="1400" dirty="0">
              <a:solidFill>
                <a:prstClr val="black"/>
              </a:solidFill>
            </a:endParaRPr>
          </a:p>
          <a:p>
            <a:pPr marL="342900" indent="-342900" algn="just">
              <a:spcBef>
                <a:spcPts val="0"/>
              </a:spcBef>
              <a:buFont typeface="+mj-lt"/>
              <a:buAutoNum type="arabicPeriod"/>
            </a:pPr>
            <a:r>
              <a:rPr lang="es-CL" sz="1400" b="1" dirty="0">
                <a:solidFill>
                  <a:prstClr val="black"/>
                </a:solidFill>
              </a:rPr>
              <a:t>Programa Presupuestario Apoyo al Desarrollo de Energías Renovables No Convencionales</a:t>
            </a:r>
            <a:r>
              <a:rPr lang="es-CL" sz="1400" dirty="0">
                <a:solidFill>
                  <a:prstClr val="black"/>
                </a:solidFill>
              </a:rPr>
              <a:t>: con recursos vigentes por $4.512 millones, considera acciones tendientes a fortalecer medidas orientadas a la eliminación de barreras que limitan el desarrollo de estas energías en Chile, tales como el fomento al desarrollo de ERNC en bienes fiscales, desarrollo y actualización de la plataforma de información pública, orientar políticas públicas y facilitar decisiones de inversión privada, campañas comunicacionales, entre otras, alcanzó un gasto de $1.917 millones (42% de avance). </a:t>
            </a:r>
          </a:p>
          <a:p>
            <a:pPr marL="363538" algn="just">
              <a:spcBef>
                <a:spcPts val="0"/>
              </a:spcBef>
            </a:pPr>
            <a:r>
              <a:rPr lang="es-CL" sz="1400" dirty="0">
                <a:solidFill>
                  <a:prstClr val="black"/>
                </a:solidFill>
              </a:rPr>
              <a:t>La transferencia a la CORFO, con un presupuesto vigente de $2.587 millones, destinados al financiamiento basal de los Centros de Excelencia Internacional en I+D en Energía Solar y en Energía de los Mares, alcanzó un 59% de ejecución.</a:t>
            </a:r>
          </a:p>
          <a:p>
            <a:pPr algn="just">
              <a:spcBef>
                <a:spcPts val="0"/>
              </a:spcBef>
            </a:pPr>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411538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3</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startAt="5"/>
            </a:pPr>
            <a:r>
              <a:rPr lang="es-CL" sz="1400" b="1" dirty="0">
                <a:solidFill>
                  <a:prstClr val="black"/>
                </a:solidFill>
              </a:rPr>
              <a:t>Programa Presupuestario Energización Rural y Social</a:t>
            </a:r>
            <a:r>
              <a:rPr lang="es-CL" sz="1400" dirty="0">
                <a:solidFill>
                  <a:prstClr val="black"/>
                </a:solidFill>
              </a:rPr>
              <a:t>: c</a:t>
            </a:r>
            <a:r>
              <a:rPr lang="es-CL" sz="1400" dirty="0"/>
              <a:t>on un presupuesto vigente de $6.498 millones, financia la incorporación de energías renovables en actividades productivas de pequeña escala, como agricultura familiar campesina, caletas pesqueras, agrupaciones de artesanos, entre otras, donde el acceso es deficiente o limitado, priorizando iniciativas dentro de comunidades indígenas.  La ejecución del gasto alcanzó a $58 millones (0,9% de ejecución presupuestaria).</a:t>
            </a:r>
          </a:p>
          <a:p>
            <a:pPr marL="342900" lvl="0" indent="-342900" algn="just">
              <a:spcBef>
                <a:spcPts val="0"/>
              </a:spcBef>
              <a:buFont typeface="+mj-lt"/>
              <a:buAutoNum type="arabicPeriod" startAt="5"/>
            </a:pPr>
            <a:endParaRPr lang="es-CL" sz="1400" dirty="0">
              <a:solidFill>
                <a:prstClr val="black"/>
              </a:solidFill>
            </a:endParaRPr>
          </a:p>
          <a:p>
            <a:pPr marL="363538" lvl="0" algn="just">
              <a:spcBef>
                <a:spcPts val="0"/>
              </a:spcBef>
            </a:pPr>
            <a:r>
              <a:rPr lang="es-CL" sz="1400" dirty="0"/>
              <a:t>Respecto a la transferencia a la Subsecretaría de Desarrollo Regional y Administrativo, que considera recursos para el programa “Suministro Energético en Zonas Rurales, Extremas y/o Aisladas“, tendientes a la electrificación de al menos 2.500 viviendas por año; presenta recursos vigentes por $5.403 millones, sin informar gasto.</a:t>
            </a:r>
          </a:p>
          <a:p>
            <a:pPr marL="363538" lvl="0" algn="just">
              <a:spcBef>
                <a:spcPts val="0"/>
              </a:spcBef>
            </a:pPr>
            <a:endParaRPr lang="es-CL" sz="1400" dirty="0">
              <a:solidFill>
                <a:prstClr val="black"/>
              </a:solidFill>
            </a:endParaRPr>
          </a:p>
          <a:p>
            <a:pPr marL="342900" lvl="0" indent="-342900" algn="just">
              <a:spcBef>
                <a:spcPts val="0"/>
              </a:spcBef>
              <a:buFont typeface="+mj-lt"/>
              <a:buAutoNum type="arabicPeriod" startAt="6"/>
            </a:pPr>
            <a:r>
              <a:rPr lang="es-CL" sz="1400" b="1" dirty="0"/>
              <a:t>Programa Presupuestario Plan de Acción de Eficiencia Energética</a:t>
            </a:r>
            <a:r>
              <a:rPr lang="es-CL" sz="1400" dirty="0"/>
              <a:t>: considera recursos por $8.252 millones, destinados a financiar acciones tendientes a disminuir el consumo de energía, promoviendo la implementación de sistemas de gestión de energía en los diferentes sectores (industria, minería, transporte, residencial, público, comercial, artefactos, leña), la cogeneración y la incorporación de tecnologías eficientes, además de brindar asistencia técnica y capacitación.  La ejecución presupuestaria alcanza un 6%.</a:t>
            </a:r>
          </a:p>
          <a:p>
            <a:pPr lvl="0" algn="just">
              <a:spcBef>
                <a:spcPts val="0"/>
              </a:spcBef>
            </a:pPr>
            <a:endParaRPr lang="es-CL" sz="1400" dirty="0">
              <a:solidFill>
                <a:prstClr val="black"/>
              </a:solidFill>
            </a:endParaRPr>
          </a:p>
          <a:p>
            <a:pPr marL="363538" lvl="0" algn="just">
              <a:spcBef>
                <a:spcPts val="0"/>
              </a:spcBef>
            </a:pPr>
            <a:r>
              <a:rPr lang="es-CL" sz="1400" dirty="0">
                <a:solidFill>
                  <a:prstClr val="black"/>
                </a:solidFill>
              </a:rPr>
              <a:t>Se incluyen las transferencias a la </a:t>
            </a:r>
            <a:r>
              <a:rPr lang="es-CL" sz="1400" b="1" dirty="0">
                <a:solidFill>
                  <a:prstClr val="black"/>
                </a:solidFill>
              </a:rPr>
              <a:t>Agencia Chilena de Eficiencia Energética</a:t>
            </a:r>
            <a:r>
              <a:rPr lang="es-CL" sz="1400" dirty="0">
                <a:solidFill>
                  <a:prstClr val="black"/>
                </a:solidFill>
              </a:rPr>
              <a:t>: considerando un presupuesto de $5.560 millones, para la operación de la Agencia y para programas específicos en materia de Eficiencia Energética (EE). </a:t>
            </a:r>
          </a:p>
          <a:p>
            <a:pPr marL="363538" lvl="0" algn="just">
              <a:spcBef>
                <a:spcPts val="0"/>
              </a:spcBef>
            </a:pPr>
            <a:r>
              <a:rPr lang="es-CL" sz="1400" dirty="0">
                <a:solidFill>
                  <a:prstClr val="black"/>
                </a:solidFill>
              </a:rPr>
              <a:t>- Con recursos vigentes por $2.606 millones en las transferencias corrientes, sin informar gasto</a:t>
            </a:r>
          </a:p>
          <a:p>
            <a:pPr marL="363538" lvl="0" algn="just">
              <a:spcBef>
                <a:spcPts val="0"/>
              </a:spcBef>
            </a:pPr>
            <a:r>
              <a:rPr lang="es-CL" sz="1400" dirty="0">
                <a:solidFill>
                  <a:prstClr val="black"/>
                </a:solidFill>
              </a:rPr>
              <a:t>- Con recursos vigentes por $2.953 millones en las transferencias de capital, sin informar gasto</a:t>
            </a:r>
          </a:p>
          <a:p>
            <a:pPr algn="just">
              <a:spcBef>
                <a:spcPts val="0"/>
              </a:spcBef>
            </a:pPr>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287491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4</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startAt="7"/>
            </a:pPr>
            <a:r>
              <a:rPr lang="es-CL" sz="1400" b="1" dirty="0">
                <a:solidFill>
                  <a:prstClr val="black"/>
                </a:solidFill>
              </a:rPr>
              <a:t>Comisión Nacional de Energía</a:t>
            </a:r>
            <a:r>
              <a:rPr lang="es-CL" sz="1400" dirty="0">
                <a:solidFill>
                  <a:prstClr val="black"/>
                </a:solidFill>
              </a:rPr>
              <a:t>:</a:t>
            </a:r>
            <a:r>
              <a:rPr lang="es-CL" sz="1400" dirty="0"/>
              <a:t> con un presupuesto vigente de $6.756 millones, destinados principalmente al financiamiento de los estudios regulares asociados a mandatos legales y reglamentarios, presenta una ejecución presupuestaria de 25%, con un gasto total de $1.733 millones.</a:t>
            </a:r>
          </a:p>
          <a:p>
            <a:pPr marL="342900" lvl="0" indent="-342900" algn="just">
              <a:spcBef>
                <a:spcPts val="0"/>
              </a:spcBef>
              <a:buFont typeface="+mj-lt"/>
              <a:buAutoNum type="arabicPeriod" startAt="7"/>
            </a:pPr>
            <a:endParaRPr lang="es-CL" sz="1400" dirty="0">
              <a:solidFill>
                <a:prstClr val="black"/>
              </a:solidFill>
            </a:endParaRPr>
          </a:p>
          <a:p>
            <a:pPr marL="342900" lvl="0" indent="-342900" algn="just">
              <a:spcBef>
                <a:spcPts val="0"/>
              </a:spcBef>
              <a:buFont typeface="+mj-lt"/>
              <a:buAutoNum type="arabicPeriod" startAt="7"/>
            </a:pPr>
            <a:r>
              <a:rPr lang="es-CL" sz="1400" b="1" dirty="0">
                <a:solidFill>
                  <a:prstClr val="black"/>
                </a:solidFill>
              </a:rPr>
              <a:t>Comisión Chilena de Energía Nuclear</a:t>
            </a:r>
            <a:r>
              <a:rPr lang="es-CL" sz="1400" dirty="0">
                <a:solidFill>
                  <a:prstClr val="black"/>
                </a:solidFill>
              </a:rPr>
              <a:t>: </a:t>
            </a:r>
            <a:r>
              <a:rPr lang="es-CL" sz="1400" dirty="0"/>
              <a:t>con $11.797 millones, que se destinan al financiamiento de los laboratorios: mantenciones e insumos, y el arrastre de la iniciativa de inversión iniciada el año 2017 “Construcción Almacén Desechos Radiactivos” (etapa final); presenta un gasto de $3.635, que equivale a un 30% de avance presupuestario.</a:t>
            </a:r>
          </a:p>
          <a:p>
            <a:pPr algn="just">
              <a:spcBef>
                <a:spcPts val="0"/>
              </a:spcBef>
            </a:pPr>
            <a:endParaRPr lang="es-CL" sz="1400" dirty="0">
              <a:solidFill>
                <a:prstClr val="black"/>
              </a:solidFill>
            </a:endParaRPr>
          </a:p>
          <a:p>
            <a:pPr marL="363538" algn="just">
              <a:spcBef>
                <a:spcPts val="0"/>
              </a:spcBef>
            </a:pPr>
            <a:r>
              <a:rPr lang="es-CL" sz="1400" dirty="0">
                <a:solidFill>
                  <a:prstClr val="black"/>
                </a:solidFill>
              </a:rPr>
              <a:t>En cuanto a la deuda flotante, que corresponde a compromisos del año 2018, se observa un gasto de $394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a:t>
            </a:r>
            <a:r>
              <a:rPr lang="es-CL" sz="1400">
                <a:solidFill>
                  <a:prstClr val="black"/>
                </a:solidFill>
              </a:rPr>
              <a:t>un 27%.</a:t>
            </a:r>
            <a:endParaRPr lang="es-CL" sz="1400" dirty="0">
              <a:solidFill>
                <a:prstClr val="black"/>
              </a:solidFill>
            </a:endParaRPr>
          </a:p>
          <a:p>
            <a:pPr marL="342900" lvl="0" indent="-342900" algn="just">
              <a:spcBef>
                <a:spcPts val="0"/>
              </a:spcBef>
              <a:buFont typeface="+mj-lt"/>
              <a:buAutoNum type="arabicPeriod" startAt="7"/>
            </a:pPr>
            <a:endParaRPr lang="es-CL" sz="14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132070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5</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lvl="0" algn="just">
              <a:spcBef>
                <a:spcPts val="0"/>
              </a:spcBef>
            </a:pPr>
            <a:endParaRPr lang="es-CL" sz="1400" dirty="0"/>
          </a:p>
          <a:p>
            <a:pPr marL="342900" lvl="0" indent="-342900" algn="just">
              <a:spcBef>
                <a:spcPts val="0"/>
              </a:spcBef>
              <a:buFont typeface="+mj-lt"/>
              <a:buAutoNum type="arabicPeriod" startAt="9"/>
            </a:pPr>
            <a:r>
              <a:rPr lang="es-CL" sz="1400" b="1" dirty="0"/>
              <a:t>Superintendencia de Electricidad y Combustibles</a:t>
            </a:r>
            <a:r>
              <a:rPr lang="es-CL" sz="1400" dirty="0"/>
              <a:t>: contiene un presupuesto de $13.814 millones, destacando las acciones para perfeccionar y actualizar el procedimiento de concesiones eléctricas de Generación, Transmisión y Distribución Eléctrica, y del diseño y construcción de una plataforma única para el Proceso de Concesiones Eléctricas, de Gas y Geotérmicas. La ejecución presupuestaria fue de 25%, con un total gastado de $3.582 millones.</a:t>
            </a:r>
          </a:p>
          <a:p>
            <a:pPr marL="342900" lvl="0" indent="-342900" algn="just">
              <a:spcBef>
                <a:spcPts val="0"/>
              </a:spcBef>
              <a:buFont typeface="+mj-lt"/>
              <a:buAutoNum type="arabicPeriod" startAt="9"/>
            </a:pPr>
            <a:endParaRPr lang="es-CL" sz="1400" dirty="0"/>
          </a:p>
          <a:p>
            <a:pPr marL="363538" algn="just">
              <a:spcBef>
                <a:spcPts val="0"/>
              </a:spcBef>
            </a:pPr>
            <a:r>
              <a:rPr lang="es-CL" sz="1400" dirty="0">
                <a:solidFill>
                  <a:prstClr val="black"/>
                </a:solidFill>
              </a:rPr>
              <a:t>En cuanto a la deuda flotante, que corresponde a compromisos del año 2018, se observa un gasto de $383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23%.</a:t>
            </a:r>
          </a:p>
          <a:p>
            <a:pPr marL="363538" lvl="0" algn="just">
              <a:spcBef>
                <a:spcPts val="0"/>
              </a:spcBef>
            </a:pPr>
            <a:endParaRPr lang="es-CL" sz="14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28203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6</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683568" y="5944195"/>
            <a:ext cx="7011278"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9" name="Gráfico 8">
            <a:extLst>
              <a:ext uri="{FF2B5EF4-FFF2-40B4-BE49-F238E27FC236}">
                <a16:creationId xmlns:a16="http://schemas.microsoft.com/office/drawing/2014/main" id="{F5A9BC23-2D27-4636-8105-11CA1CE50152}"/>
              </a:ext>
            </a:extLst>
          </p:cNvPr>
          <p:cNvGraphicFramePr>
            <a:graphicFrameLocks/>
          </p:cNvGraphicFramePr>
          <p:nvPr>
            <p:extLst>
              <p:ext uri="{D42A27DB-BD31-4B8C-83A1-F6EECF244321}">
                <p14:modId xmlns:p14="http://schemas.microsoft.com/office/powerpoint/2010/main" val="1178732068"/>
              </p:ext>
            </p:extLst>
          </p:nvPr>
        </p:nvGraphicFramePr>
        <p:xfrm>
          <a:off x="1403648" y="1772816"/>
          <a:ext cx="6291198" cy="3842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50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7</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899592" y="5578102"/>
            <a:ext cx="6795254"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11" name="Gráfico 10">
            <a:extLst>
              <a:ext uri="{FF2B5EF4-FFF2-40B4-BE49-F238E27FC236}">
                <a16:creationId xmlns:a16="http://schemas.microsoft.com/office/drawing/2014/main" id="{B1D6CABC-2701-463D-8BB1-882D6AA341B8}"/>
              </a:ext>
            </a:extLst>
          </p:cNvPr>
          <p:cNvGraphicFramePr>
            <a:graphicFrameLocks/>
          </p:cNvGraphicFramePr>
          <p:nvPr>
            <p:extLst>
              <p:ext uri="{D42A27DB-BD31-4B8C-83A1-F6EECF244321}">
                <p14:modId xmlns:p14="http://schemas.microsoft.com/office/powerpoint/2010/main" val="2571554711"/>
              </p:ext>
            </p:extLst>
          </p:nvPr>
        </p:nvGraphicFramePr>
        <p:xfrm>
          <a:off x="1187624" y="1700808"/>
          <a:ext cx="6408712" cy="3464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89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8</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971600" y="5650653"/>
            <a:ext cx="7011278"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2" name="Imagen 1">
            <a:extLst>
              <a:ext uri="{FF2B5EF4-FFF2-40B4-BE49-F238E27FC236}">
                <a16:creationId xmlns:a16="http://schemas.microsoft.com/office/drawing/2014/main" id="{9FE4EBDD-39D1-4B14-BF51-33E1C300753C}"/>
              </a:ext>
            </a:extLst>
          </p:cNvPr>
          <p:cNvPicPr>
            <a:picLocks noChangeAspect="1"/>
          </p:cNvPicPr>
          <p:nvPr/>
        </p:nvPicPr>
        <p:blipFill>
          <a:blip r:embed="rId2"/>
          <a:stretch>
            <a:fillRect/>
          </a:stretch>
        </p:blipFill>
        <p:spPr>
          <a:xfrm>
            <a:off x="433138" y="1606137"/>
            <a:ext cx="8210799" cy="3983103"/>
          </a:xfrm>
          <a:prstGeom prst="rect">
            <a:avLst/>
          </a:prstGeom>
        </p:spPr>
      </p:pic>
    </p:spTree>
    <p:extLst>
      <p:ext uri="{BB962C8B-B14F-4D97-AF65-F5344CB8AC3E}">
        <p14:creationId xmlns:p14="http://schemas.microsoft.com/office/powerpoint/2010/main" val="270415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9</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1066361" y="5768462"/>
            <a:ext cx="7011278"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2" name="Imagen 1">
            <a:extLst>
              <a:ext uri="{FF2B5EF4-FFF2-40B4-BE49-F238E27FC236}">
                <a16:creationId xmlns:a16="http://schemas.microsoft.com/office/drawing/2014/main" id="{0C3B4117-6B0E-43E2-84EC-8C0DEA25CE9E}"/>
              </a:ext>
            </a:extLst>
          </p:cNvPr>
          <p:cNvPicPr>
            <a:picLocks noChangeAspect="1"/>
          </p:cNvPicPr>
          <p:nvPr/>
        </p:nvPicPr>
        <p:blipFill>
          <a:blip r:embed="rId2"/>
          <a:stretch>
            <a:fillRect/>
          </a:stretch>
        </p:blipFill>
        <p:spPr>
          <a:xfrm>
            <a:off x="414336" y="1609186"/>
            <a:ext cx="8210799" cy="4092874"/>
          </a:xfrm>
          <a:prstGeom prst="rect">
            <a:avLst/>
          </a:prstGeom>
        </p:spPr>
      </p:pic>
    </p:spTree>
    <p:extLst>
      <p:ext uri="{BB962C8B-B14F-4D97-AF65-F5344CB8AC3E}">
        <p14:creationId xmlns:p14="http://schemas.microsoft.com/office/powerpoint/2010/main" val="222588631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598</TotalTime>
  <Words>1257</Words>
  <Application>Microsoft Office PowerPoint</Application>
  <PresentationFormat>Presentación en pantalla (4:3)</PresentationFormat>
  <Paragraphs>94</Paragraphs>
  <Slides>18</Slides>
  <Notes>1</Notes>
  <HiddenSlides>0</HiddenSlides>
  <MMClips>0</MMClips>
  <ScaleCrop>false</ScaleCrop>
  <HeadingPairs>
    <vt:vector size="8" baseType="variant">
      <vt:variant>
        <vt:lpstr>Fuentes usadas</vt:lpstr>
      </vt:variant>
      <vt:variant>
        <vt:i4>2</vt:i4>
      </vt:variant>
      <vt:variant>
        <vt:lpstr>Tema</vt:lpstr>
      </vt:variant>
      <vt:variant>
        <vt:i4>7</vt:i4>
      </vt:variant>
      <vt:variant>
        <vt:lpstr>Servidores OLE incrustados</vt:lpstr>
      </vt:variant>
      <vt:variant>
        <vt:i4>1</vt:i4>
      </vt:variant>
      <vt:variant>
        <vt:lpstr>Títulos de diapositiva</vt:lpstr>
      </vt:variant>
      <vt:variant>
        <vt:i4>18</vt:i4>
      </vt:variant>
    </vt:vector>
  </HeadingPairs>
  <TitlesOfParts>
    <vt:vector size="28" baseType="lpstr">
      <vt:lpstr>Arial</vt:lpstr>
      <vt:lpstr>Calibri</vt:lpstr>
      <vt:lpstr>1_Tema de Office</vt:lpstr>
      <vt:lpstr>16_Tema de Office</vt:lpstr>
      <vt:lpstr>2_Tema de Office</vt:lpstr>
      <vt:lpstr>3_Tema de Office</vt:lpstr>
      <vt:lpstr>4_Tema de Office</vt:lpstr>
      <vt:lpstr>17_Tema de Office</vt:lpstr>
      <vt:lpstr>5_Tema de Office</vt:lpstr>
      <vt:lpstr>Hoja de cálculo de Microsoft Excel</vt:lpstr>
      <vt:lpstr>EJECUCIÓN ACUMULADA DE GASTOS PRESUPUESTARIOS AL MES DE ABRIL DE 2019 PARTIDA 24: MINISTERIO DE ENERGÍA</vt:lpstr>
      <vt:lpstr>EJECUCIÓN ACUMULADA DE GASTOS A ABRIL DE 2019  PARTIDA 24 MINISTERIO DE ENERGÍA</vt:lpstr>
      <vt:lpstr>EJECUCIÓN ACUMULADA DE GASTOS A ABRIL DE 2019  PARTIDA 24 MINISTERIO DE ENERGÍA</vt:lpstr>
      <vt:lpstr>EJECUCIÓN ACUMULADA DE GASTOS A ABRIL DE 2019  PARTIDA 24 MINISTERIO DE ENERGÍA</vt:lpstr>
      <vt:lpstr>EJECUCIÓN ACUMULADA DE GASTOS A ABRIL DE 2019  PARTIDA 24 MINISTERIO DE ENERGÍA</vt:lpstr>
      <vt:lpstr>Presentación de PowerPoint</vt:lpstr>
      <vt:lpstr>Presentación de PowerPoint</vt:lpstr>
      <vt:lpstr>Presentación de PowerPoint</vt:lpstr>
      <vt:lpstr>Presentación de PowerPoint</vt:lpstr>
      <vt:lpstr>EJECUCIÓN ACUMULADA DE GASTOS A ABRIL DE 2019  PARTIDA 24 MINISTERIO DE ENERGÍA</vt:lpstr>
      <vt:lpstr>EJECUCIÓN ACUMULADA DE GASTOS A ABRIL DE 2019  PARTIDA 24 RESUMEN POR CAPÍTULOS</vt:lpstr>
      <vt:lpstr>EJECUCIÓN ACUMULADA DE GASTOS A ABRIL DE 2019  PARTIDA 24. CAPÍTULO 01. PROGRAMA 01:  SUBSECRETARÍA DE ENERGÍA</vt:lpstr>
      <vt:lpstr>EJECUCIÓN ACUMULADA DE GASTOS A ABRIL DE 2019  PARTIDA 24. CAPÍTULO 01. PROGRAMA 03:  APOYO AL DESARROLLO DE ENERGÍAS RENOVABLES NO CONVENCIONALES</vt:lpstr>
      <vt:lpstr>EJECUCIÓN ACUMULADA DE GASTOS A ABRIL DE 2019  PARTIDA 24. CAPÍTULO 01. PROGRAMA 04:  PROGRAMA ENERGIZACIÓN RURAL Y SOCIAL</vt:lpstr>
      <vt:lpstr>EJECUCIÓN ACUMULADA DE GASTOS A ABRIL DE 2019  PARTIDA 24. CAPÍTULO 01. PROGRAMA 05:  PLAN DE ACCIÓN DE EFICIENCIA ENERGÉTICA</vt:lpstr>
      <vt:lpstr>EJECUCIÓN ACUMULADA DE GASTOS A ABRIL DE 2019  PARTIDA 24. CAPÍTULO 02. PROGRAMA 01:  COMISIÓN NACIONAL DE ENERGÍA</vt:lpstr>
      <vt:lpstr>EJECUCIÓN ACUMULADA DE GASTOS A ABRIL DE 2019  PARTIDA 24. CAPÍTULO 03. PROGRAMA 01:  COMISIÓN CHILENA DE ENERGÍA NUCLEAR</vt:lpstr>
      <vt:lpstr>EJECUCIÓN ACUMULADA DE GASTOS A ABRIL DE 2019  PARTIDA 24. CAPÍTULO 04. PROGRAMA 01:  SUPERINTENDENCIA DE ELECTRICIDAD Y COMBUSTIBLES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PRESUPUESTARIA DE GASTOS ACUMULADA AL MES DE JUNIO DE 2016 PARTIDA 24: MINISTERIO DE ENERGÍA</dc:title>
  <dc:creator>Ruben Catalan</dc:creator>
  <cp:lastModifiedBy>EDIAZ</cp:lastModifiedBy>
  <cp:revision>97</cp:revision>
  <cp:lastPrinted>2016-08-01T15:51:15Z</cp:lastPrinted>
  <dcterms:created xsi:type="dcterms:W3CDTF">2016-08-01T15:22:37Z</dcterms:created>
  <dcterms:modified xsi:type="dcterms:W3CDTF">2019-07-05T21:29:51Z</dcterms:modified>
</cp:coreProperties>
</file>