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310" r:id="rId7"/>
    <p:sldId id="311" r:id="rId8"/>
    <p:sldId id="264" r:id="rId9"/>
    <p:sldId id="263" r:id="rId10"/>
    <p:sldId id="302" r:id="rId11"/>
    <p:sldId id="303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386401891871831E-2"/>
          <c:y val="0.14252110871206139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7-49E8-8664-EA068AF60C4A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7-49E8-8664-EA068AF60C4A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26'!$D$34:$G$34</c:f>
              <c:numCache>
                <c:formatCode>0.0%</c:formatCode>
                <c:ptCount val="4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7-49E8-8664-EA068AF60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26'!$D$28:$O$28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8E-41D1-9FA0-423E8217A5C5}"/>
            </c:ext>
          </c:extLst>
        </c:ser>
        <c:ser>
          <c:idx val="1"/>
          <c:order val="1"/>
          <c:tx>
            <c:strRef>
              <c:f>'Partida 26'!$C$29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26'!$D$29:$O$29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8E-41D1-9FA0-423E8217A5C5}"/>
            </c:ext>
          </c:extLst>
        </c:ser>
        <c:ser>
          <c:idx val="2"/>
          <c:order val="2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598870056497175E-2"/>
                  <c:y val="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8E-41D1-9FA0-423E8217A5C5}"/>
                </c:ext>
              </c:extLst>
            </c:dLbl>
            <c:dLbl>
              <c:idx val="1"/>
              <c:layout>
                <c:manualLayout>
                  <c:x val="-2.0087884494664157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8E-41D1-9FA0-423E8217A5C5}"/>
                </c:ext>
              </c:extLst>
            </c:dLbl>
            <c:dLbl>
              <c:idx val="2"/>
              <c:layout>
                <c:manualLayout>
                  <c:x val="-2.5109855618330193E-2"/>
                  <c:y val="5.4166666666666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8E-41D1-9FA0-423E8217A5C5}"/>
                </c:ext>
              </c:extLst>
            </c:dLbl>
            <c:dLbl>
              <c:idx val="3"/>
              <c:layout>
                <c:manualLayout>
                  <c:x val="-2.1081826577233401E-2"/>
                  <c:y val="3.886068003649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8E-41D1-9FA0-423E8217A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26'!$D$30:$G$30</c:f>
              <c:numCache>
                <c:formatCode>0.0%</c:formatCode>
                <c:ptCount val="4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8E-41D1-9FA0-423E8217A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4FAF697-E737-418C-BDD7-3B8A1C287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78038"/>
              </p:ext>
            </p:extLst>
          </p:nvPr>
        </p:nvGraphicFramePr>
        <p:xfrm>
          <a:off x="432072" y="1372825"/>
          <a:ext cx="7905792" cy="5151960"/>
        </p:xfrm>
        <a:graphic>
          <a:graphicData uri="http://schemas.openxmlformats.org/drawingml/2006/table">
            <a:tbl>
              <a:tblPr/>
              <a:tblGrid>
                <a:gridCol w="672619">
                  <a:extLst>
                    <a:ext uri="{9D8B030D-6E8A-4147-A177-3AD203B41FA5}">
                      <a16:colId xmlns:a16="http://schemas.microsoft.com/office/drawing/2014/main" val="3669379456"/>
                    </a:ext>
                  </a:extLst>
                </a:gridCol>
                <a:gridCol w="248469">
                  <a:extLst>
                    <a:ext uri="{9D8B030D-6E8A-4147-A177-3AD203B41FA5}">
                      <a16:colId xmlns:a16="http://schemas.microsoft.com/office/drawing/2014/main" val="4201507617"/>
                    </a:ext>
                  </a:extLst>
                </a:gridCol>
                <a:gridCol w="248469">
                  <a:extLst>
                    <a:ext uri="{9D8B030D-6E8A-4147-A177-3AD203B41FA5}">
                      <a16:colId xmlns:a16="http://schemas.microsoft.com/office/drawing/2014/main" val="1295093840"/>
                    </a:ext>
                  </a:extLst>
                </a:gridCol>
                <a:gridCol w="2831028">
                  <a:extLst>
                    <a:ext uri="{9D8B030D-6E8A-4147-A177-3AD203B41FA5}">
                      <a16:colId xmlns:a16="http://schemas.microsoft.com/office/drawing/2014/main" val="2912058890"/>
                    </a:ext>
                  </a:extLst>
                </a:gridCol>
                <a:gridCol w="672619">
                  <a:extLst>
                    <a:ext uri="{9D8B030D-6E8A-4147-A177-3AD203B41FA5}">
                      <a16:colId xmlns:a16="http://schemas.microsoft.com/office/drawing/2014/main" val="3903278608"/>
                    </a:ext>
                  </a:extLst>
                </a:gridCol>
                <a:gridCol w="672619">
                  <a:extLst>
                    <a:ext uri="{9D8B030D-6E8A-4147-A177-3AD203B41FA5}">
                      <a16:colId xmlns:a16="http://schemas.microsoft.com/office/drawing/2014/main" val="2083505794"/>
                    </a:ext>
                  </a:extLst>
                </a:gridCol>
                <a:gridCol w="672619">
                  <a:extLst>
                    <a:ext uri="{9D8B030D-6E8A-4147-A177-3AD203B41FA5}">
                      <a16:colId xmlns:a16="http://schemas.microsoft.com/office/drawing/2014/main" val="2221773960"/>
                    </a:ext>
                  </a:extLst>
                </a:gridCol>
                <a:gridCol w="672619">
                  <a:extLst>
                    <a:ext uri="{9D8B030D-6E8A-4147-A177-3AD203B41FA5}">
                      <a16:colId xmlns:a16="http://schemas.microsoft.com/office/drawing/2014/main" val="1612678793"/>
                    </a:ext>
                  </a:extLst>
                </a:gridCol>
                <a:gridCol w="612386">
                  <a:extLst>
                    <a:ext uri="{9D8B030D-6E8A-4147-A177-3AD203B41FA5}">
                      <a16:colId xmlns:a16="http://schemas.microsoft.com/office/drawing/2014/main" val="1190532429"/>
                    </a:ext>
                  </a:extLst>
                </a:gridCol>
                <a:gridCol w="602345">
                  <a:extLst>
                    <a:ext uri="{9D8B030D-6E8A-4147-A177-3AD203B41FA5}">
                      <a16:colId xmlns:a16="http://schemas.microsoft.com/office/drawing/2014/main" val="2734552601"/>
                    </a:ext>
                  </a:extLst>
                </a:gridCol>
              </a:tblGrid>
              <a:tr h="1104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911814"/>
                  </a:ext>
                </a:extLst>
              </a:tr>
              <a:tr h="2829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43109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27.473.806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89915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7.048.887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510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776.412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637706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297542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7064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15.043.880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34059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11.985.463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90251"/>
                  </a:ext>
                </a:extLst>
              </a:tr>
              <a:tr h="190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5.951.545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51814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6302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26609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1.508.123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231221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2244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255.773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87845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1222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668.279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3144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106.463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92776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0844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092979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1.958.221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71895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1.206.487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32146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14389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3.058.417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7231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1.389.146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6738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6111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1.444.402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02711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134.718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82439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134.718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72206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125.531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5423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0823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69572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1599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20898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4900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52795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183292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41490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37797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0941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07064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587691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40826"/>
                  </a:ext>
                </a:extLst>
              </a:tr>
              <a:tr h="11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7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493688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C7707B-86E8-4CBF-AC1A-71EDA9785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21362"/>
              </p:ext>
            </p:extLst>
          </p:nvPr>
        </p:nvGraphicFramePr>
        <p:xfrm>
          <a:off x="618306" y="2076240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68550011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86087781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511625278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67414557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88155144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4981532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95757411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531248517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457459752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5421426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6448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3280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9291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0395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0583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2.846.675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636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373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7292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1.138.505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11186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1825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1.535.012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69986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9756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490.401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354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4815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6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cuenta con un presupuesto aprobado de $132.282 millones.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 distribución por Subtítulos considera: un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cuanto a los Servicios, los recursos  se destinan en un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Secretaría del Deporte y 3,7% a Fondo del Fomento Deportivo 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F6B159-0EF5-4663-81D0-2E00D143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29000"/>
            <a:ext cx="3467375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43A0F5-45C4-4F7F-ABEF-6FEDAA93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429000"/>
            <a:ext cx="4104456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97768E-D0B5-49A8-A151-C1A282D0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611"/>
            <a:ext cx="8229600" cy="496855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La ejecución en el mes de </a:t>
            </a:r>
            <a:r>
              <a:rPr lang="es-CL" sz="1100" b="1" dirty="0">
                <a:solidFill>
                  <a:prstClr val="black"/>
                </a:solidFill>
              </a:rPr>
              <a:t>abril fue de $5.993 millones, equivalente a un 4,5% </a:t>
            </a:r>
            <a:r>
              <a:rPr lang="es-CL" sz="1100" dirty="0">
                <a:solidFill>
                  <a:prstClr val="black"/>
                </a:solidFill>
              </a:rPr>
              <a:t>del presupuesto vigente, inferior a la de igual periodo del año 2018.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100" dirty="0">
                <a:solidFill>
                  <a:prstClr val="black"/>
                </a:solidFill>
              </a:rPr>
              <a:t>Con ello, el gasto acumulado a abril asciende a </a:t>
            </a:r>
            <a:r>
              <a:rPr lang="es-MX" sz="1100" b="1" dirty="0">
                <a:solidFill>
                  <a:prstClr val="black"/>
                </a:solidFill>
              </a:rPr>
              <a:t>$29.734 millones, equivalentes a un 22,5% </a:t>
            </a:r>
            <a:r>
              <a:rPr lang="es-MX" sz="1100" dirty="0">
                <a:solidFill>
                  <a:prstClr val="black"/>
                </a:solidFill>
              </a:rPr>
              <a:t>del presupuesto vigente, levemente inferior a la de años anteriores (25,3% en 2018 y 24,7% en 2017)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100" dirty="0">
                <a:solidFill>
                  <a:prstClr val="black"/>
                </a:solidFill>
              </a:rPr>
              <a:t>No se observa variaciones de presupuesto respecto a la Ley Inicial.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Del comportamiento del gasto mensual de años anteriores del Ministerio, se observa que normalmente inicia el año con una ejecución entre el 2% y 3%, para luego acelerar en el segundo semestre y terminar en diciembre ejecutando en torno al 18%, tal como se muestra en el gráfico de ejecución mensual. 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089384"/>
              </p:ext>
            </p:extLst>
          </p:nvPr>
        </p:nvGraphicFramePr>
        <p:xfrm>
          <a:off x="1439652" y="3362077"/>
          <a:ext cx="6264695" cy="301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75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Inversiones:</a:t>
            </a:r>
            <a:r>
              <a:rPr lang="es-CL" sz="1100" dirty="0">
                <a:solidFill>
                  <a:prstClr val="black"/>
                </a:solidFill>
              </a:rPr>
              <a:t>  Proyectos de Infraestructura (Iniciativas de Inversión + Transferencias de Capital).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Total 2019  $24.361 millones, (reducción de 18,2% respecto de 2018).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 startAt="5"/>
            </a:pPr>
            <a:r>
              <a:rPr lang="es-CL" sz="1100" b="1" dirty="0">
                <a:solidFill>
                  <a:prstClr val="black"/>
                </a:solidFill>
              </a:rPr>
              <a:t>Se han ejecutado, en cada unos de estos subtítulos 0% y  29,8% respectivamente.</a:t>
            </a:r>
          </a:p>
          <a:p>
            <a:pPr lvl="0" algn="just">
              <a:buFont typeface="+mj-lt"/>
              <a:buAutoNum type="arabicPeriod" startAt="5"/>
            </a:pPr>
            <a:endParaRPr lang="es-CL" sz="1100" b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Proyectos de Infraestructura inversiones en recintos deportivos de propiedad fiscal y no fiscales (municipales y otros):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CFB6FA-D1E9-4FF5-9987-01D878054FD7}"/>
              </a:ext>
            </a:extLst>
          </p:cNvPr>
          <p:cNvGraphicFramePr>
            <a:graphicFrameLocks noGrp="1"/>
          </p:cNvGraphicFramePr>
          <p:nvPr/>
        </p:nvGraphicFramePr>
        <p:xfrm>
          <a:off x="2267744" y="3350260"/>
          <a:ext cx="3695700" cy="3006090"/>
        </p:xfrm>
        <a:graphic>
          <a:graphicData uri="http://schemas.openxmlformats.org/drawingml/2006/table">
            <a:tbl>
              <a:tblPr/>
              <a:tblGrid>
                <a:gridCol w="2845530">
                  <a:extLst>
                    <a:ext uri="{9D8B030D-6E8A-4147-A177-3AD203B41FA5}">
                      <a16:colId xmlns:a16="http://schemas.microsoft.com/office/drawing/2014/main" val="895895065"/>
                    </a:ext>
                  </a:extLst>
                </a:gridCol>
                <a:gridCol w="850170">
                  <a:extLst>
                    <a:ext uri="{9D8B030D-6E8A-4147-A177-3AD203B41FA5}">
                      <a16:colId xmlns:a16="http://schemas.microsoft.com/office/drawing/2014/main" val="35927284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31 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ade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12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36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9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534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8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33 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31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532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08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19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584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2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2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presupuesto 2019 implicó un incremento de 6,4% respecto de 2018.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Dicho crecimiento está relacionado a: los juegos Panamericanos y 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Dado que el 90% del Presupuesto está en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Transferencias corrientes del IND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 continuación se detalla las principales transferencias: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Ciclistica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Sistema Nacional de Competencias Deportivas 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($12.590 millones).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Gestión de Recintos Deportivos: 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Nuevo programa con $7.988 millones para a) Operación Centro Deportivos Integrales de Caldera, San Ramón, Lo Espejo, Punta Arenas, Independencia, Mariquina y Graneros;  b) Centros de Alto Rendimiento de los deportistas de elite (3.300 deportistas); c) Recintos en movimiento: mantención Parque Peñalolén, Polideportivo Renato Raggio en Valparaíso y el Polideportivo Rufino Bernedo de Temuco. d) Estadio Nacional y; e) Otros Recintos Deportivos.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Juegos Panamericanos y Parapanamericanos2023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$5.021 millones.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Deporte Participación Público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$8.325 millones. 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Crecer en Movimiento</a:t>
            </a: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$7.209 millones. ex Escuelas Deportivas Integrales, se reformula el programa incorporando el nivel de enseñanza media. Su objetivo es mejorar la condición física de los beneficiarios a través de juegos, deporte escolar y una estructura articulada. Durante el año 2019, este programa proyecta beneficiar a 221.397 niñas, niños y adolescentes.</a:t>
            </a: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419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E695014-539C-4FBF-83CB-8E51B54D6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63167"/>
              </p:ext>
            </p:extLst>
          </p:nvPr>
        </p:nvGraphicFramePr>
        <p:xfrm>
          <a:off x="611560" y="1909495"/>
          <a:ext cx="7543798" cy="2533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57527321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86483290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92353480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98812000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0324630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42792622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246313393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20227186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06351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443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29.734.218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257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63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431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86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239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21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0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02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23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18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8791" y="359397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E67E924-F8DF-4782-9386-B3AE926FE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096856"/>
              </p:ext>
            </p:extLst>
          </p:nvPr>
        </p:nvGraphicFramePr>
        <p:xfrm>
          <a:off x="628650" y="2278334"/>
          <a:ext cx="7886699" cy="1296970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048752392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95980825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122836507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76710122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45239305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73358553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653988886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3957623518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404350117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888973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02259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2.039.426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21838"/>
                  </a:ext>
                </a:extLst>
              </a:tr>
              <a:tr h="22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27.694.792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225283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37005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8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747" y="5020165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3A1AD0-42AD-4D2A-9FC8-7AE99E0A2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28911"/>
              </p:ext>
            </p:extLst>
          </p:nvPr>
        </p:nvGraphicFramePr>
        <p:xfrm>
          <a:off x="553847" y="2207273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74139474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72491576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852182066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63886750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663262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59924085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61710058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80226908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611065636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358056562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26938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9620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39739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1.447.803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9501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7372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291.179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6465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291.179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9420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8069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7852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1970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0345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66621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79867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6403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471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2256</Words>
  <Application>Microsoft Office PowerPoint</Application>
  <PresentationFormat>Presentación en pantalla (4:3)</PresentationFormat>
  <Paragraphs>991</Paragraphs>
  <Slides>11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ABRIL 2019 PARTIDA 26: MINISTERIO DEL DEPORTE</vt:lpstr>
      <vt:lpstr>EJECUCIÓN ACUMULADA DE GASTOS A ABRIL 2019  PARTIDA 26 MINISTERIO DEL DEPORTE</vt:lpstr>
      <vt:lpstr>EJECUCIÓN ACUMULADA DE GASTOS A ABRIL 2019  PARTIDA 26 MINISTERIO DEL DEPORTE</vt:lpstr>
      <vt:lpstr>EJECUCIÓN ACUMULADA DE GASTOS A ABRIL 2019  PARTIDA 26 MINISTERIO DEL DEPORTE</vt:lpstr>
      <vt:lpstr>EJECUCIÓN ACUMULADA DE GASTOS A ABRIL 2019  PARTIDA 26 MINISTERIO DEL DEPORTE</vt:lpstr>
      <vt:lpstr>EJECUCIÓN ACUMULADA DE GASTOS A ABRIL 2019  PARTIDA 26 MINISTERIO DEL DEPORTE</vt:lpstr>
      <vt:lpstr>EJECUCIÓN ACUMULADA DE GASTOS A ABRIL DE 2019  PARTIDA 26 MINISTERIO DEL DEPORTE</vt:lpstr>
      <vt:lpstr>EJECUCIÓN ACUMULADA DE GASTOS A ABRIL 2019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264</cp:revision>
  <cp:lastPrinted>2019-06-03T14:10:49Z</cp:lastPrinted>
  <dcterms:created xsi:type="dcterms:W3CDTF">2016-06-23T13:38:47Z</dcterms:created>
  <dcterms:modified xsi:type="dcterms:W3CDTF">2019-06-03T14:27:24Z</dcterms:modified>
</cp:coreProperties>
</file>