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2" r:id="rId5"/>
    <p:sldId id="303" r:id="rId6"/>
    <p:sldId id="299" r:id="rId7"/>
    <p:sldId id="304" r:id="rId8"/>
    <p:sldId id="264" r:id="rId9"/>
    <p:sldId id="265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>
        <p:scale>
          <a:sx n="150" d="100"/>
          <a:sy n="150" d="100"/>
        </p:scale>
        <p:origin x="522" y="-75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01'!$D$34:$O$34</c:f>
              <c:numCache>
                <c:formatCode>0.0%</c:formatCode>
                <c:ptCount val="12"/>
                <c:pt idx="0">
                  <c:v>0.114</c:v>
                </c:pt>
                <c:pt idx="1">
                  <c:v>5.6000000000000001E-2</c:v>
                </c:pt>
                <c:pt idx="2">
                  <c:v>8.2000000000000003E-2</c:v>
                </c:pt>
                <c:pt idx="3">
                  <c:v>6.9000000000000006E-2</c:v>
                </c:pt>
                <c:pt idx="4">
                  <c:v>6.8000000000000005E-2</c:v>
                </c:pt>
                <c:pt idx="5">
                  <c:v>8.3000000000000004E-2</c:v>
                </c:pt>
                <c:pt idx="6">
                  <c:v>7.2999999999999995E-2</c:v>
                </c:pt>
                <c:pt idx="7">
                  <c:v>9.2999999999999999E-2</c:v>
                </c:pt>
                <c:pt idx="8">
                  <c:v>8.5000000000000006E-2</c:v>
                </c:pt>
                <c:pt idx="9">
                  <c:v>7.2999999999999995E-2</c:v>
                </c:pt>
                <c:pt idx="10">
                  <c:v>6.9000000000000006E-2</c:v>
                </c:pt>
                <c:pt idx="11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D3-4061-848C-4C7FD0F888B3}"/>
            </c:ext>
          </c:extLst>
        </c:ser>
        <c:ser>
          <c:idx val="1"/>
          <c:order val="1"/>
          <c:tx>
            <c:strRef>
              <c:f>'Partida 01'!$C$35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01'!$D$35:$O$35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D3-4061-848C-4C7FD0F888B3}"/>
            </c:ext>
          </c:extLst>
        </c:ser>
        <c:ser>
          <c:idx val="2"/>
          <c:order val="2"/>
          <c:tx>
            <c:strRef>
              <c:f>'Partida 01'!$C$36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01'!$D$36:$K$36</c:f>
              <c:numCache>
                <c:formatCode>0.0%</c:formatCode>
                <c:ptCount val="8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  <c:pt idx="5">
                  <c:v>7.2929694843522047E-2</c:v>
                </c:pt>
                <c:pt idx="6">
                  <c:v>6.2242276825222376E-2</c:v>
                </c:pt>
                <c:pt idx="7">
                  <c:v>6.0553193088140861E-2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D3-4061-848C-4C7FD0F888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9076608"/>
        <c:axId val="129090688"/>
      </c:barChart>
      <c:catAx>
        <c:axId val="129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090688"/>
        <c:crosses val="autoZero"/>
        <c:auto val="0"/>
        <c:lblAlgn val="ctr"/>
        <c:lblOffset val="100"/>
        <c:noMultiLvlLbl val="0"/>
      </c:catAx>
      <c:valAx>
        <c:axId val="1290906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076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01'!$C$30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01'!$D$30:$O$30</c:f>
              <c:numCache>
                <c:formatCode>0.0%</c:formatCode>
                <c:ptCount val="12"/>
                <c:pt idx="0">
                  <c:v>0.114</c:v>
                </c:pt>
                <c:pt idx="1">
                  <c:v>0.16500000000000001</c:v>
                </c:pt>
                <c:pt idx="2">
                  <c:v>0.248</c:v>
                </c:pt>
                <c:pt idx="3">
                  <c:v>0.316</c:v>
                </c:pt>
                <c:pt idx="4">
                  <c:v>0.38400000000000001</c:v>
                </c:pt>
                <c:pt idx="5">
                  <c:v>0.46100000000000002</c:v>
                </c:pt>
                <c:pt idx="6">
                  <c:v>0.52800000000000002</c:v>
                </c:pt>
                <c:pt idx="7">
                  <c:v>0.621</c:v>
                </c:pt>
                <c:pt idx="8">
                  <c:v>0.70599999999999996</c:v>
                </c:pt>
                <c:pt idx="9">
                  <c:v>0.77900000000000003</c:v>
                </c:pt>
                <c:pt idx="10">
                  <c:v>0.84599999999999997</c:v>
                </c:pt>
                <c:pt idx="11">
                  <c:v>0.99199999999999999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8D-437B-AA55-13968BB17F57}"/>
            </c:ext>
          </c:extLst>
        </c:ser>
        <c:ser>
          <c:idx val="1"/>
          <c:order val="1"/>
          <c:tx>
            <c:strRef>
              <c:f>'Partida 01'!$C$31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01'!$D$31:$O$31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8D-437B-AA55-13968BB17F57}"/>
            </c:ext>
          </c:extLst>
        </c:ser>
        <c:ser>
          <c:idx val="2"/>
          <c:order val="2"/>
          <c:tx>
            <c:strRef>
              <c:f>'Partida 01'!$C$36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19774011299435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8D-437B-AA55-13968BB17F57}"/>
                </c:ext>
              </c:extLst>
            </c:dLbl>
            <c:dLbl>
              <c:idx val="1"/>
              <c:layout>
                <c:manualLayout>
                  <c:x val="-4.7708725674827368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8D-437B-AA55-13968BB17F57}"/>
                </c:ext>
              </c:extLst>
            </c:dLbl>
            <c:dLbl>
              <c:idx val="2"/>
              <c:layout>
                <c:manualLayout>
                  <c:x val="-4.5197740112994399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8D-437B-AA55-13968BB17F57}"/>
                </c:ext>
              </c:extLst>
            </c:dLbl>
            <c:dLbl>
              <c:idx val="3"/>
              <c:layout>
                <c:manualLayout>
                  <c:x val="-3.7664783427495289E-2"/>
                  <c:y val="3.3333333333333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8D-437B-AA55-13968BB17F57}"/>
                </c:ext>
              </c:extLst>
            </c:dLbl>
            <c:dLbl>
              <c:idx val="4"/>
              <c:layout>
                <c:manualLayout>
                  <c:x val="-3.515379786566232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8D-437B-AA55-13968BB17F57}"/>
                </c:ext>
              </c:extLst>
            </c:dLbl>
            <c:dLbl>
              <c:idx val="5"/>
              <c:layout>
                <c:manualLayout>
                  <c:x val="-5.0219711236660483E-2"/>
                  <c:y val="5.8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8D-437B-AA55-13968BB17F57}"/>
                </c:ext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8D-437B-AA55-13968BB17F57}"/>
                </c:ext>
              </c:extLst>
            </c:dLbl>
            <c:dLbl>
              <c:idx val="7"/>
              <c:layout>
                <c:manualLayout>
                  <c:x val="-5.5241682360326429E-2"/>
                  <c:y val="5.8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8D-437B-AA55-13968BB17F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01'!$D$32:$K$32</c:f>
              <c:numCache>
                <c:formatCode>0.0%</c:formatCode>
                <c:ptCount val="8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  <c:pt idx="5">
                  <c:v>0.42052444739814521</c:v>
                </c:pt>
                <c:pt idx="6">
                  <c:v>0.4762572263826314</c:v>
                </c:pt>
                <c:pt idx="7">
                  <c:v>0.53681041947077224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D8D-437B-AA55-13968BB17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AGOSTO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de esta Partida asciende a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$19.535 millones</a:t>
            </a: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 y está compuesto sólo por el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Programa 01 Presidencia de la República.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Para 2019, el presupuesto de la Presidencia presenta una variación real de -2,4% respecto del año 2018 (Inicial + reajustes + leyes especiales + ajuste fiscal)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se distribuye en: 40% a Gastos en Personal, 37% para Bienes y Servicios de Consumo, y 20% a Transferencias Corrientes destinadas a “Apoyo Actividades Presidenciales”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/>
          </a:p>
        </p:txBody>
      </p:sp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id="{C5099AAE-6349-4F2B-BD97-D2489BE0A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4834" y="3140968"/>
            <a:ext cx="4954332" cy="294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56FAD5-8038-4305-8AE2-D85751F40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de </a:t>
            </a:r>
            <a:r>
              <a:rPr lang="es-CL" sz="1200" b="1" dirty="0">
                <a:solidFill>
                  <a:prstClr val="black"/>
                </a:solidFill>
              </a:rPr>
              <a:t>$19.535 millones,</a:t>
            </a:r>
            <a:r>
              <a:rPr lang="es-CL" sz="1200" dirty="0">
                <a:solidFill>
                  <a:prstClr val="black"/>
                </a:solidFill>
              </a:rPr>
              <a:t> al mes de AGOSTO, presenta modificaciones presupuestarias que incrementan la autorización de gastos en $1.384 millones, destinados a: deuda flotante, que corresponde a operaciones del año anterior, por $765 millones; y  Prestaciones de Seguridad Social por $359 millones.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En el mes de AGOSTO, la ejecución de la Partida 01 Presidencia de la República fue de </a:t>
            </a:r>
            <a:r>
              <a:rPr lang="es-CL" sz="1200" b="1" dirty="0">
                <a:solidFill>
                  <a:prstClr val="black"/>
                </a:solidFill>
              </a:rPr>
              <a:t>$1.266 millones</a:t>
            </a:r>
            <a:r>
              <a:rPr lang="es-CL" sz="1200" dirty="0">
                <a:solidFill>
                  <a:prstClr val="black"/>
                </a:solidFill>
              </a:rPr>
              <a:t>, </a:t>
            </a:r>
            <a:r>
              <a:rPr lang="es-CL" sz="1200" b="1" dirty="0">
                <a:solidFill>
                  <a:prstClr val="black"/>
                </a:solidFill>
              </a:rPr>
              <a:t>equivalente a un 6,1%</a:t>
            </a:r>
            <a:r>
              <a:rPr lang="es-CL" sz="1200" dirty="0">
                <a:solidFill>
                  <a:prstClr val="black"/>
                </a:solidFill>
              </a:rPr>
              <a:t> respecto del presupuesto vigente. Este ejecución es similar a lo registrado en el mismo mes del año anterior.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1465613"/>
              </p:ext>
            </p:extLst>
          </p:nvPr>
        </p:nvGraphicFramePr>
        <p:xfrm>
          <a:off x="971600" y="3421040"/>
          <a:ext cx="7344815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DC35C5-7A29-4C1B-B375-BEEA4D7DD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200" dirty="0">
                <a:solidFill>
                  <a:prstClr val="black"/>
                </a:solidFill>
              </a:rPr>
              <a:t>El gasto acumulado a AGOSTO de la Partida asciende a </a:t>
            </a:r>
            <a:r>
              <a:rPr lang="es-CL" sz="1200" b="1" dirty="0">
                <a:solidFill>
                  <a:prstClr val="black"/>
                </a:solidFill>
              </a:rPr>
              <a:t>$ 11.230 millones, equivalente a un 53,7% </a:t>
            </a:r>
            <a:r>
              <a:rPr lang="es-CL" sz="1200" dirty="0">
                <a:solidFill>
                  <a:prstClr val="black"/>
                </a:solidFill>
              </a:rPr>
              <a:t>del presupuesto vigente. El comportamiento del gasto a la fecha muestra un avance inferior al obtenido en la misma fecha de los años 2017 y 2018. (62,1% y 65,2%, respectivamente.).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291141"/>
              </p:ext>
            </p:extLst>
          </p:nvPr>
        </p:nvGraphicFramePr>
        <p:xfrm>
          <a:off x="963231" y="2708920"/>
          <a:ext cx="7056784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DDC9AF9-20A7-4E01-867F-0AAD009D950E}"/>
              </a:ext>
            </a:extLst>
          </p:cNvPr>
          <p:cNvSpPr/>
          <p:nvPr/>
        </p:nvSpPr>
        <p:spPr>
          <a:xfrm>
            <a:off x="414336" y="1556792"/>
            <a:ext cx="821079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 la Presidencia). </a:t>
            </a:r>
          </a:p>
          <a:p>
            <a:pPr marL="228600" lvl="0" indent="-2286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b="1" u="sng" dirty="0">
                <a:solidFill>
                  <a:prstClr val="black"/>
                </a:solidFill>
              </a:rPr>
              <a:t>Gastos de Soporte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$15.591 millones. Corresponde al 80% del total de presupuesto anual de la Partida y está conformado por: Gastos en Personal, Bienes y Servicios de Consumo, y Adquisición de Activos No Financieros</a:t>
            </a:r>
            <a:r>
              <a:rPr lang="es-CL" sz="1200" b="1" dirty="0">
                <a:solidFill>
                  <a:prstClr val="black"/>
                </a:solidFill>
              </a:rPr>
              <a:t>.  </a:t>
            </a:r>
          </a:p>
          <a:p>
            <a:pPr marL="266700" lvl="0" indent="-266700" algn="just"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marL="266700" algn="just"/>
            <a:r>
              <a:rPr lang="es-CL" sz="1200" dirty="0">
                <a:solidFill>
                  <a:prstClr val="black"/>
                </a:solidFill>
              </a:rPr>
              <a:t>Estos gastos están destinados a la operación y mantención de los Palacios de la Moneda, Presidencial Cerro Castillo y Edificio Bicentenario, más lo requerimientos protocolares y de desplazamiento del Presidente de la República. Los gastos en bienes y servicios de consumo financian AGOSTO gasto corriente en el Palacio de La Moneda y Cerro Castillo y el cambio de carpa de Patio Los Naranjos en Santiago y arriendo de equipos informáticos. </a:t>
            </a:r>
          </a:p>
          <a:p>
            <a:pPr marL="266700" algn="just"/>
            <a:endParaRPr lang="es-CL" sz="1200" dirty="0">
              <a:solidFill>
                <a:prstClr val="black"/>
              </a:solidFill>
            </a:endParaRPr>
          </a:p>
          <a:p>
            <a:pPr marL="266700" algn="just"/>
            <a:r>
              <a:rPr lang="es-CL" sz="1200" b="1" dirty="0">
                <a:solidFill>
                  <a:prstClr val="black"/>
                </a:solidFill>
              </a:rPr>
              <a:t>Al mes de AGOSTO presenta un avance en su ejecución de $11.230 millones, equivalente a un 53,7% sobre el presupuesto vigente.</a:t>
            </a:r>
          </a:p>
          <a:p>
            <a:pPr marL="266700" lvl="0" algn="just"/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E24BF6E1-9E25-4336-8ED0-A10D81BD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901041-D16D-49C6-9C0E-D2F8B11A5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 la Presidencia). </a:t>
            </a: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es-CL" sz="1200" b="1" u="sng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CL" sz="1200" b="1" u="sng" dirty="0">
                <a:solidFill>
                  <a:prstClr val="black"/>
                </a:solidFill>
              </a:rPr>
              <a:t>Gastos Reservados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Presidencia considera Gastos Reservados Ley 19.863, por $</a:t>
            </a:r>
            <a:r>
              <a:rPr lang="es-CL" sz="1200" b="1" dirty="0">
                <a:solidFill>
                  <a:prstClr val="black"/>
                </a:solidFill>
              </a:rPr>
              <a:t>1.726 millones</a:t>
            </a:r>
            <a:r>
              <a:rPr lang="es-CL" sz="1200" dirty="0">
                <a:solidFill>
                  <a:prstClr val="black"/>
                </a:solidFill>
              </a:rPr>
              <a:t>.</a:t>
            </a: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CL" sz="1200" b="1" u="sng" dirty="0">
                <a:solidFill>
                  <a:prstClr val="black"/>
                </a:solidFill>
              </a:rPr>
              <a:t>Apoyo a la Gestión Presidencial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$3.943 millones. Esta Transferencia Corriente financia a 100 profesionales contratados a honorarios que desarrollan labores de apoyo a las actividades presidenciales (programación, coordinación, etc.). </a:t>
            </a:r>
          </a:p>
          <a:p>
            <a:pPr marL="26670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Al mes de AGOSTO presenta una ejecución de $ 2.319 millones, equivalentes a un 58,8%  de avance.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45F658-6AE5-4785-9B74-91239251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9A8CAF34-B938-494A-BAFA-C17DEA171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70716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08518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138BF48-FDBC-49BC-AF65-52B291509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75" y="2420888"/>
            <a:ext cx="7886699" cy="244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F901B4B-B02A-44B6-977D-7B6389AC3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642" y="2179886"/>
            <a:ext cx="7886699" cy="328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4426</TotalTime>
  <Words>639</Words>
  <Application>Microsoft Office PowerPoint</Application>
  <PresentationFormat>Presentación en pantalla (4:3)</PresentationFormat>
  <Paragraphs>54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2019 PARTIDA 01: PRESIDENCIA DE LA REPÚBLICA</vt:lpstr>
      <vt:lpstr>EJECUCIÓN DE GASTOS A AGOSTO DE 2019  PARTIDA 01 PRESIDENCIA DE LA REPÚBLICA</vt:lpstr>
      <vt:lpstr>EJECUCIÓN DE GASTOS A AGOSTO DE 2019  PARTIDA 01 PRESIDENCIA DE LA REPÚBLICA</vt:lpstr>
      <vt:lpstr>EJECUCIÓN DE GASTOS A AGOSTO DE 2019  PARTIDA 01 PRESIDENCIA DE LA REPÚBLICA</vt:lpstr>
      <vt:lpstr>EJECUCIÓN DE GASTOS A AGOSTO DE 2019  PARTIDA 01 PRESIDENCIA DE LA REPÚBLICA</vt:lpstr>
      <vt:lpstr>EJECUCIÓN DE GASTOS A AGOSTO DE 2019  PARTIDA 01 PRESIDENCIA DE LA REPÚBLICA</vt:lpstr>
      <vt:lpstr>EJECUCIÓN ACUMULADA DE GASTOS A AGOSTO DE 2019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252</cp:revision>
  <cp:lastPrinted>2017-05-05T14:22:30Z</cp:lastPrinted>
  <dcterms:created xsi:type="dcterms:W3CDTF">2016-06-23T13:38:47Z</dcterms:created>
  <dcterms:modified xsi:type="dcterms:W3CDTF">2019-10-11T15:21:32Z</dcterms:modified>
</cp:coreProperties>
</file>