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2"/>
  </p:notesMasterIdLst>
  <p:sldIdLst>
    <p:sldId id="257" r:id="rId8"/>
    <p:sldId id="270" r:id="rId9"/>
    <p:sldId id="271" r:id="rId10"/>
    <p:sldId id="269" r:id="rId11"/>
    <p:sldId id="259" r:id="rId12"/>
    <p:sldId id="268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697438190232299E-2"/>
          <c:y val="0.23099509002499116"/>
          <c:w val="0.98523081053671302"/>
          <c:h val="0.45858204875195469"/>
        </c:manualLayout>
      </c:layout>
      <c:pie3DChart>
        <c:varyColors val="1"/>
        <c:ser>
          <c:idx val="0"/>
          <c:order val="0"/>
          <c:tx>
            <c:strRef>
              <c:f>'Partida 17'!$D$57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35-41BC-AA9D-F22587E7FB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35-41BC-AA9D-F22587E7FB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35-41BC-AA9D-F22587E7FB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35-41BC-AA9D-F22587E7FB2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17'!$C$58:$C$61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17'!$D$58:$D$61</c:f>
              <c:numCache>
                <c:formatCode>#,##0</c:formatCode>
                <c:ptCount val="4"/>
                <c:pt idx="0">
                  <c:v>23536709</c:v>
                </c:pt>
                <c:pt idx="1">
                  <c:v>7589835</c:v>
                </c:pt>
                <c:pt idx="2">
                  <c:v>15652635</c:v>
                </c:pt>
                <c:pt idx="3">
                  <c:v>1613415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535-41BC-AA9D-F22587E7FB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67920344536244"/>
          <c:y val="0.72216613069122748"/>
          <c:w val="0.26672971128646927"/>
          <c:h val="0.267236800077769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3587823822491671"/>
          <c:y val="8.84346251374235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17'!$L$57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17'!$K$58:$K$60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'Partida 17'!$L$58:$L$60</c:f>
              <c:numCache>
                <c:formatCode>#,##0</c:formatCode>
                <c:ptCount val="3"/>
                <c:pt idx="0">
                  <c:v>14753575</c:v>
                </c:pt>
                <c:pt idx="1">
                  <c:v>5052889</c:v>
                </c:pt>
                <c:pt idx="2">
                  <c:v>28612441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BC-409A-9D12-F282F505CA4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7218688"/>
        <c:axId val="177220224"/>
      </c:barChart>
      <c:catAx>
        <c:axId val="17721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7220224"/>
        <c:crosses val="autoZero"/>
        <c:auto val="1"/>
        <c:lblAlgn val="ctr"/>
        <c:lblOffset val="100"/>
        <c:noMultiLvlLbl val="0"/>
      </c:catAx>
      <c:valAx>
        <c:axId val="17722022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7721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'[17.xlsx]Partida 17'!$C$18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'[17.xlsx]Partida 17'!$D$18:$O$18</c:f>
              <c:numCache>
                <c:formatCode>0.0%</c:formatCode>
                <c:ptCount val="12"/>
                <c:pt idx="0">
                  <c:v>6.3729754754014642E-2</c:v>
                </c:pt>
                <c:pt idx="1">
                  <c:v>9.3810528934121118E-2</c:v>
                </c:pt>
                <c:pt idx="2">
                  <c:v>0.24716977631173154</c:v>
                </c:pt>
                <c:pt idx="3">
                  <c:v>0.27735850698141179</c:v>
                </c:pt>
                <c:pt idx="4">
                  <c:v>0.30922774162883371</c:v>
                </c:pt>
                <c:pt idx="5">
                  <c:v>0.37195867599263638</c:v>
                </c:pt>
                <c:pt idx="6">
                  <c:v>0.40489399355386335</c:v>
                </c:pt>
                <c:pt idx="7">
                  <c:v>0.44177079726710555</c:v>
                </c:pt>
                <c:pt idx="8">
                  <c:v>0.49914002306738331</c:v>
                </c:pt>
                <c:pt idx="9">
                  <c:v>0.53780525103168508</c:v>
                </c:pt>
                <c:pt idx="10">
                  <c:v>0.57202582863497575</c:v>
                </c:pt>
                <c:pt idx="11">
                  <c:v>0.66850714632521224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'[17.xlsx]Partida 17'!$C$19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17'!$D$19:$O$19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'[17.xlsx]Partida 17'!$C$20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rgbClr val="FF0000"/>
                </a:soli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3.883467837548344E-2"/>
                  <c:y val="4.3118456577605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3.3229491173416406E-2"/>
                  <c:y val="5.949254703603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C7-480C-8A25-B18B640E59C0}"/>
                </c:ext>
              </c:extLst>
            </c:dLbl>
            <c:dLbl>
              <c:idx val="2"/>
              <c:layout>
                <c:manualLayout>
                  <c:x val="-3.3229491173416406E-2"/>
                  <c:y val="4.899386226497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52-4BB1-AC07-E3756ED46E8B}"/>
                </c:ext>
              </c:extLst>
            </c:dLbl>
            <c:dLbl>
              <c:idx val="3"/>
              <c:layout>
                <c:manualLayout>
                  <c:x val="-3.3229491173416448E-2"/>
                  <c:y val="3.1496054313195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52-4BB1-AC07-E3756ED46E8B}"/>
                </c:ext>
              </c:extLst>
            </c:dLbl>
            <c:dLbl>
              <c:idx val="4"/>
              <c:layout>
                <c:manualLayout>
                  <c:x val="-3.9460020768431983E-2"/>
                  <c:y val="3.1496054313195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52-4BB1-AC07-E3756ED46E8B}"/>
                </c:ext>
              </c:extLst>
            </c:dLbl>
            <c:dLbl>
              <c:idx val="5"/>
              <c:layout>
                <c:manualLayout>
                  <c:x val="-5.1921079958463213E-2"/>
                  <c:y val="4.549430067461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77-4E76-AAB3-895F3EF68265}"/>
                </c:ext>
              </c:extLst>
            </c:dLbl>
            <c:dLbl>
              <c:idx val="6"/>
              <c:layout>
                <c:manualLayout>
                  <c:x val="-4.1536863966770511E-2"/>
                  <c:y val="4.199473908426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86-4855-9916-32BDF648A3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'[17.xlsx]Partida 17'!$D$17:$O$17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17'!$D$20:$K$20</c:f>
              <c:numCache>
                <c:formatCode>0.0%</c:formatCode>
                <c:ptCount val="8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398976"/>
        <c:axId val="164400512"/>
      </c:lineChart>
      <c:catAx>
        <c:axId val="1643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400512"/>
        <c:crosses val="autoZero"/>
        <c:auto val="1"/>
        <c:lblAlgn val="ctr"/>
        <c:lblOffset val="100"/>
        <c:noMultiLvlLbl val="0"/>
      </c:catAx>
      <c:valAx>
        <c:axId val="1644005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3989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'[17.xlsx]Partida 17'!$C$25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'[17.xlsx]Partida 17'!$D$25:$O$25</c:f>
              <c:numCache>
                <c:formatCode>0.0%</c:formatCode>
                <c:ptCount val="12"/>
                <c:pt idx="0">
                  <c:v>6.3729754754014642E-2</c:v>
                </c:pt>
                <c:pt idx="1">
                  <c:v>3.0341159002383804E-2</c:v>
                </c:pt>
                <c:pt idx="2">
                  <c:v>0.15620902261162789</c:v>
                </c:pt>
                <c:pt idx="3">
                  <c:v>3.0521034396795797E-2</c:v>
                </c:pt>
                <c:pt idx="4">
                  <c:v>3.1869234647421918E-2</c:v>
                </c:pt>
                <c:pt idx="5">
                  <c:v>6.3922951660619065E-2</c:v>
                </c:pt>
                <c:pt idx="6">
                  <c:v>3.2935317561226994E-2</c:v>
                </c:pt>
                <c:pt idx="7">
                  <c:v>3.6876803713242187E-2</c:v>
                </c:pt>
                <c:pt idx="8">
                  <c:v>5.7369225800277784E-2</c:v>
                </c:pt>
                <c:pt idx="9">
                  <c:v>4.5420929616919251E-2</c:v>
                </c:pt>
                <c:pt idx="10">
                  <c:v>3.4371504369268432E-2</c:v>
                </c:pt>
                <c:pt idx="11">
                  <c:v>0.10029167868265546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'[17.xlsx]Partida 17'!$C$26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17'!$D$26:$O$26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'[17.xlsx]Partida 17'!$C$27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'[17.xlsx]Partida 17'!$D$24:$O$24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'[17.xlsx]Partida 17'!$D$27:$K$27</c:f>
              <c:numCache>
                <c:formatCode>0.0%</c:formatCode>
                <c:ptCount val="8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010432"/>
        <c:axId val="125858944"/>
      </c:barChart>
      <c:catAx>
        <c:axId val="12301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5858944"/>
        <c:crosses val="autoZero"/>
        <c:auto val="1"/>
        <c:lblAlgn val="ctr"/>
        <c:lblOffset val="100"/>
        <c:noMultiLvlLbl val="0"/>
      </c:catAx>
      <c:valAx>
        <c:axId val="1258589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3010432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07/10/2019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9" rIns="94218" bIns="4710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8" tIns="47109" rIns="94218" bIns="4710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40" cy="469424"/>
          </a:xfrm>
          <a:prstGeom prst="rect">
            <a:avLst/>
          </a:prstGeom>
        </p:spPr>
        <p:txBody>
          <a:bodyPr vert="horz" lIns="94218" tIns="47109" rIns="94218" bIns="47109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53B38-ACBB-48E6-ACB5-905B7B9E39BA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93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4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9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22" y="3499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72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8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48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37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24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260" y="2093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00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381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76" name="Picture 2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906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AGOSTO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17: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b="1" dirty="0">
                <a:solidFill>
                  <a:prstClr val="black"/>
                </a:solidFill>
              </a:rPr>
              <a:t>Valparaíso, </a:t>
            </a:r>
            <a:r>
              <a:rPr lang="es-CL" sz="1200" b="1" dirty="0" smtClean="0">
                <a:solidFill>
                  <a:prstClr val="black"/>
                </a:solidFill>
              </a:rPr>
              <a:t>octubre 2019</a:t>
            </a: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8220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404664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658" y="4143995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462683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506591"/>
              </p:ext>
            </p:extLst>
          </p:nvPr>
        </p:nvGraphicFramePr>
        <p:xfrm>
          <a:off x="539552" y="1812366"/>
          <a:ext cx="8229598" cy="220692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5.052.889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5.372.243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319.354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3.088.627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4.336.786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4.443.793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107.007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2.579.849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603.870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603.870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285.209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109.635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109.635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109.634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33.697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33.697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33.696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75.938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75.938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75.938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112.233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112.233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30.282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30.282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81.951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81.951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10.170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102.712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102.712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102.711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102.712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102.712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102.711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8082" y="5440139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317237"/>
              </p:ext>
            </p:extLst>
          </p:nvPr>
        </p:nvGraphicFramePr>
        <p:xfrm>
          <a:off x="467544" y="1658647"/>
          <a:ext cx="8229598" cy="349878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15.894.289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17.333.326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1.439.037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10.007.123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5.380.894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5.968.517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587.623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3.250.711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1.850.682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1.850.682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996.472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73.341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73.341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8.285.760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8.343.644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57.884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4.568.306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8.285.760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8.343.644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57.884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4.568.306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2.913.096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2.932.636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19.540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1.552.388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1.788.695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1.802.179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13.484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1.088.414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1.629.318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1.640.703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11.385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939.616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1.409.264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1.419.443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717.222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Depósitos de Relaves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545.387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548.683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3.296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270.666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26.291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26.291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24.110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26.291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26.291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24.110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350.662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350.662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300.653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22.852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22.852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39.618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39.618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38.681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288.192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288.192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243.848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793.530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793.530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793.530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793.530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793.530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793.530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386104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787671"/>
              </p:ext>
            </p:extLst>
          </p:nvPr>
        </p:nvGraphicFramePr>
        <p:xfrm>
          <a:off x="467544" y="1774933"/>
          <a:ext cx="8102601" cy="2017395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3.742.110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4.003.719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2.215.645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2.060.997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2.175.092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114.095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1.298.497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1.395.990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1.395.990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706.261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285.123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63.373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212.789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72.334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72.334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789040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775358"/>
              </p:ext>
            </p:extLst>
          </p:nvPr>
        </p:nvGraphicFramePr>
        <p:xfrm>
          <a:off x="323528" y="1700808"/>
          <a:ext cx="8229598" cy="191984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4.286.132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4.893.482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607.350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2.690.058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2.941.141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3.123.579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182.438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1.963.964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1.235.674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1.235.674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297.180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25.969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25.969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25.958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25.969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25.969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25.958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109.317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109.317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109.317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109.317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398.943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398.943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398.431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398.943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398.943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398.431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242" y="3693665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7308"/>
              </p:ext>
            </p:extLst>
          </p:nvPr>
        </p:nvGraphicFramePr>
        <p:xfrm>
          <a:off x="335229" y="1715010"/>
          <a:ext cx="8229598" cy="1919846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4.689.910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5.065.248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375.338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3.201.178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4.122.038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4.382.750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260.712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2.852.026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386.940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386.940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229.151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180.932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180.932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144.200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144.200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17.814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17.814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18.918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18.918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114.626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114.626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112.026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114.626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114.626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112.026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24272" y="5509603"/>
            <a:ext cx="7695456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2313123"/>
              </p:ext>
            </p:extLst>
          </p:nvPr>
        </p:nvGraphicFramePr>
        <p:xfrm>
          <a:off x="1115616" y="1844824"/>
          <a:ext cx="6768751" cy="3595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4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9611" y="5319361"/>
            <a:ext cx="6984777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493096"/>
              </p:ext>
            </p:extLst>
          </p:nvPr>
        </p:nvGraphicFramePr>
        <p:xfrm>
          <a:off x="1547664" y="1916833"/>
          <a:ext cx="5976664" cy="3142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41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92968" y="5728171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/>
        </p:nvGraphicFramePr>
        <p:xfrm>
          <a:off x="1514475" y="1614487"/>
          <a:ext cx="6115050" cy="3629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589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800179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/>
        </p:nvGraphicFramePr>
        <p:xfrm>
          <a:off x="1524000" y="1609724"/>
          <a:ext cx="6096000" cy="363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5280" y="3636691"/>
            <a:ext cx="7758063" cy="21742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93122"/>
              </p:ext>
            </p:extLst>
          </p:nvPr>
        </p:nvGraphicFramePr>
        <p:xfrm>
          <a:off x="683568" y="1724100"/>
          <a:ext cx="7543798" cy="1847850"/>
        </p:xfrm>
        <a:graphic>
          <a:graphicData uri="http://schemas.openxmlformats.org/drawingml/2006/table">
            <a:tbl>
              <a:tblPr/>
              <a:tblGrid>
                <a:gridCol w="794708"/>
                <a:gridCol w="2123176"/>
                <a:gridCol w="794708"/>
                <a:gridCol w="794708"/>
                <a:gridCol w="794708"/>
                <a:gridCol w="794708"/>
                <a:gridCol w="723541"/>
                <a:gridCol w="723541"/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48.418.905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51.882.085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3.463.180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30.061.519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23.536.709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24.883.228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1.346.519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14.859.613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7.589.835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7.589.835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2706610,0%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15.652.635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15.710.519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9.281.045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1.613.415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1.613.415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490.454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1.785.595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1.785.595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1.782.481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91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861048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65735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RESUMEN POR CAPÍTULOS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86125"/>
              </p:ext>
            </p:extLst>
          </p:nvPr>
        </p:nvGraphicFramePr>
        <p:xfrm>
          <a:off x="395536" y="1728657"/>
          <a:ext cx="8229599" cy="1992234"/>
        </p:xfrm>
        <a:graphic>
          <a:graphicData uri="http://schemas.openxmlformats.org/drawingml/2006/table">
            <a:tbl>
              <a:tblPr/>
              <a:tblGrid>
                <a:gridCol w="310199"/>
                <a:gridCol w="310199"/>
                <a:gridCol w="2782493"/>
                <a:gridCol w="831335"/>
                <a:gridCol w="831335"/>
                <a:gridCol w="831335"/>
                <a:gridCol w="831335"/>
                <a:gridCol w="756888"/>
                <a:gridCol w="744480"/>
              </a:tblGrid>
              <a:tr h="1489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310" marR="9310" marT="9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10" marR="9310" marT="93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6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5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Y ADMINISTRACIÓN GENERAL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14.753.575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15.214.067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460.492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8.858.888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y Administración General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6.737.939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7.084.593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346.654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3.987.804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Fomento de la Pequeña y Mediana Minería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8.015.636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8.129.474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113.838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4.871.084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CHILENA DEL COBRE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5.052.889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5.372.243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319.354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3.088.627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NACIONAL DE GEOLOGÍA Y MINERÍA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28.612.441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31.295.775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2.683.334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18.114.004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63,3%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57,9%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Nacional de Geología y Minería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15.894.289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17.333.326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1.439.037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10.007.123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57,7%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 Nacional de Vigilancia Volcánica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3.742.110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4.003.719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261.609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2.215.645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55,3%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Nacional de Geología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4.286.132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4.893.482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607.350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2.690.058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9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Seguridad Minera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4.689.910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5.065.248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375.338 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3.201.178 </a:t>
                      </a:r>
                    </a:p>
                  </a:txBody>
                  <a:tcPr marL="9310" marR="9310" marT="93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68,3%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63,2%</a:t>
                      </a:r>
                    </a:p>
                  </a:txBody>
                  <a:tcPr marL="9310" marR="9310" marT="93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2938" y="4936083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SECRETARÍA Y ADMINISTRACIÓN GENERAL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105166"/>
              </p:ext>
            </p:extLst>
          </p:nvPr>
        </p:nvGraphicFramePr>
        <p:xfrm>
          <a:off x="395536" y="1694786"/>
          <a:ext cx="8229598" cy="3077137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6.737.939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7.084.593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346.654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3.987.804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4.610.626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4.704.861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94.235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2.868.711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1.889.812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1.889.812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807.733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137.588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137.578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61.728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617280,0%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137.588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137.578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61.728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617280,0%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39.625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39.625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39.625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39.625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39.625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39.625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39.625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197.856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197.856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95.166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48,1%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102.152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102.152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60.675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1.920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25.338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25.338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14.351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68.446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68.446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18.316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114.841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114.841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114.841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114.841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114.841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114.841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3274" y="4648051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3224" y="630364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350008"/>
              </p:ext>
            </p:extLst>
          </p:nvPr>
        </p:nvGraphicFramePr>
        <p:xfrm>
          <a:off x="402825" y="1868116"/>
          <a:ext cx="8229598" cy="2637545"/>
        </p:xfrm>
        <a:graphic>
          <a:graphicData uri="http://schemas.openxmlformats.org/drawingml/2006/table">
            <a:tbl>
              <a:tblPr/>
              <a:tblGrid>
                <a:gridCol w="755578"/>
                <a:gridCol w="279113"/>
                <a:gridCol w="279113"/>
                <a:gridCol w="2528931"/>
                <a:gridCol w="755578"/>
                <a:gridCol w="755578"/>
                <a:gridCol w="755578"/>
                <a:gridCol w="755578"/>
                <a:gridCol w="687914"/>
                <a:gridCol w="676637"/>
              </a:tblGrid>
              <a:tr h="1435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971" marR="8971" marT="89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959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8.015.636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8.129.474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113.838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4.871.084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84.227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84.636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45.855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54,4%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226.867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226.867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31.149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7.327.250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7.327.250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4.673.114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2.127.250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2.127.250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2.127.250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2.127.250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2.127.250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2.127.250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5.200.000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5.200.000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2.545.864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5.200.000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5.200.000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2.545.864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377.292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377.292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7.538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350.736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350.736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6.069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26.556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26.556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1.469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113.429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113.429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113.428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3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113.429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113.429 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113.428</a:t>
                      </a:r>
                    </a:p>
                  </a:txBody>
                  <a:tcPr marL="8971" marR="8971" marT="8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971" marR="8971" marT="89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2005</Words>
  <Application>Microsoft Office PowerPoint</Application>
  <PresentationFormat>Presentación en pantalla (4:3)</PresentationFormat>
  <Paragraphs>1164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EJECUCIÓN ACUMULADA DE GASTOS PRESUPUESTARIOS AL MES DE AGOSTO DE 2019 PARTIDA 17: MINISTERIO DE MINERÍA</vt:lpstr>
      <vt:lpstr>EJECUCIÓN ACUMULADA DE GASTOS A AGOSTO DE 2019  PARTIDA 17 MINISTERIO DE MINERÍA</vt:lpstr>
      <vt:lpstr>EJECUCIÓN ACUMULADA DE GASTOS A AGOSTO DE 2019  PARTIDA 17 MINISTERIO DE MINERÍA</vt:lpstr>
      <vt:lpstr>EJECUCIÓN ACUMULADA DE GASTOS A AGOSTO DE 2019  PARTIDA 17 MINISTERIO DE MINERÍA</vt:lpstr>
      <vt:lpstr>EJECUCIÓN ACUMULADA DE GASTOS A AGOSTO DE 2019  PARTIDA 17 MINISTERIO DE MINERÍA</vt:lpstr>
      <vt:lpstr>EJECUCIÓN ACUMULADA DE GASTOS A AGOSTO DE 2019  PARTIDA 17 MINISTERIO DE MINERÍA</vt:lpstr>
      <vt:lpstr>EJECUCIÓN ACUMULADA DE GASTOS A AGOSTO DE 2019  PARTIDA 17 RESUMEN POR CAPÍTULOS</vt:lpstr>
      <vt:lpstr>EJECUCIÓN ACUMULADA DE GASTOS A AGOSTO DE 2019  PARTIDA 17. CAPÍTULO 01. PROGRAMA 01:  SECRETARÍA Y ADMINISTRACIÓN GENERAL</vt:lpstr>
      <vt:lpstr>EJECUCIÓN ACUMULADA DE GASTOS A AGOSTO DE 2019  PARTIDA 17. CAPÍTULO 01. PROGRAMA 02:  FOMENTO DE LA PEQUEÑA Y MEDIANA MINERÍA</vt:lpstr>
      <vt:lpstr>EJECUCIÓN ACUMULADA DE GASTOS A AGOSTO DE 2019  PARTIDA 17. CAPÍTULO 02. PROGRAMA 01:  COMISIÓN CHILENA DEL COBRE</vt:lpstr>
      <vt:lpstr>EJECUCIÓN ACUMULADA DE GASTOS A AGOSTO DE 2019  PARTIDA 17. CAPÍTULO 03. PROGRAMA 01:  SERVICIO NACIONAL DE GEOLOGÍA Y MINERÍA</vt:lpstr>
      <vt:lpstr>EJECUCIÓN ACUMULADA DE GASTOS A AGOSTO DE 2019  PARTIDA 17. CAPÍTULO 03. PROGRAMA 02:  RED NACIONAL DE VIGILANCIA VOLCÁNICA</vt:lpstr>
      <vt:lpstr>EJECUCIÓN ACUMULADA DE GASTOS A AGOSTO DE 2019  PARTIDA 17. CAPÍTULO 03. PROGRAMA 03:  PLAN NACIONAL DE GEOLOGÍA</vt:lpstr>
      <vt:lpstr>EJECUCIÓN ACUMULADA DE GASTOS A AGOSTO DE 2019  PARTIDA 17. CAPÍTULO 03. PROGRAMA 04:  PROGRAMA DE SEGURIDAD MINERA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Claudia Soto</cp:lastModifiedBy>
  <cp:revision>82</cp:revision>
  <cp:lastPrinted>2019-05-14T15:29:49Z</cp:lastPrinted>
  <dcterms:created xsi:type="dcterms:W3CDTF">2016-08-01T14:34:00Z</dcterms:created>
  <dcterms:modified xsi:type="dcterms:W3CDTF">2019-10-07T14:10:24Z</dcterms:modified>
</cp:coreProperties>
</file>