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'[21.xlsx]Partida 21'!$C$21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'[21.xlsx]Partida 21'!$D$20:$O$20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21'!$D$21:$O$21</c:f>
              <c:numCache>
                <c:formatCode>0.0%</c:formatCode>
                <c:ptCount val="12"/>
                <c:pt idx="0">
                  <c:v>0.23108695618361413</c:v>
                </c:pt>
                <c:pt idx="1">
                  <c:v>0.29165551759878056</c:v>
                </c:pt>
                <c:pt idx="2">
                  <c:v>0.43075010702789102</c:v>
                </c:pt>
                <c:pt idx="3">
                  <c:v>0.45066222063734124</c:v>
                </c:pt>
                <c:pt idx="4">
                  <c:v>0.49728103616583008</c:v>
                </c:pt>
                <c:pt idx="5">
                  <c:v>0.5491801046667637</c:v>
                </c:pt>
                <c:pt idx="6">
                  <c:v>0.58692162147554394</c:v>
                </c:pt>
                <c:pt idx="7">
                  <c:v>0.65670151917269048</c:v>
                </c:pt>
                <c:pt idx="8">
                  <c:v>0.69655418936153501</c:v>
                </c:pt>
                <c:pt idx="9">
                  <c:v>0.76325295940853066</c:v>
                </c:pt>
                <c:pt idx="10">
                  <c:v>0.8227218674073058</c:v>
                </c:pt>
                <c:pt idx="11">
                  <c:v>0.97852600999605555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'[21.xlsx]Partida 21'!$C$22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'[21.xlsx]Partida 21'!$D$20:$O$20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21'!$D$22:$O$22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0.98889312512019323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'[21.xlsx]Partida 21'!$C$23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2.2880915236609501E-2"/>
                  <c:y val="3.6087243048690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4B-49C5-B72F-501E9A6FED3A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F9-45A0-9C9A-50D394C20BD4}"/>
                </c:ext>
              </c:extLst>
            </c:dLbl>
            <c:dLbl>
              <c:idx val="3"/>
              <c:layout>
                <c:manualLayout>
                  <c:x val="-3.9521580863234568E-2"/>
                  <c:y val="3.292179647589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E5-4290-AD4C-77496F8D8762}"/>
                </c:ext>
              </c:extLst>
            </c:dLbl>
            <c:dLbl>
              <c:idx val="4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E5-4290-AD4C-77496F8D8762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3C-4914-9E94-E090B24A2A93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3C-4914-9E94-E090B24A2A93}"/>
                </c:ext>
              </c:extLst>
            </c:dLbl>
            <c:dLbl>
              <c:idx val="7"/>
              <c:layout>
                <c:manualLayout>
                  <c:x val="-2.9928689594713773E-2"/>
                  <c:y val="5.4407814161655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27-4F79-B442-A6016E198E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'[21.xlsx]Partida 21'!$D$20:$O$20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21'!$D$23:$K$23</c:f>
              <c:numCache>
                <c:formatCode>0.0%</c:formatCode>
                <c:ptCount val="8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52096"/>
        <c:axId val="15262080"/>
      </c:lineChart>
      <c:catAx>
        <c:axId val="152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262080"/>
        <c:crosses val="autoZero"/>
        <c:auto val="1"/>
        <c:lblAlgn val="ctr"/>
        <c:lblOffset val="100"/>
        <c:noMultiLvlLbl val="0"/>
      </c:catAx>
      <c:valAx>
        <c:axId val="152620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2520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'[21.xlsx]Partida 21'!$C$28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'[21.xlsx]Partida 21'!$D$27:$O$27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21'!$D$28:$O$28</c:f>
              <c:numCache>
                <c:formatCode>0.0%</c:formatCode>
                <c:ptCount val="12"/>
                <c:pt idx="0">
                  <c:v>0.23108695618361413</c:v>
                </c:pt>
                <c:pt idx="1">
                  <c:v>6.5513656391288533E-2</c:v>
                </c:pt>
                <c:pt idx="2">
                  <c:v>0.14103167003029679</c:v>
                </c:pt>
                <c:pt idx="3">
                  <c:v>2.412567719255523E-2</c:v>
                </c:pt>
                <c:pt idx="4">
                  <c:v>4.6618815528488865E-2</c:v>
                </c:pt>
                <c:pt idx="5">
                  <c:v>5.267806310037379E-2</c:v>
                </c:pt>
                <c:pt idx="6">
                  <c:v>3.9709575893583461E-2</c:v>
                </c:pt>
                <c:pt idx="7">
                  <c:v>6.9779897697146473E-2</c:v>
                </c:pt>
                <c:pt idx="8">
                  <c:v>3.9852670188844579E-2</c:v>
                </c:pt>
                <c:pt idx="9">
                  <c:v>6.669877004699569E-2</c:v>
                </c:pt>
                <c:pt idx="10">
                  <c:v>5.7925126646338594E-2</c:v>
                </c:pt>
                <c:pt idx="11">
                  <c:v>0.17322439600597742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'[21.xlsx]Partida 21'!$C$29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'[21.xlsx]Partida 21'!$D$27:$O$27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21'!$D$29:$O$29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'[21.xlsx]Partida 21'!$C$30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D6-41B4-9F5C-9B70DAA6EB8F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D6-41B4-9F5C-9B70DAA6EB8F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D6-41B4-9F5C-9B70DAA6EB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'[21.xlsx]Partida 21'!$D$27:$O$27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'[21.xlsx]Partida 21'!$D$30:$K$30</c:f>
              <c:numCache>
                <c:formatCode>0.0%</c:formatCode>
                <c:ptCount val="8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600640"/>
        <c:axId val="143618816"/>
      </c:barChart>
      <c:catAx>
        <c:axId val="1436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3618816"/>
        <c:crosses val="autoZero"/>
        <c:auto val="1"/>
        <c:lblAlgn val="ctr"/>
        <c:lblOffset val="100"/>
        <c:noMultiLvlLbl val="0"/>
      </c:catAx>
      <c:valAx>
        <c:axId val="143618816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360064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93715"/>
              </p:ext>
            </p:extLst>
          </p:nvPr>
        </p:nvGraphicFramePr>
        <p:xfrm>
          <a:off x="422116" y="2060848"/>
          <a:ext cx="8229598" cy="3603883"/>
        </p:xfrm>
        <a:graphic>
          <a:graphicData uri="http://schemas.openxmlformats.org/drawingml/2006/table">
            <a:tbl>
              <a:tblPr/>
              <a:tblGrid>
                <a:gridCol w="25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6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6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17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8.463.108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8.685.962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222.854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5.128.185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60,6%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3.871.501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3.989.080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117.579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2.444.021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767.055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767.055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529.670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3.757.116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3.757.116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1.993.119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3.728.359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3.728.359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1.964.362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Promoción de la Asociatividad y la Ciudadanía Juvenil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1.005.467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1.005.467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549.676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196.504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196.504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104.408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220.943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220.943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128.034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2.305.445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2.305.445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1.182.244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28.757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28.757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28.757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28.757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28.757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28.757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65.436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65.436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54.234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20.559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20.559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20.559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4.114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3.792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92,2%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92,2%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8.663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8.663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3.205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23.651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23.651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19.793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64,6%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8.449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8.449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6.885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64,5%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107.275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105.275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107.141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5357,1%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9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107.275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105.275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107.141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5357,1%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05416"/>
              </p:ext>
            </p:extLst>
          </p:nvPr>
        </p:nvGraphicFramePr>
        <p:xfrm>
          <a:off x="343499" y="1916832"/>
          <a:ext cx="8229602" cy="4324302"/>
        </p:xfrm>
        <a:graphic>
          <a:graphicData uri="http://schemas.openxmlformats.org/drawingml/2006/table">
            <a:tbl>
              <a:tblPr/>
              <a:tblGrid>
                <a:gridCol w="251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4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9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29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29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0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128.023.644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158.627.472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30.603.828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76.458.031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10.155.085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10.844.610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689.525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7.115.024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70,1%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1.484.745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1.484.745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872.765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69,7%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19.928.791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19.928.791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11.075.031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12.921.768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12.921.768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5.018.614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9.352.577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9.352.577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3.095.153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2.191.614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2.191.614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1.259.633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64.832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64.832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17.382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1.048.376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1.048.376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384.672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264.369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264.369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261.774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5.117.242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5.117.242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4.533.079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4.099.807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4.099.807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4.099.807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584.163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584.163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433.272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433.272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433.272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1.889.781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1.889.781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1.523.338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416.905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416.905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240.391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214.243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214.243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212.243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Instrumentos Cofinanciados de Apoyo al Fondo de Desarrollo Indígena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569.485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569.485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481.556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999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689.148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689.148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589.148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103.272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103.272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84.068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17.968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17.968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17.968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7.737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7.737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5.717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36.483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36.483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32.703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116,0%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41.084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41.084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27.680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7536" marR="7536" marT="7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2" y="2712151"/>
            <a:ext cx="821079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48284"/>
              </p:ext>
            </p:extLst>
          </p:nvPr>
        </p:nvGraphicFramePr>
        <p:xfrm>
          <a:off x="409323" y="1582705"/>
          <a:ext cx="8229600" cy="4764358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22.798.344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24.719.869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1.921.525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14.561.579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5.128.833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5.464.279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335.446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3.110.334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1.370.811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1.370.811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388.998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17.330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17.330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17.319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16.065.972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16.365.972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9.701.426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16.056.836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16.356.836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9.692.290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8.813.399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9.113.399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4.367.293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935.452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935.452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374.181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862.131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862.131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862.131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346.206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346.206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328.520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449.910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449.910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56.325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56.325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1.978.276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1.978.276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1.337.418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2.520.377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2.520.377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2.422.747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94.760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94.760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9.136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9.136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214.398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214.398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59.163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2.101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209.317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209.317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57.098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1.215.860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1.214.860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1.215.616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121561,6%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1.215.860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1.214.860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1.215.616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121561,6%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8229600" cy="44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AGOSTOR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508E400-4369-44CC-8BBD-1BE80BE76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2743288"/>
            <a:ext cx="8210798" cy="137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BE21EC5-DD5B-48F6-862F-77B0AE97E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21" y="1806992"/>
            <a:ext cx="8225797" cy="347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312FA2-A7BE-4C7E-B346-87F52121F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2464317"/>
            <a:ext cx="8277478" cy="252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57369"/>
              </p:ext>
            </p:extLst>
          </p:nvPr>
        </p:nvGraphicFramePr>
        <p:xfrm>
          <a:off x="409989" y="2204864"/>
          <a:ext cx="8229601" cy="3600076"/>
        </p:xfrm>
        <a:graphic>
          <a:graphicData uri="http://schemas.openxmlformats.org/drawingml/2006/table">
            <a:tbl>
              <a:tblPr/>
              <a:tblGrid>
                <a:gridCol w="25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4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1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0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55.849.992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55.849.992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39.308.455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55.849.492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55.849.492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39.308.455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191.762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191.762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191.762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191.762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191.762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191.762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39.601.094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39.601.094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32.066.254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Desarrollo Biopsicosocial - Ministerio de Salud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19.491.981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19.491.981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19.491.980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15.069.679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15.069.679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7.534.840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5.039.434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5.039.434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5.039.434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16.056.636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16.056.636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7.050.439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3.494.869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3.494.869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1.898.159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460.734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460.734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3.349.875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3.349.875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2.730.658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97.584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97.584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97.584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2.736.051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2.736.051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173.795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2.119.544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2.119.544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2.119.544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3.348.243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3.348.243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30.699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449.736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449.736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0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518" marR="7518" marT="75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552129"/>
              </p:ext>
            </p:extLst>
          </p:nvPr>
        </p:nvGraphicFramePr>
        <p:xfrm>
          <a:off x="1259633" y="1693068"/>
          <a:ext cx="6365130" cy="396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424666"/>
              </p:ext>
            </p:extLst>
          </p:nvPr>
        </p:nvGraphicFramePr>
        <p:xfrm>
          <a:off x="1187624" y="1693068"/>
          <a:ext cx="6530008" cy="382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277112-4102-497B-83AB-0D806B7BE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2150319"/>
            <a:ext cx="8234616" cy="25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420888"/>
            <a:ext cx="8277477" cy="249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27614"/>
              </p:ext>
            </p:extLst>
          </p:nvPr>
        </p:nvGraphicFramePr>
        <p:xfrm>
          <a:off x="409323" y="1516518"/>
          <a:ext cx="8229600" cy="4906019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2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64.650.708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77.742.576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13.091.868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56.080.596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21.406.517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21.978.211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571.694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13.785.414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2.958.250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3.027.250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1.455.693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305.371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305.360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301.115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2737409,1%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305.371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305.360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301.115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2737409,1%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38.549.493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40.649.690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2.100.197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29.583.733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1.753.166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1.753.166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1.753.167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1.753.166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1.753.166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1.753.167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36.796.327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38.896.524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2.100.197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27.830.566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1.314.444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1.314.444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209.011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6.033.738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6.033.738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4.839.040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1.199.112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1.199.112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1.191.398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5.294.655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5.294.655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3.499.654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3.093.172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3.493.172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2.260.094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8.456.924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8.456.924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8.456.924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320.831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320.831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301.489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1.110.581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2.810.778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1.700.197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1.182.014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Clase Media Protegida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470.504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470.504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155.287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9.502.366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9.502.366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5.735.655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333.419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333.419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138.501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17.629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17.629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15.990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22.951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22.951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19.892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26.109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26.109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13.087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72.648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72.648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61.801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194.082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194.082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27.731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1.403.018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11.448.635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10.045.617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10.816.140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Interna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487.435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487.435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318.296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Interna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913.083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913.083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454.916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2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10.048.117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10.045.617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10.042.928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401717,1%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777901"/>
            <a:ext cx="7884281" cy="457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50394"/>
              </p:ext>
            </p:extLst>
          </p:nvPr>
        </p:nvGraphicFramePr>
        <p:xfrm>
          <a:off x="390767" y="1700808"/>
          <a:ext cx="8229600" cy="4482380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87.059.888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88.851.364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1.791.476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56.745.618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16.671.006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17.633.971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962.965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10.984.858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2.618.769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2.618.769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1.702.501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25.082.336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25.082.336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21.684.129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808.090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808.090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808.090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808.090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24.274.246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24.274.246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21.659.395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11.628.876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11.628.876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10.635.661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10.905.510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10.905.510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10.013.799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1.739.860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1.739.860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1.009.935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1.019.355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1.019.355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233.642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51.618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51.618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50.254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26.420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26.420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10.386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262.650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262.650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627.167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627.167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161.477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41.667.422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41.667.422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21.322.944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40.821.217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40.821.217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21.111.648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28.657.630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28.657.630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13.756.869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5.651.380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5.651.380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3.760.092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5.659.704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5.659.704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2.994.153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852.503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852.503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600.534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846.205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846.205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211.296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846.205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846.205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211.296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829.511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828.511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817.544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81754,4%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829.511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828.511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817.544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81754,4%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3174</Words>
  <Application>Microsoft Office PowerPoint</Application>
  <PresentationFormat>Presentación en pantalla (4:3)</PresentationFormat>
  <Paragraphs>1775</Paragraphs>
  <Slides>18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21:  MINISTERIO DE DESARROLLO SOCIAL</vt:lpstr>
      <vt:lpstr>EJECUCIÓN ACUMULADA DE GASTOS A AGOSTO DE 2019  PARTIDA 21 MINISTERIO DE DESARROLLO SOCIAL</vt:lpstr>
      <vt:lpstr>Presentación de PowerPoint</vt:lpstr>
      <vt:lpstr>Presentación de PowerPoint</vt:lpstr>
      <vt:lpstr>EJECUCIÓN ACUMULADA DE GASTOS A AGOSTO DE 2019  PARTIDA 21 MINISTERIO DE DESARROLLO SOCIAL</vt:lpstr>
      <vt:lpstr>EJECUCIÓN ACUMULADA DE GASTOS A AGOSTO DE 2019  PARTIDA 2I RESUMEN POR CAPÍTULOS</vt:lpstr>
      <vt:lpstr>EJECUCIÓN ACUMULADA DE GASTOS A AGOSTO DE 2019  PARTIDA 21. CAPÍTULO 01. PROGRAMA 01:  SUBSECRETARÍA DE SERVICIOS SOCIALES</vt:lpstr>
      <vt:lpstr>EJECUCIÓN ACUMULADA DE GASTOS A AGOSTO DE 2019  PARTIDA 21. CAPÍTULO 01. PROGRAMA 05:  INGRESO ÉTICO FAMILIAR Y SISTEMA CHILE SOLIDARIO</vt:lpstr>
      <vt:lpstr>EJECUCIÓN ACUMULADA DE GASTOS A AGOSTO DE 2019  PARTIDA 21. CAPÍTULO 02. PROGRAMA 01:  FONDO DE SOLIDARIDAD E INVERSIÓN SOCIAL</vt:lpstr>
      <vt:lpstr>EJECUCIÓN ACUMULADA DE GASTOS A AGOSTO DE 2019  PARTIDA 21. CAPÍTULO 05. PROGRAMA 01:  INSTITUTO NACIONAL DE LA JUVENTUD</vt:lpstr>
      <vt:lpstr>EJECUCIÓN ACUMULADA DE GASTOS A AGOSTO DE 2019  PARTIDA 21. CAPÍTULO 06. PROGRAMA 01:  CORPORACIÓN NACIONAL DE DESARROLLO INDÍGENA</vt:lpstr>
      <vt:lpstr>EJECUCIÓN ACUMULADA DE GASTOS A AGOSTO DE 2019  PARTIDA 21. CAPÍTULO 06. PROGRAMA 01:  CORPORACIÓN NACIONAL DE DESARROLLO INDÍGENA</vt:lpstr>
      <vt:lpstr>EJECUCIÓN ACUMULADA DE GASTOS A AGOSTO DE 2019  PARTIDA 21. CAPÍTULO 07. PROGRAMA 01:  SERVICIO NACIONAL DE LA DISCAPACIDAD</vt:lpstr>
      <vt:lpstr>EJECUCIÓN ACUMULADA DE GASTOS A AGOSTO DE 2019  PARTIDA 21. CAPÍTULO 08. PROGRAMA 01:  SERVICIO NACIONAL DEL ADULTO MAYOR</vt:lpstr>
      <vt:lpstr>EJECUCIÓN ACUMULADA DE GASTOS A AGOSTO DE 2019  PARTIDA 21. CAPÍTULO 08. PROGRAMA 01:  SERVICIO NACIONAL DEL ADULTO AGOSTOR</vt:lpstr>
      <vt:lpstr>EJECUCIÓN ACUMULADA DE GASTOS A AGOSTO DE 2019  PARTIDA 21. CAPÍTULO 09. PROGRAMA 01:  SUBSECRETARÍA DE EVALUACIÓN SOCIAL</vt:lpstr>
      <vt:lpstr>EJECUCIÓN ACUMULADA DE GASTOS A AGOSTO DE 2019  PARTIDA 21. CAPÍTULO 10. PROGRAMA 01:  SUBSECRETARÍA DE LA NIÑEZ</vt:lpstr>
      <vt:lpstr>EJECUCIÓN ACUMULADA DE GASTOS A AGOSTO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289</cp:revision>
  <cp:lastPrinted>2019-10-14T14:51:48Z</cp:lastPrinted>
  <dcterms:created xsi:type="dcterms:W3CDTF">2016-06-23T13:38:47Z</dcterms:created>
  <dcterms:modified xsi:type="dcterms:W3CDTF">2019-10-14T14:52:26Z</dcterms:modified>
</cp:coreProperties>
</file>