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1"/>
  </p:notesMasterIdLst>
  <p:handoutMasterIdLst>
    <p:handoutMasterId r:id="rId12"/>
  </p:handoutMasterIdLst>
  <p:sldIdLst>
    <p:sldId id="256" r:id="rId3"/>
    <p:sldId id="298" r:id="rId4"/>
    <p:sldId id="301" r:id="rId5"/>
    <p:sldId id="300" r:id="rId6"/>
    <p:sldId id="302" r:id="rId7"/>
    <p:sldId id="303" r:id="rId8"/>
    <p:sldId id="264" r:id="rId9"/>
    <p:sldId id="265" r:id="rId10"/>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21" autoAdjust="0"/>
  </p:normalViewPr>
  <p:slideViewPr>
    <p:cSldViewPr>
      <p:cViewPr varScale="1">
        <p:scale>
          <a:sx n="93" d="100"/>
          <a:sy n="93" d="100"/>
        </p:scale>
        <p:origin x="168" y="84"/>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04'!$C$35</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04'!$D$34:$O$34</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04'!$D$35:$O$35</c:f>
              <c:numCache>
                <c:formatCode>0.0%</c:formatCode>
                <c:ptCount val="12"/>
                <c:pt idx="0">
                  <c:v>8.8999999999999996E-2</c:v>
                </c:pt>
                <c:pt idx="1">
                  <c:v>6.6000000000000003E-2</c:v>
                </c:pt>
                <c:pt idx="2">
                  <c:v>8.5999999999999993E-2</c:v>
                </c:pt>
                <c:pt idx="3">
                  <c:v>9.6000000000000002E-2</c:v>
                </c:pt>
                <c:pt idx="4">
                  <c:v>7.1999999999999995E-2</c:v>
                </c:pt>
                <c:pt idx="5">
                  <c:v>0.107</c:v>
                </c:pt>
                <c:pt idx="6">
                  <c:v>6.4000000000000001E-2</c:v>
                </c:pt>
                <c:pt idx="7">
                  <c:v>7.4999999999999997E-2</c:v>
                </c:pt>
                <c:pt idx="8">
                  <c:v>0.1</c:v>
                </c:pt>
                <c:pt idx="9">
                  <c:v>6.3E-2</c:v>
                </c:pt>
                <c:pt idx="10">
                  <c:v>7.6999999999999999E-2</c:v>
                </c:pt>
                <c:pt idx="11">
                  <c:v>0.152</c:v>
                </c:pt>
              </c:numCache>
            </c:numRef>
          </c:val>
          <c:extLst>
            <c:ext xmlns:c16="http://schemas.microsoft.com/office/drawing/2014/chart" uri="{C3380CC4-5D6E-409C-BE32-E72D297353CC}">
              <c16:uniqueId val="{00000000-46C3-4EDF-B535-058F344C33DC}"/>
            </c:ext>
          </c:extLst>
        </c:ser>
        <c:ser>
          <c:idx val="1"/>
          <c:order val="1"/>
          <c:tx>
            <c:strRef>
              <c:f>'Partida 04'!$C$36</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04'!$D$34:$O$34</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04'!$D$36:$O$36</c:f>
              <c:numCache>
                <c:formatCode>0.0%</c:formatCode>
                <c:ptCount val="12"/>
                <c:pt idx="0">
                  <c:v>0.112</c:v>
                </c:pt>
                <c:pt idx="1">
                  <c:v>6.8000000000000005E-2</c:v>
                </c:pt>
                <c:pt idx="2">
                  <c:v>9.1999999999999998E-2</c:v>
                </c:pt>
                <c:pt idx="3">
                  <c:v>9.6000000000000002E-2</c:v>
                </c:pt>
                <c:pt idx="4">
                  <c:v>6.7000000000000004E-2</c:v>
                </c:pt>
                <c:pt idx="5">
                  <c:v>0.108</c:v>
                </c:pt>
                <c:pt idx="6">
                  <c:v>7.2999999999999995E-2</c:v>
                </c:pt>
                <c:pt idx="7">
                  <c:v>7.2999999999999995E-2</c:v>
                </c:pt>
                <c:pt idx="8">
                  <c:v>0.106</c:v>
                </c:pt>
                <c:pt idx="9">
                  <c:v>5.8999999999999997E-2</c:v>
                </c:pt>
                <c:pt idx="10">
                  <c:v>8.7999999999999995E-2</c:v>
                </c:pt>
                <c:pt idx="11">
                  <c:v>0.13800000000000001</c:v>
                </c:pt>
              </c:numCache>
            </c:numRef>
          </c:val>
          <c:extLst>
            <c:ext xmlns:c16="http://schemas.microsoft.com/office/drawing/2014/chart" uri="{C3380CC4-5D6E-409C-BE32-E72D297353CC}">
              <c16:uniqueId val="{00000001-46C3-4EDF-B535-058F344C33DC}"/>
            </c:ext>
          </c:extLst>
        </c:ser>
        <c:ser>
          <c:idx val="2"/>
          <c:order val="2"/>
          <c:tx>
            <c:strRef>
              <c:f>'Partida 04'!$C$37</c:f>
              <c:strCache>
                <c:ptCount val="1"/>
                <c:pt idx="0">
                  <c:v>% Ejecución Ppto. Vigente 2019</c:v>
                </c:pt>
              </c:strCache>
            </c:strRef>
          </c:tx>
          <c:spPr>
            <a:solidFill>
              <a:srgbClr val="C0504D"/>
            </a:solidFill>
          </c:spPr>
          <c:invertIfNegative val="0"/>
          <c:dLbls>
            <c:dLbl>
              <c:idx val="5"/>
              <c:spPr>
                <a:noFill/>
                <a:ln>
                  <a:noFill/>
                </a:ln>
                <a:effectLst/>
              </c:spPr>
              <c:txPr>
                <a:bodyPr rot="-5400000" vert="horz"/>
                <a:lstStyle/>
                <a:p>
                  <a:pPr>
                    <a:defRPr sz="700" b="1">
                      <a:solidFill>
                        <a:srgbClr val="FF0000"/>
                      </a:solidFill>
                    </a:defRPr>
                  </a:pPr>
                  <a:endParaRPr lang="es-CL"/>
                </a:p>
              </c:txPr>
              <c:showLegendKey val="0"/>
              <c:showVal val="1"/>
              <c:showCatName val="0"/>
              <c:showSerName val="0"/>
              <c:showPercent val="0"/>
              <c:showBubbleSize val="0"/>
              <c:extLst>
                <c:ext xmlns:c16="http://schemas.microsoft.com/office/drawing/2014/chart" uri="{C3380CC4-5D6E-409C-BE32-E72D297353CC}">
                  <c16:uniqueId val="{00000002-46C3-4EDF-B535-058F344C33DC}"/>
                </c:ext>
              </c:extLst>
            </c:dLbl>
            <c:dLbl>
              <c:idx val="6"/>
              <c:spPr>
                <a:noFill/>
                <a:ln>
                  <a:noFill/>
                </a:ln>
                <a:effectLst/>
              </c:spPr>
              <c:txPr>
                <a:bodyPr rot="-5400000" vert="horz"/>
                <a:lstStyle/>
                <a:p>
                  <a:pPr>
                    <a:defRPr sz="700" b="1">
                      <a:solidFill>
                        <a:srgbClr val="FF0000"/>
                      </a:solidFill>
                    </a:defRPr>
                  </a:pPr>
                  <a:endParaRPr lang="es-CL"/>
                </a:p>
              </c:txPr>
              <c:showLegendKey val="0"/>
              <c:showVal val="1"/>
              <c:showCatName val="0"/>
              <c:showSerName val="0"/>
              <c:showPercent val="0"/>
              <c:showBubbleSize val="0"/>
              <c:extLst>
                <c:ext xmlns:c16="http://schemas.microsoft.com/office/drawing/2014/chart" uri="{C3380CC4-5D6E-409C-BE32-E72D297353CC}">
                  <c16:uniqueId val="{00000003-46C3-4EDF-B535-058F344C33DC}"/>
                </c:ext>
              </c:extLst>
            </c:dLbl>
            <c:dLbl>
              <c:idx val="8"/>
              <c:spPr>
                <a:noFill/>
                <a:ln>
                  <a:noFill/>
                </a:ln>
                <a:effectLst/>
              </c:spPr>
              <c:txPr>
                <a:bodyPr rot="-5400000" vert="horz"/>
                <a:lstStyle/>
                <a:p>
                  <a:pPr>
                    <a:defRPr sz="700" b="1">
                      <a:solidFill>
                        <a:srgbClr val="FF0000"/>
                      </a:solidFill>
                    </a:defRPr>
                  </a:pPr>
                  <a:endParaRPr lang="es-CL"/>
                </a:p>
              </c:txPr>
              <c:showLegendKey val="0"/>
              <c:showVal val="1"/>
              <c:showCatName val="0"/>
              <c:showSerName val="0"/>
              <c:showPercent val="0"/>
              <c:showBubbleSize val="0"/>
              <c:extLst>
                <c:ext xmlns:c16="http://schemas.microsoft.com/office/drawing/2014/chart" uri="{C3380CC4-5D6E-409C-BE32-E72D297353CC}">
                  <c16:uniqueId val="{00000004-46C3-4EDF-B535-058F344C33DC}"/>
                </c:ext>
              </c:extLst>
            </c:dLbl>
            <c:dLbl>
              <c:idx val="9"/>
              <c:spPr>
                <a:noFill/>
                <a:ln>
                  <a:noFill/>
                </a:ln>
                <a:effectLst/>
              </c:spPr>
              <c:txPr>
                <a:bodyPr rot="-5400000" vert="horz"/>
                <a:lstStyle/>
                <a:p>
                  <a:pPr>
                    <a:defRPr sz="900" b="1">
                      <a:solidFill>
                        <a:srgbClr val="FF0000"/>
                      </a:solidFill>
                    </a:defRPr>
                  </a:pPr>
                  <a:endParaRPr lang="es-CL"/>
                </a:p>
              </c:txPr>
              <c:showLegendKey val="0"/>
              <c:showVal val="1"/>
              <c:showCatName val="0"/>
              <c:showSerName val="0"/>
              <c:showPercent val="0"/>
              <c:showBubbleSize val="0"/>
              <c:extLst>
                <c:ext xmlns:c16="http://schemas.microsoft.com/office/drawing/2014/chart" uri="{C3380CC4-5D6E-409C-BE32-E72D297353CC}">
                  <c16:uniqueId val="{00000005-46C3-4EDF-B535-058F344C33DC}"/>
                </c:ext>
              </c:extLst>
            </c:dLbl>
            <c:dLbl>
              <c:idx val="10"/>
              <c:spPr>
                <a:noFill/>
                <a:ln>
                  <a:noFill/>
                </a:ln>
                <a:effectLst/>
              </c:spPr>
              <c:txPr>
                <a:bodyPr rot="-5400000" vert="horz"/>
                <a:lstStyle/>
                <a:p>
                  <a:pPr>
                    <a:defRPr sz="900" b="1">
                      <a:solidFill>
                        <a:srgbClr val="FF0000"/>
                      </a:solidFill>
                    </a:defRPr>
                  </a:pPr>
                  <a:endParaRPr lang="es-CL"/>
                </a:p>
              </c:txPr>
              <c:showLegendKey val="0"/>
              <c:showVal val="1"/>
              <c:showCatName val="0"/>
              <c:showSerName val="0"/>
              <c:showPercent val="0"/>
              <c:showBubbleSize val="0"/>
              <c:extLst>
                <c:ext xmlns:c16="http://schemas.microsoft.com/office/drawing/2014/chart" uri="{C3380CC4-5D6E-409C-BE32-E72D297353CC}">
                  <c16:uniqueId val="{00000006-46C3-4EDF-B535-058F344C33DC}"/>
                </c:ext>
              </c:extLst>
            </c:dLbl>
            <c:spPr>
              <a:noFill/>
              <a:ln>
                <a:noFill/>
              </a:ln>
              <a:effectLst/>
            </c:spPr>
            <c:txPr>
              <a:bodyPr rot="-5400000" vert="horz"/>
              <a:lstStyle/>
              <a:p>
                <a:pPr>
                  <a:defRPr sz="700">
                    <a:solidFill>
                      <a:srgbClr val="FF0000"/>
                    </a:solidFill>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04'!$D$34:$O$34</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04'!$D$37:$O$37</c:f>
              <c:numCache>
                <c:formatCode>0.0%</c:formatCode>
                <c:ptCount val="12"/>
                <c:pt idx="0">
                  <c:v>9.8465307841019034E-2</c:v>
                </c:pt>
                <c:pt idx="1">
                  <c:v>6.6063434414056529E-2</c:v>
                </c:pt>
                <c:pt idx="2">
                  <c:v>8.3910710045843051E-2</c:v>
                </c:pt>
                <c:pt idx="3">
                  <c:v>0.10390455919652329</c:v>
                </c:pt>
                <c:pt idx="4">
                  <c:v>6.9628237819129385E-2</c:v>
                </c:pt>
                <c:pt idx="5">
                  <c:v>0.10762818776725075</c:v>
                </c:pt>
                <c:pt idx="6">
                  <c:v>7.173559418230907E-2</c:v>
                </c:pt>
                <c:pt idx="7">
                  <c:v>6.3658888763500177E-2</c:v>
                </c:pt>
                <c:pt idx="8">
                  <c:v>0.10218620521501356</c:v>
                </c:pt>
                <c:pt idx="9">
                  <c:v>6.1163685101228334E-2</c:v>
                </c:pt>
                <c:pt idx="10">
                  <c:v>7.9437596452145764E-2</c:v>
                </c:pt>
                <c:pt idx="11">
                  <c:v>0.14334298917134769</c:v>
                </c:pt>
              </c:numCache>
            </c:numRef>
          </c:val>
          <c:extLst>
            <c:ext xmlns:c16="http://schemas.microsoft.com/office/drawing/2014/chart" uri="{C3380CC4-5D6E-409C-BE32-E72D297353CC}">
              <c16:uniqueId val="{00000007-46C3-4EDF-B535-058F344C33DC}"/>
            </c:ext>
          </c:extLst>
        </c:ser>
        <c:dLbls>
          <c:showLegendKey val="0"/>
          <c:showVal val="0"/>
          <c:showCatName val="0"/>
          <c:showSerName val="0"/>
          <c:showPercent val="0"/>
          <c:showBubbleSize val="0"/>
        </c:dLbls>
        <c:gapWidth val="150"/>
        <c:overlap val="-49"/>
        <c:axId val="123764096"/>
        <c:axId val="123778176"/>
      </c:barChart>
      <c:catAx>
        <c:axId val="123764096"/>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3778176"/>
        <c:crosses val="autoZero"/>
        <c:auto val="0"/>
        <c:lblAlgn val="ctr"/>
        <c:lblOffset val="100"/>
        <c:noMultiLvlLbl val="0"/>
      </c:catAx>
      <c:valAx>
        <c:axId val="123778176"/>
        <c:scaling>
          <c:orientation val="minMax"/>
        </c:scaling>
        <c:delete val="0"/>
        <c:axPos val="l"/>
        <c:numFmt formatCode="0.0%" sourceLinked="1"/>
        <c:majorTickMark val="out"/>
        <c:minorTickMark val="none"/>
        <c:tickLblPos val="nextTo"/>
        <c:txPr>
          <a:bodyPr/>
          <a:lstStyle/>
          <a:p>
            <a:pPr>
              <a:defRPr sz="800"/>
            </a:pPr>
            <a:endParaRPr lang="es-CL"/>
          </a:p>
        </c:txPr>
        <c:crossAx val="123764096"/>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lineChart>
        <c:grouping val="standard"/>
        <c:varyColors val="0"/>
        <c:ser>
          <c:idx val="0"/>
          <c:order val="0"/>
          <c:tx>
            <c:strRef>
              <c:f>'Partida 04'!$C$31</c:f>
              <c:strCache>
                <c:ptCount val="1"/>
                <c:pt idx="0">
                  <c:v>% Ejecución Ppto. Vigente 2017</c:v>
                </c:pt>
              </c:strCache>
            </c:strRef>
          </c:tx>
          <c:spPr>
            <a:ln>
              <a:solidFill>
                <a:srgbClr val="9BBB59"/>
              </a:solidFill>
            </a:ln>
          </c:spPr>
          <c:marker>
            <c:symbol val="none"/>
          </c:marker>
          <c:cat>
            <c:strRef>
              <c:f>'Partida 04'!$D$30:$O$30</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04'!$D$31:$O$31</c:f>
              <c:numCache>
                <c:formatCode>0.0%</c:formatCode>
                <c:ptCount val="12"/>
                <c:pt idx="0">
                  <c:v>8.8999999999999996E-2</c:v>
                </c:pt>
                <c:pt idx="1">
                  <c:v>0.155</c:v>
                </c:pt>
                <c:pt idx="2">
                  <c:v>0.23799999999999999</c:v>
                </c:pt>
                <c:pt idx="3">
                  <c:v>0.33300000000000002</c:v>
                </c:pt>
                <c:pt idx="4">
                  <c:v>0.40600000000000003</c:v>
                </c:pt>
                <c:pt idx="5">
                  <c:v>0.504</c:v>
                </c:pt>
                <c:pt idx="6">
                  <c:v>0.51500000000000001</c:v>
                </c:pt>
                <c:pt idx="7">
                  <c:v>0.59</c:v>
                </c:pt>
                <c:pt idx="8">
                  <c:v>0.68899999999999995</c:v>
                </c:pt>
                <c:pt idx="9">
                  <c:v>0.74299999999999999</c:v>
                </c:pt>
                <c:pt idx="10">
                  <c:v>0.83799999999999997</c:v>
                </c:pt>
                <c:pt idx="11">
                  <c:v>0.98799999999999999</c:v>
                </c:pt>
              </c:numCache>
            </c:numRef>
          </c:val>
          <c:smooth val="0"/>
          <c:extLst>
            <c:ext xmlns:c16="http://schemas.microsoft.com/office/drawing/2014/chart" uri="{C3380CC4-5D6E-409C-BE32-E72D297353CC}">
              <c16:uniqueId val="{00000000-434A-4E11-A5F7-700B4AC941FE}"/>
            </c:ext>
          </c:extLst>
        </c:ser>
        <c:ser>
          <c:idx val="1"/>
          <c:order val="1"/>
          <c:tx>
            <c:strRef>
              <c:f>'Partida 04'!$C$32</c:f>
              <c:strCache>
                <c:ptCount val="1"/>
                <c:pt idx="0">
                  <c:v>% Ejecución Ppto. Vigente 2018</c:v>
                </c:pt>
              </c:strCache>
            </c:strRef>
          </c:tx>
          <c:spPr>
            <a:ln>
              <a:solidFill>
                <a:srgbClr val="0070C0"/>
              </a:solidFill>
            </a:ln>
          </c:spPr>
          <c:marker>
            <c:symbol val="none"/>
          </c:marker>
          <c:cat>
            <c:strRef>
              <c:f>'Partida 04'!$D$30:$O$30</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04'!$D$32:$O$32</c:f>
              <c:numCache>
                <c:formatCode>0.0%</c:formatCode>
                <c:ptCount val="12"/>
                <c:pt idx="0">
                  <c:v>0.112</c:v>
                </c:pt>
                <c:pt idx="1">
                  <c:v>0.18</c:v>
                </c:pt>
                <c:pt idx="2">
                  <c:v>0.27200000000000002</c:v>
                </c:pt>
                <c:pt idx="3">
                  <c:v>0.35499999999999998</c:v>
                </c:pt>
                <c:pt idx="4">
                  <c:v>0.42199999999999999</c:v>
                </c:pt>
                <c:pt idx="5">
                  <c:v>0.53100000000000003</c:v>
                </c:pt>
                <c:pt idx="6">
                  <c:v>0.60899999999999999</c:v>
                </c:pt>
                <c:pt idx="7">
                  <c:v>0.622</c:v>
                </c:pt>
                <c:pt idx="8">
                  <c:v>0.72799999999999998</c:v>
                </c:pt>
                <c:pt idx="9">
                  <c:v>0.78500000000000003</c:v>
                </c:pt>
                <c:pt idx="10">
                  <c:v>0.873</c:v>
                </c:pt>
                <c:pt idx="11">
                  <c:v>0.98399999999999999</c:v>
                </c:pt>
              </c:numCache>
            </c:numRef>
          </c:val>
          <c:smooth val="0"/>
          <c:extLst>
            <c:ext xmlns:c16="http://schemas.microsoft.com/office/drawing/2014/chart" uri="{C3380CC4-5D6E-409C-BE32-E72D297353CC}">
              <c16:uniqueId val="{00000001-434A-4E11-A5F7-700B4AC941FE}"/>
            </c:ext>
          </c:extLst>
        </c:ser>
        <c:ser>
          <c:idx val="2"/>
          <c:order val="2"/>
          <c:tx>
            <c:strRef>
              <c:f>'Partida 04'!$C$33</c:f>
              <c:strCache>
                <c:ptCount val="1"/>
                <c:pt idx="0">
                  <c:v>% Ejecución Ppto. Vigente 2019</c:v>
                </c:pt>
              </c:strCache>
            </c:strRef>
          </c:tx>
          <c:spPr>
            <a:ln>
              <a:solidFill>
                <a:srgbClr val="C00000"/>
              </a:solidFill>
            </a:ln>
          </c:spPr>
          <c:marker>
            <c:symbol val="none"/>
          </c:marker>
          <c:dLbls>
            <c:dLbl>
              <c:idx val="0"/>
              <c:layout>
                <c:manualLayout>
                  <c:x val="-3.5153797865662272E-2"/>
                  <c:y val="2.91666666666666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34A-4E11-A5F7-700B4AC941FE}"/>
                </c:ext>
              </c:extLst>
            </c:dLbl>
            <c:dLbl>
              <c:idx val="1"/>
              <c:layout>
                <c:manualLayout>
                  <c:x val="-4.519774011299435E-2"/>
                  <c:y val="2.9166666666666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34A-4E11-A5F7-700B4AC941FE}"/>
                </c:ext>
              </c:extLst>
            </c:dLbl>
            <c:dLbl>
              <c:idx val="2"/>
              <c:layout>
                <c:manualLayout>
                  <c:x val="-5.0219711236660386E-2"/>
                  <c:y val="2.9166666666666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34A-4E11-A5F7-700B4AC941FE}"/>
                </c:ext>
              </c:extLst>
            </c:dLbl>
            <c:dLbl>
              <c:idx val="3"/>
              <c:layout>
                <c:manualLayout>
                  <c:x val="-4.2686754551161374E-2"/>
                  <c:y val="3.3333333333333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34A-4E11-A5F7-700B4AC941FE}"/>
                </c:ext>
              </c:extLst>
            </c:dLbl>
            <c:dLbl>
              <c:idx val="4"/>
              <c:layout>
                <c:manualLayout>
                  <c:x val="-4.0175768989328314E-2"/>
                  <c:y val="4.58333333333332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34A-4E11-A5F7-700B4AC941FE}"/>
                </c:ext>
              </c:extLst>
            </c:dLbl>
            <c:dLbl>
              <c:idx val="5"/>
              <c:layout>
                <c:manualLayout>
                  <c:x val="-4.0175768989328314E-2"/>
                  <c:y val="5.41666666666666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34A-4E11-A5F7-700B4AC941FE}"/>
                </c:ext>
              </c:extLst>
            </c:dLbl>
            <c:dLbl>
              <c:idx val="6"/>
              <c:layout>
                <c:manualLayout>
                  <c:x val="-4.519774011299435E-2"/>
                  <c:y val="3.74999999999999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34A-4E11-A5F7-700B4AC941FE}"/>
                </c:ext>
              </c:extLst>
            </c:dLbl>
            <c:dLbl>
              <c:idx val="7"/>
              <c:layout>
                <c:manualLayout>
                  <c:x val="-4.519774011299435E-2"/>
                  <c:y val="2.91666666666666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34A-4E11-A5F7-700B4AC941FE}"/>
                </c:ext>
              </c:extLst>
            </c:dLbl>
            <c:dLbl>
              <c:idx val="8"/>
              <c:layout>
                <c:manualLayout>
                  <c:x val="-4.7708725674827368E-2"/>
                  <c:y val="4.99999999999999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34A-4E11-A5F7-700B4AC941FE}"/>
                </c:ext>
              </c:extLst>
            </c:dLbl>
            <c:dLbl>
              <c:idx val="9"/>
              <c:layout>
                <c:manualLayout>
                  <c:x val="-3.5186882685186209E-2"/>
                  <c:y val="3.33334120734996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34A-4E11-A5F7-700B4AC941FE}"/>
                </c:ext>
              </c:extLst>
            </c:dLbl>
            <c:dLbl>
              <c:idx val="10"/>
              <c:layout>
                <c:manualLayout>
                  <c:x val="-5.2653576386085164E-2"/>
                  <c:y val="3.4285718142375417E-2"/>
                </c:manualLayout>
              </c:layout>
              <c:tx>
                <c:rich>
                  <a:bodyPr/>
                  <a:lstStyle/>
                  <a:p>
                    <a:pPr>
                      <a:defRPr sz="900" b="1">
                        <a:solidFill>
                          <a:srgbClr val="FF0000"/>
                        </a:solidFill>
                      </a:defRPr>
                    </a:pPr>
                    <a:fld id="{330B2B4F-5E21-4A3F-AD47-FE00F7FF494C}" type="VALUE">
                      <a:rPr lang="en-US" sz="700">
                        <a:solidFill>
                          <a:srgbClr val="FF0000"/>
                        </a:solidFill>
                      </a:rPr>
                      <a:pPr>
                        <a:defRPr sz="900" b="1">
                          <a:solidFill>
                            <a:srgbClr val="FF0000"/>
                          </a:solidFill>
                        </a:defRPr>
                      </a:pPr>
                      <a:t>[VALOR]</a:t>
                    </a:fld>
                    <a:endParaRPr lang="es-CL"/>
                  </a:p>
                </c:rich>
              </c:tx>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434A-4E11-A5F7-700B4AC941FE}"/>
                </c:ext>
              </c:extLst>
            </c:dLbl>
            <c:spPr>
              <a:noFill/>
              <a:ln>
                <a:noFill/>
              </a:ln>
              <a:effectLst/>
            </c:spPr>
            <c:txPr>
              <a:bodyPr/>
              <a:lstStyle/>
              <a:p>
                <a:pPr>
                  <a:defRPr sz="700" b="1">
                    <a:solidFill>
                      <a:srgbClr val="FF0000"/>
                    </a:solidFill>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04'!$D$30:$O$30</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04'!$D$33:$O$33</c:f>
              <c:numCache>
                <c:formatCode>0.0%</c:formatCode>
                <c:ptCount val="12"/>
                <c:pt idx="0">
                  <c:v>9.8465307841019034E-2</c:v>
                </c:pt>
                <c:pt idx="1">
                  <c:v>0.16452874225507555</c:v>
                </c:pt>
                <c:pt idx="2">
                  <c:v>0.24358350545267077</c:v>
                </c:pt>
                <c:pt idx="3">
                  <c:v>0.34748806464919407</c:v>
                </c:pt>
                <c:pt idx="4">
                  <c:v>0.41711630246832343</c:v>
                </c:pt>
                <c:pt idx="5">
                  <c:v>0.52259484433631354</c:v>
                </c:pt>
                <c:pt idx="6">
                  <c:v>0.53485268653725082</c:v>
                </c:pt>
                <c:pt idx="7">
                  <c:v>0.59851157530075094</c:v>
                </c:pt>
                <c:pt idx="8">
                  <c:v>0.70707259494353281</c:v>
                </c:pt>
                <c:pt idx="9">
                  <c:v>0.76823628004476108</c:v>
                </c:pt>
                <c:pt idx="10">
                  <c:v>0.84812871592817796</c:v>
                </c:pt>
                <c:pt idx="11">
                  <c:v>0.99096956077340781</c:v>
                </c:pt>
              </c:numCache>
            </c:numRef>
          </c:val>
          <c:smooth val="0"/>
          <c:extLst>
            <c:ext xmlns:c16="http://schemas.microsoft.com/office/drawing/2014/chart" uri="{C3380CC4-5D6E-409C-BE32-E72D297353CC}">
              <c16:uniqueId val="{0000000D-434A-4E11-A5F7-700B4AC941FE}"/>
            </c:ext>
          </c:extLst>
        </c:ser>
        <c:dLbls>
          <c:showLegendKey val="0"/>
          <c:showVal val="0"/>
          <c:showCatName val="0"/>
          <c:showSerName val="0"/>
          <c:showPercent val="0"/>
          <c:showBubbleSize val="0"/>
        </c:dLbls>
        <c:smooth val="0"/>
        <c:axId val="66230528"/>
        <c:axId val="66236416"/>
      </c:lineChart>
      <c:catAx>
        <c:axId val="66230528"/>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66236416"/>
        <c:crosses val="autoZero"/>
        <c:auto val="1"/>
        <c:lblAlgn val="ctr"/>
        <c:lblOffset val="100"/>
        <c:tickLblSkip val="1"/>
        <c:noMultiLvlLbl val="0"/>
      </c:catAx>
      <c:valAx>
        <c:axId val="66236416"/>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66230528"/>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24" tIns="46561" rIns="93124" bIns="46561" rtlCol="0"/>
          <a:lstStyle>
            <a:lvl1pPr algn="l">
              <a:defRPr sz="1200"/>
            </a:lvl1pPr>
          </a:lstStyle>
          <a:p>
            <a:endParaRPr lang="es-CL"/>
          </a:p>
        </p:txBody>
      </p:sp>
      <p:sp>
        <p:nvSpPr>
          <p:cNvPr id="3" name="2 Marcador de fecha"/>
          <p:cNvSpPr>
            <a:spLocks noGrp="1"/>
          </p:cNvSpPr>
          <p:nvPr>
            <p:ph type="dt" sz="quarter" idx="1"/>
          </p:nvPr>
        </p:nvSpPr>
        <p:spPr>
          <a:xfrm>
            <a:off x="4023098" y="0"/>
            <a:ext cx="3077740" cy="469424"/>
          </a:xfrm>
          <a:prstGeom prst="rect">
            <a:avLst/>
          </a:prstGeom>
        </p:spPr>
        <p:txBody>
          <a:bodyPr vert="horz" lIns="93124" tIns="46561" rIns="93124" bIns="46561" rtlCol="0"/>
          <a:lstStyle>
            <a:lvl1pPr algn="r">
              <a:defRPr sz="1200"/>
            </a:lvl1pPr>
          </a:lstStyle>
          <a:p>
            <a:fld id="{616FA1BA-8A8E-4023-9C91-FC56F051C6FA}" type="datetimeFigureOut">
              <a:rPr lang="es-CL" smtClean="0"/>
              <a:t>08-04-2020</a:t>
            </a:fld>
            <a:endParaRPr lang="es-CL"/>
          </a:p>
        </p:txBody>
      </p:sp>
      <p:sp>
        <p:nvSpPr>
          <p:cNvPr id="4" name="3 Marcador de pie de página"/>
          <p:cNvSpPr>
            <a:spLocks noGrp="1"/>
          </p:cNvSpPr>
          <p:nvPr>
            <p:ph type="ftr" sz="quarter" idx="2"/>
          </p:nvPr>
        </p:nvSpPr>
        <p:spPr>
          <a:xfrm>
            <a:off x="4" y="8917422"/>
            <a:ext cx="3077740" cy="469424"/>
          </a:xfrm>
          <a:prstGeom prst="rect">
            <a:avLst/>
          </a:prstGeom>
        </p:spPr>
        <p:txBody>
          <a:bodyPr vert="horz" lIns="93124" tIns="46561" rIns="93124" bIns="46561"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23098" y="8917422"/>
            <a:ext cx="3077740" cy="469424"/>
          </a:xfrm>
          <a:prstGeom prst="rect">
            <a:avLst/>
          </a:prstGeom>
        </p:spPr>
        <p:txBody>
          <a:bodyPr vert="horz" lIns="93124" tIns="46561" rIns="93124" bIns="46561"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24" tIns="46561" rIns="93124" bIns="46561" rtlCol="0"/>
          <a:lstStyle>
            <a:lvl1pPr algn="l">
              <a:defRPr sz="1200"/>
            </a:lvl1pPr>
          </a:lstStyle>
          <a:p>
            <a:endParaRPr lang="es-CL"/>
          </a:p>
        </p:txBody>
      </p:sp>
      <p:sp>
        <p:nvSpPr>
          <p:cNvPr id="3" name="2 Marcador de fecha"/>
          <p:cNvSpPr>
            <a:spLocks noGrp="1"/>
          </p:cNvSpPr>
          <p:nvPr>
            <p:ph type="dt" idx="1"/>
          </p:nvPr>
        </p:nvSpPr>
        <p:spPr>
          <a:xfrm>
            <a:off x="4023098" y="0"/>
            <a:ext cx="3077740" cy="469424"/>
          </a:xfrm>
          <a:prstGeom prst="rect">
            <a:avLst/>
          </a:prstGeom>
        </p:spPr>
        <p:txBody>
          <a:bodyPr vert="horz" lIns="93124" tIns="46561" rIns="93124" bIns="46561" rtlCol="0"/>
          <a:lstStyle>
            <a:lvl1pPr algn="r">
              <a:defRPr sz="1200"/>
            </a:lvl1pPr>
          </a:lstStyle>
          <a:p>
            <a:fld id="{E2B5B10E-871D-42A9-AFA9-7078BA467708}" type="datetimeFigureOut">
              <a:rPr lang="es-CL" smtClean="0"/>
              <a:t>08-04-2020</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24" tIns="46561" rIns="93124" bIns="46561"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3124" tIns="46561" rIns="93124" bIns="46561"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917422"/>
            <a:ext cx="3077740" cy="469424"/>
          </a:xfrm>
          <a:prstGeom prst="rect">
            <a:avLst/>
          </a:prstGeom>
        </p:spPr>
        <p:txBody>
          <a:bodyPr vert="horz" lIns="93124" tIns="46561" rIns="93124" bIns="46561"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8" y="8917422"/>
            <a:ext cx="3077740" cy="469424"/>
          </a:xfrm>
          <a:prstGeom prst="rect">
            <a:avLst/>
          </a:prstGeom>
        </p:spPr>
        <p:txBody>
          <a:bodyPr vert="horz" lIns="93124" tIns="46561" rIns="93124" bIns="46561"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08-04-2020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08-04-2020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08-04-2020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08-04-2020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08-04-2020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08-04-2020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08-04-2020</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08-04-2020</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08-04-2020</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08-04-2020</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08-04-2020</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08-04-2020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08-04-2020</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08-04-2020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08-04-2020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08-04-2020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08-04-2020</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08-04-2020</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08-04-2020</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08-04-2020</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08-04-2020</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08-04-2020</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08-04-2020</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95"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08-04-2020</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32" name="Picture 18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19750" y="2679"/>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PRESUPUESTARIA DE GASTOS ACUMULADA</a:t>
            </a:r>
            <a:br>
              <a:rPr lang="es-CL" sz="2000" b="1" dirty="0">
                <a:latin typeface="+mn-lt"/>
              </a:rPr>
            </a:br>
            <a:r>
              <a:rPr lang="es-CL" sz="2000" b="1" dirty="0">
                <a:latin typeface="+mn-lt"/>
              </a:rPr>
              <a:t>AL MES DE DICIEMBRE DE 2019</a:t>
            </a:r>
            <a:br>
              <a:rPr lang="es-CL" sz="2000" b="1" dirty="0">
                <a:latin typeface="+mn-lt"/>
              </a:rPr>
            </a:br>
            <a:r>
              <a:rPr lang="es-CL" sz="2000" b="1" dirty="0">
                <a:latin typeface="+mn-lt"/>
              </a:rPr>
              <a:t>PARTIDA 04:</a:t>
            </a:r>
            <a:br>
              <a:rPr lang="es-CL" sz="2000" b="1" dirty="0">
                <a:latin typeface="+mn-lt"/>
              </a:rPr>
            </a:br>
            <a:r>
              <a:rPr lang="es-CL" sz="2000" b="1" dirty="0">
                <a:latin typeface="+mn-lt"/>
              </a:rPr>
              <a:t>CONTRALORÍA GENERAL DE LA REPÚBLICA</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abril 2020</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21" name="Picture 1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199" y="545351"/>
            <a:ext cx="4805395" cy="939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DICIEMBRE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340768"/>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355600" indent="-355600" algn="just">
              <a:spcBef>
                <a:spcPts val="600"/>
              </a:spcBef>
              <a:spcAft>
                <a:spcPts val="600"/>
              </a:spcAft>
              <a:buFont typeface="+mj-lt"/>
              <a:buAutoNum type="arabicPeriod"/>
            </a:pPr>
            <a:r>
              <a:rPr lang="es-CL" sz="1200" dirty="0"/>
              <a:t>El Presupuesto 2019 de la Contraloría General de la República ascendió a </a:t>
            </a:r>
            <a:r>
              <a:rPr lang="es-CL" sz="1200" b="1" dirty="0"/>
              <a:t>$80.313 millones</a:t>
            </a:r>
            <a:r>
              <a:rPr lang="es-CL" sz="1100" dirty="0"/>
              <a:t>. </a:t>
            </a:r>
          </a:p>
          <a:p>
            <a:pPr marL="355600" lvl="0" indent="-355600" algn="just">
              <a:spcBef>
                <a:spcPts val="600"/>
              </a:spcBef>
              <a:spcAft>
                <a:spcPts val="600"/>
              </a:spcAft>
              <a:buFont typeface="+mj-lt"/>
              <a:buAutoNum type="arabicPeriod"/>
            </a:pPr>
            <a:r>
              <a:rPr lang="es-CL" sz="1200" dirty="0">
                <a:solidFill>
                  <a:prstClr val="black"/>
                </a:solidFill>
                <a:ea typeface="+mn-ea"/>
                <a:cs typeface="+mn-cs"/>
              </a:rPr>
              <a:t>Para 2019, el presupuesto de la Contraloría  presenta una variación real de 4,3% respecto del año 2018 (Inicial + reajustes + leyes especiales + ajuste fiscal)</a:t>
            </a:r>
          </a:p>
          <a:p>
            <a:pPr marL="355600" indent="-355600" algn="just">
              <a:spcBef>
                <a:spcPts val="600"/>
              </a:spcBef>
              <a:spcAft>
                <a:spcPts val="600"/>
              </a:spcAft>
              <a:buFont typeface="+mj-lt"/>
              <a:buAutoNum type="arabicPeriod"/>
            </a:pPr>
            <a:r>
              <a:rPr lang="es-CL" sz="1200" dirty="0">
                <a:solidFill>
                  <a:prstClr val="black"/>
                </a:solidFill>
                <a:ea typeface="+mn-ea"/>
                <a:cs typeface="+mn-cs"/>
              </a:rPr>
              <a:t>El Presupuesto 2019 se distribuyó en:</a:t>
            </a:r>
            <a:r>
              <a:rPr lang="es-MX" sz="1200" dirty="0"/>
              <a:t> </a:t>
            </a:r>
            <a:r>
              <a:rPr lang="es-MX" sz="1200" b="1" dirty="0"/>
              <a:t>78% a Gastos en Personal, 12% en Bienes y Servicios de Consumo y 3,9% en Iniciativas de Inversión.</a:t>
            </a:r>
          </a:p>
          <a:p>
            <a:pPr algn="just">
              <a:spcBef>
                <a:spcPts val="600"/>
              </a:spcBef>
              <a:spcAft>
                <a:spcPts val="600"/>
              </a:spcAft>
            </a:pPr>
            <a:endParaRPr lang="es-MX" sz="1600" dirty="0"/>
          </a:p>
          <a:p>
            <a:pPr marL="342900" indent="-342900" algn="just">
              <a:spcBef>
                <a:spcPts val="600"/>
              </a:spcBef>
              <a:spcAft>
                <a:spcPts val="600"/>
              </a:spcAft>
              <a:buFont typeface="+mj-lt"/>
              <a:buAutoNum type="arabicPeriod" startAt="3"/>
            </a:pPr>
            <a:endParaRPr lang="es-CL" sz="1600" dirty="0"/>
          </a:p>
        </p:txBody>
      </p:sp>
      <p:pic>
        <p:nvPicPr>
          <p:cNvPr id="7" name="Marcador de contenido 6">
            <a:extLst>
              <a:ext uri="{FF2B5EF4-FFF2-40B4-BE49-F238E27FC236}">
                <a16:creationId xmlns:a16="http://schemas.microsoft.com/office/drawing/2014/main" id="{A909BF1D-7A1A-4CC4-8927-F3477256397B}"/>
              </a:ext>
            </a:extLst>
          </p:cNvPr>
          <p:cNvPicPr>
            <a:picLocks noGrp="1" noChangeAspect="1"/>
          </p:cNvPicPr>
          <p:nvPr>
            <p:ph idx="1"/>
          </p:nvPr>
        </p:nvPicPr>
        <p:blipFill>
          <a:blip r:embed="rId2"/>
          <a:stretch>
            <a:fillRect/>
          </a:stretch>
        </p:blipFill>
        <p:spPr>
          <a:xfrm>
            <a:off x="1888484" y="3219747"/>
            <a:ext cx="5367032" cy="3169965"/>
          </a:xfrm>
          <a:prstGeom prst="rect">
            <a:avLst/>
          </a:prstGeom>
        </p:spPr>
      </p:pic>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612B46E8-5FCA-4B05-A798-3F9F146A3383}"/>
              </a:ext>
            </a:extLst>
          </p:cNvPr>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a:extLst>
              <a:ext uri="{FF2B5EF4-FFF2-40B4-BE49-F238E27FC236}">
                <a16:creationId xmlns:a16="http://schemas.microsoft.com/office/drawing/2014/main" id="{64D91F17-ADA1-4D69-AAA1-674592434E9B}"/>
              </a:ext>
            </a:extLst>
          </p:cNvPr>
          <p:cNvSpPr>
            <a:spLocks noGrp="1"/>
          </p:cNvSpPr>
          <p:nvPr>
            <p:ph type="title"/>
          </p:nvPr>
        </p:nvSpPr>
        <p:spPr>
          <a:xfrm>
            <a:off x="457200" y="476672"/>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DICIEMBRE</a:t>
            </a:r>
            <a:r>
              <a:rPr lang="es-CL" sz="1600" b="1" dirty="0">
                <a:solidFill>
                  <a:schemeClr val="tx1"/>
                </a:solidFill>
                <a:ea typeface="Verdana" pitchFamily="34" charset="0"/>
                <a:cs typeface="Verdana" pitchFamily="34" charset="0"/>
              </a:rPr>
              <a:t>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2" name="Rectángulo 1">
            <a:extLst>
              <a:ext uri="{FF2B5EF4-FFF2-40B4-BE49-F238E27FC236}">
                <a16:creationId xmlns:a16="http://schemas.microsoft.com/office/drawing/2014/main" id="{625B09F3-8A05-4518-A9DF-7B82E9861C8D}"/>
              </a:ext>
            </a:extLst>
          </p:cNvPr>
          <p:cNvSpPr/>
          <p:nvPr/>
        </p:nvSpPr>
        <p:spPr>
          <a:xfrm>
            <a:off x="494387" y="988234"/>
            <a:ext cx="8155226" cy="2539157"/>
          </a:xfrm>
          <a:prstGeom prst="rect">
            <a:avLst/>
          </a:prstGeom>
        </p:spPr>
        <p:txBody>
          <a:bodyPr wrap="square">
            <a:spAutoFit/>
          </a:bodyPr>
          <a:lstStyle/>
          <a:p>
            <a:pPr lvl="0" algn="just">
              <a:spcBef>
                <a:spcPts val="600"/>
              </a:spcBef>
              <a:spcAft>
                <a:spcPts val="600"/>
              </a:spcAft>
            </a:pPr>
            <a:r>
              <a:rPr lang="es-CL" sz="1600" b="1" dirty="0">
                <a:solidFill>
                  <a:prstClr val="black"/>
                </a:solidFill>
                <a:ea typeface="Verdana" pitchFamily="34" charset="0"/>
                <a:cs typeface="Verdana" pitchFamily="34" charset="0"/>
              </a:rPr>
              <a:t>Principales hallazgos</a:t>
            </a:r>
          </a:p>
          <a:p>
            <a:pPr marL="342900" indent="-342900" algn="just">
              <a:spcBef>
                <a:spcPts val="1200"/>
              </a:spcBef>
              <a:spcAft>
                <a:spcPts val="1200"/>
              </a:spcAft>
              <a:buFont typeface="+mj-lt"/>
              <a:buAutoNum type="arabicPeriod" startAt="4"/>
            </a:pPr>
            <a:r>
              <a:rPr lang="es-CL" sz="1200" dirty="0">
                <a:solidFill>
                  <a:prstClr val="black"/>
                </a:solidFill>
              </a:rPr>
              <a:t>El presupuesto de </a:t>
            </a:r>
            <a:r>
              <a:rPr lang="es-CL" sz="1200" b="1" dirty="0">
                <a:solidFill>
                  <a:prstClr val="black"/>
                </a:solidFill>
              </a:rPr>
              <a:t>$80.313 millones,</a:t>
            </a:r>
            <a:r>
              <a:rPr lang="es-CL" sz="1200" dirty="0">
                <a:solidFill>
                  <a:prstClr val="black"/>
                </a:solidFill>
              </a:rPr>
              <a:t> al mes de diciembre, presentó modificaciones presupuestarias que incrementaron su autorización de gasto en $12.565 millones. Estas variaciones en la autorización de gasto fue destinado a: 1) Incrementos en: deuda flotante por $2.442 millones, que corresponde a operaciones del año anterior; Gastos en Personal por $10.404 millones; Prestaciones de Seguridad Social por $542 millones; Transferencias Corrientes a Organismos Internacionales por $39 millones;  Programas informáticos por $665 millones; Equipos informáticos por $459 millones. A su vez, se vieron rebajados los gastos para proyectos de inversión por $2,453 millones. Llama la atención que quedasen $428 millones en saldo final de caja. </a:t>
            </a:r>
          </a:p>
          <a:p>
            <a:pPr marL="342900" indent="-342900" algn="just">
              <a:spcBef>
                <a:spcPts val="1200"/>
              </a:spcBef>
              <a:spcAft>
                <a:spcPts val="1200"/>
              </a:spcAft>
              <a:buFont typeface="+mj-lt"/>
              <a:buAutoNum type="arabicPeriod" startAt="4"/>
            </a:pPr>
            <a:r>
              <a:rPr lang="es-CL" sz="1200" dirty="0">
                <a:solidFill>
                  <a:prstClr val="black"/>
                </a:solidFill>
              </a:rPr>
              <a:t>En el mes de diciembre, la ejecución de la Partida 04 Contraloría General de la República fue de </a:t>
            </a:r>
            <a:r>
              <a:rPr lang="es-CL" sz="1200" b="1" dirty="0">
                <a:solidFill>
                  <a:prstClr val="black"/>
                </a:solidFill>
              </a:rPr>
              <a:t>$13.313 millones</a:t>
            </a:r>
            <a:r>
              <a:rPr lang="es-CL" sz="1200" dirty="0">
                <a:solidFill>
                  <a:prstClr val="black"/>
                </a:solidFill>
              </a:rPr>
              <a:t>, </a:t>
            </a:r>
            <a:r>
              <a:rPr lang="es-CL" sz="1200" b="1" dirty="0">
                <a:solidFill>
                  <a:prstClr val="black"/>
                </a:solidFill>
              </a:rPr>
              <a:t>equivalente a un 14,3%</a:t>
            </a:r>
            <a:r>
              <a:rPr lang="es-CL" sz="1200" dirty="0">
                <a:solidFill>
                  <a:prstClr val="black"/>
                </a:solidFill>
              </a:rPr>
              <a:t> respecto del presupuesto vigente.</a:t>
            </a:r>
          </a:p>
        </p:txBody>
      </p:sp>
      <p:graphicFrame>
        <p:nvGraphicFramePr>
          <p:cNvPr id="8"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2229632291"/>
              </p:ext>
            </p:extLst>
          </p:nvPr>
        </p:nvGraphicFramePr>
        <p:xfrm>
          <a:off x="899592" y="3387023"/>
          <a:ext cx="7632848" cy="32103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7332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7" name="1 Título"/>
          <p:cNvSpPr>
            <a:spLocks noGrp="1"/>
          </p:cNvSpPr>
          <p:nvPr>
            <p:ph type="title"/>
          </p:nvPr>
        </p:nvSpPr>
        <p:spPr>
          <a:xfrm>
            <a:off x="467544" y="579457"/>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EJECUCION ACUMULADA DE GASTOS A </a:t>
            </a:r>
            <a:r>
              <a:rPr lang="es-CL" sz="1600" b="1" dirty="0">
                <a:solidFill>
                  <a:prstClr val="black"/>
                </a:solidFill>
                <a:ea typeface="Verdana" pitchFamily="34" charset="0"/>
                <a:cs typeface="Verdana" pitchFamily="34" charset="0"/>
              </a:rPr>
              <a:t>DICIEMBRE</a:t>
            </a:r>
            <a:r>
              <a:rPr lang="es-CL" sz="1600" b="1" dirty="0">
                <a:solidFill>
                  <a:schemeClr val="tx1"/>
                </a:solidFill>
                <a:ea typeface="Verdana" pitchFamily="34" charset="0"/>
                <a:cs typeface="Verdana" pitchFamily="34" charset="0"/>
              </a:rPr>
              <a:t> DE 2019</a:t>
            </a:r>
            <a:r>
              <a:rPr lang="es-CL" sz="1600" b="1" dirty="0">
                <a:solidFill>
                  <a:prstClr val="black"/>
                </a:solidFill>
                <a:ea typeface="Verdana" pitchFamily="34" charset="0"/>
                <a:cs typeface="Verdana" pitchFamily="34" charset="0"/>
              </a:rPr>
              <a:t>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2" name="Rectángulo 1">
            <a:extLst>
              <a:ext uri="{FF2B5EF4-FFF2-40B4-BE49-F238E27FC236}">
                <a16:creationId xmlns:a16="http://schemas.microsoft.com/office/drawing/2014/main" id="{0699E8C1-D64E-4621-86BB-F1182B4DCAD2}"/>
              </a:ext>
            </a:extLst>
          </p:cNvPr>
          <p:cNvSpPr/>
          <p:nvPr/>
        </p:nvSpPr>
        <p:spPr>
          <a:xfrm>
            <a:off x="791580" y="1813715"/>
            <a:ext cx="7560840" cy="1138773"/>
          </a:xfrm>
          <a:prstGeom prst="rect">
            <a:avLst/>
          </a:prstGeom>
        </p:spPr>
        <p:txBody>
          <a:bodyPr wrap="square">
            <a:spAutoFit/>
          </a:bodyPr>
          <a:lstStyle/>
          <a:p>
            <a:pPr lvl="0" algn="just">
              <a:spcBef>
                <a:spcPts val="1200"/>
              </a:spcBef>
              <a:spcAft>
                <a:spcPts val="1200"/>
              </a:spcAft>
            </a:pPr>
            <a:r>
              <a:rPr lang="es-CL" sz="1200" b="1" dirty="0">
                <a:solidFill>
                  <a:prstClr val="black"/>
                </a:solidFill>
                <a:ea typeface="Verdana" pitchFamily="34" charset="0"/>
                <a:cs typeface="Verdana" pitchFamily="34" charset="0"/>
              </a:rPr>
              <a:t>Principales hallazgos</a:t>
            </a:r>
            <a:endParaRPr lang="es-CL" sz="1200" dirty="0">
              <a:solidFill>
                <a:prstClr val="black"/>
              </a:solidFill>
            </a:endParaRPr>
          </a:p>
          <a:p>
            <a:pPr marL="342900" lvl="0" indent="-342900" algn="just">
              <a:spcBef>
                <a:spcPts val="1200"/>
              </a:spcBef>
              <a:spcAft>
                <a:spcPts val="1200"/>
              </a:spcAft>
              <a:buFont typeface="+mj-lt"/>
              <a:buAutoNum type="arabicPeriod" startAt="6"/>
            </a:pPr>
            <a:r>
              <a:rPr lang="es-CL" sz="1200" dirty="0">
                <a:solidFill>
                  <a:prstClr val="black"/>
                </a:solidFill>
              </a:rPr>
              <a:t>El gasto acumulado a diciembre de la Partida ascendió a </a:t>
            </a:r>
            <a:r>
              <a:rPr lang="es-CL" sz="1200" b="1" dirty="0">
                <a:solidFill>
                  <a:prstClr val="black"/>
                </a:solidFill>
              </a:rPr>
              <a:t>$92.040 millones, equivalente a un 99% </a:t>
            </a:r>
            <a:r>
              <a:rPr lang="es-CL" sz="1200" dirty="0">
                <a:solidFill>
                  <a:prstClr val="black"/>
                </a:solidFill>
              </a:rPr>
              <a:t>del presupuesto vigente. El comportamiento del gasto a la fecha muestra una ejecución similar a la misma fecha de  año anterior.</a:t>
            </a:r>
          </a:p>
        </p:txBody>
      </p:sp>
      <p:graphicFrame>
        <p:nvGraphicFramePr>
          <p:cNvPr id="6"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2846620675"/>
              </p:ext>
            </p:extLst>
          </p:nvPr>
        </p:nvGraphicFramePr>
        <p:xfrm>
          <a:off x="945940" y="2952488"/>
          <a:ext cx="7272808" cy="35754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0912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7CFB550-EB00-44DF-B689-36C3DE75CBCF}"/>
              </a:ext>
            </a:extLst>
          </p:cNvPr>
          <p:cNvSpPr>
            <a:spLocks noGrp="1"/>
          </p:cNvSpPr>
          <p:nvPr>
            <p:ph idx="1"/>
          </p:nvPr>
        </p:nvSpPr>
        <p:spPr>
          <a:xfrm>
            <a:off x="457200" y="1600201"/>
            <a:ext cx="8229600" cy="3701008"/>
          </a:xfrm>
        </p:spPr>
        <p:txBody>
          <a:bodyPr/>
          <a:lstStyle/>
          <a:p>
            <a:pPr marL="0" lvl="0" indent="0" algn="just">
              <a:spcBef>
                <a:spcPts val="1200"/>
              </a:spcBef>
              <a:spcAft>
                <a:spcPts val="1200"/>
              </a:spcAft>
              <a:buNone/>
            </a:pPr>
            <a:r>
              <a:rPr lang="es-CL" sz="1200" b="1" dirty="0">
                <a:solidFill>
                  <a:prstClr val="black"/>
                </a:solidFill>
              </a:rPr>
              <a:t>Principales Hallazgos</a:t>
            </a:r>
          </a:p>
          <a:p>
            <a:pPr marL="0" lvl="0" indent="0" algn="just">
              <a:spcBef>
                <a:spcPts val="1200"/>
              </a:spcBef>
              <a:spcAft>
                <a:spcPts val="1200"/>
              </a:spcAft>
              <a:buNone/>
            </a:pPr>
            <a:r>
              <a:rPr lang="es-CL" sz="1200" b="1" dirty="0">
                <a:solidFill>
                  <a:prstClr val="black"/>
                </a:solidFill>
              </a:rPr>
              <a:t>Líneas programáticas y contenidos de la Ley de Presupuesto 2019</a:t>
            </a:r>
            <a:r>
              <a:rPr lang="es-CL" sz="1200" dirty="0">
                <a:solidFill>
                  <a:prstClr val="black"/>
                </a:solidFill>
              </a:rPr>
              <a:t> (identifican prioridades en las actividades de Contraloría). </a:t>
            </a:r>
          </a:p>
          <a:p>
            <a:pPr marL="228600" lvl="0" indent="-228600" algn="just" defTabSz="984250">
              <a:spcBef>
                <a:spcPts val="600"/>
              </a:spcBef>
              <a:spcAft>
                <a:spcPts val="600"/>
              </a:spcAft>
              <a:buFont typeface="+mj-lt"/>
              <a:buAutoNum type="arabicPeriod"/>
              <a:tabLst>
                <a:tab pos="0" algn="l"/>
                <a:tab pos="7891463" algn="l"/>
              </a:tabLst>
            </a:pPr>
            <a:r>
              <a:rPr lang="es-MX" sz="1200" b="1" dirty="0">
                <a:solidFill>
                  <a:prstClr val="black"/>
                </a:solidFill>
              </a:rPr>
              <a:t>Gestión Administrativa</a:t>
            </a:r>
            <a:r>
              <a:rPr lang="es-MX" sz="1200" dirty="0">
                <a:solidFill>
                  <a:prstClr val="black"/>
                </a:solidFill>
              </a:rPr>
              <a:t>: </a:t>
            </a:r>
            <a:r>
              <a:rPr lang="es-MX" sz="1200" b="1" dirty="0">
                <a:solidFill>
                  <a:prstClr val="black"/>
                </a:solidFill>
              </a:rPr>
              <a:t>$76.187 millones</a:t>
            </a:r>
            <a:r>
              <a:rPr lang="es-MX" sz="1200" dirty="0">
                <a:solidFill>
                  <a:prstClr val="black"/>
                </a:solidFill>
              </a:rPr>
              <a:t>. </a:t>
            </a:r>
            <a:r>
              <a:rPr lang="es-CL" sz="1200" dirty="0">
                <a:solidFill>
                  <a:prstClr val="black"/>
                </a:solidFill>
              </a:rPr>
              <a:t>Corresponde a: Gastos en Personal, Bienes y Servicios de Consumo, Integros al Fisco y Adquisición de Activos No Financieros, necesarios para el normal funcionamiento de la Contraloría General, su sede central, más 16 sedes regionales.</a:t>
            </a:r>
          </a:p>
          <a:p>
            <a:pPr marL="438150" indent="-171450" algn="just" defTabSz="984250">
              <a:spcBef>
                <a:spcPts val="600"/>
              </a:spcBef>
              <a:spcAft>
                <a:spcPts val="600"/>
              </a:spcAft>
              <a:tabLst>
                <a:tab pos="0" algn="l"/>
                <a:tab pos="7891463" algn="l"/>
              </a:tabLst>
            </a:pPr>
            <a:r>
              <a:rPr lang="es-CL" sz="1200" dirty="0"/>
              <a:t>Gasto en Personal considera financiamiento para un incremento de dotación de 64 profesionales ($ 1.610 millones), para el fortalecimiento de la función de fiscalización. </a:t>
            </a:r>
            <a:endParaRPr lang="es-CL" sz="1200" b="1" dirty="0">
              <a:solidFill>
                <a:prstClr val="black"/>
              </a:solidFill>
              <a:ea typeface="Verdana" pitchFamily="34" charset="0"/>
              <a:cs typeface="Verdana" pitchFamily="34" charset="0"/>
            </a:endParaRPr>
          </a:p>
          <a:p>
            <a:pPr marL="438150" indent="-171450" algn="just" defTabSz="984250">
              <a:spcBef>
                <a:spcPts val="600"/>
              </a:spcBef>
              <a:spcAft>
                <a:spcPts val="600"/>
              </a:spcAft>
              <a:tabLst>
                <a:tab pos="0" algn="l"/>
                <a:tab pos="7891463" algn="l"/>
              </a:tabLst>
            </a:pPr>
            <a:r>
              <a:rPr lang="es-CL" sz="1200" dirty="0">
                <a:solidFill>
                  <a:prstClr val="black"/>
                </a:solidFill>
              </a:rPr>
              <a:t>Gastos de Operación, incluye $ 81 millones adicionales para financiar la Sede Regional de Ñuble. </a:t>
            </a:r>
          </a:p>
          <a:p>
            <a:pPr marL="438150" indent="-171450" algn="just" defTabSz="984250">
              <a:spcBef>
                <a:spcPts val="600"/>
              </a:spcBef>
              <a:spcAft>
                <a:spcPts val="600"/>
              </a:spcAft>
              <a:tabLst>
                <a:tab pos="0" algn="l"/>
                <a:tab pos="7891463" algn="l"/>
              </a:tabLst>
            </a:pPr>
            <a:r>
              <a:rPr lang="es-CL" sz="1200" dirty="0">
                <a:solidFill>
                  <a:prstClr val="black"/>
                </a:solidFill>
              </a:rPr>
              <a:t>Adquisición de Activos No Financieros se incrementa en $ 540 millones, para financiar programas informáticos asociados a las nuevas tareas de fiscalización. Además, de mobiliario y equipos.</a:t>
            </a:r>
          </a:p>
          <a:p>
            <a:pPr marL="266700" lvl="0" indent="0" algn="just" defTabSz="984250">
              <a:spcBef>
                <a:spcPts val="600"/>
              </a:spcBef>
              <a:spcAft>
                <a:spcPts val="600"/>
              </a:spcAft>
              <a:buNone/>
              <a:tabLst>
                <a:tab pos="0" algn="l"/>
                <a:tab pos="7891463" algn="l"/>
              </a:tabLst>
            </a:pPr>
            <a:r>
              <a:rPr lang="es-CL" sz="1200" b="1" dirty="0">
                <a:solidFill>
                  <a:prstClr val="black"/>
                </a:solidFill>
              </a:rPr>
              <a:t>Al mes de diciembre, de los $76.187 millones de la Gestión Administrativa, se ejecutaron $83.842, es decir $7.682 millones por sobre lo estipulado inicialmente en la ley de presupuestos.</a:t>
            </a:r>
          </a:p>
        </p:txBody>
      </p:sp>
      <p:sp>
        <p:nvSpPr>
          <p:cNvPr id="5" name="Marcador de número de diapositiva 4">
            <a:extLst>
              <a:ext uri="{FF2B5EF4-FFF2-40B4-BE49-F238E27FC236}">
                <a16:creationId xmlns:a16="http://schemas.microsoft.com/office/drawing/2014/main" id="{536510D2-58AD-41EB-9804-FA11062C0A62}"/>
              </a:ext>
            </a:extLst>
          </p:cNvPr>
          <p:cNvSpPr>
            <a:spLocks noGrp="1"/>
          </p:cNvSpPr>
          <p:nvPr>
            <p:ph type="sldNum" sz="quarter" idx="12"/>
          </p:nvPr>
        </p:nvSpPr>
        <p:spPr/>
        <p:txBody>
          <a:bodyPr/>
          <a:lstStyle/>
          <a:p>
            <a:fld id="{66452F03-F775-4AB4-A3E9-A5A78C748C69}" type="slidenum">
              <a:rPr lang="es-CL" smtClean="0"/>
              <a:t>5</a:t>
            </a:fld>
            <a:endParaRPr lang="es-CL"/>
          </a:p>
        </p:txBody>
      </p:sp>
      <p:sp>
        <p:nvSpPr>
          <p:cNvPr id="6" name="1 Título">
            <a:extLst>
              <a:ext uri="{FF2B5EF4-FFF2-40B4-BE49-F238E27FC236}">
                <a16:creationId xmlns:a16="http://schemas.microsoft.com/office/drawing/2014/main" id="{149791B2-FA1A-41FE-8EC4-0F8B24615564}"/>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DICIEMBRE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Tree>
    <p:extLst>
      <p:ext uri="{BB962C8B-B14F-4D97-AF65-F5344CB8AC3E}">
        <p14:creationId xmlns:p14="http://schemas.microsoft.com/office/powerpoint/2010/main" val="47053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51356F8-4119-4AD7-9CD3-DAB744D79EBA}"/>
              </a:ext>
            </a:extLst>
          </p:cNvPr>
          <p:cNvSpPr>
            <a:spLocks noGrp="1"/>
          </p:cNvSpPr>
          <p:nvPr>
            <p:ph idx="1"/>
          </p:nvPr>
        </p:nvSpPr>
        <p:spPr/>
        <p:txBody>
          <a:bodyPr/>
          <a:lstStyle/>
          <a:p>
            <a:pPr marL="0" lvl="0" indent="0" algn="just">
              <a:spcBef>
                <a:spcPts val="1200"/>
              </a:spcBef>
              <a:spcAft>
                <a:spcPts val="1200"/>
              </a:spcAft>
              <a:buNone/>
            </a:pPr>
            <a:r>
              <a:rPr lang="es-CL" sz="1200" b="1" dirty="0">
                <a:solidFill>
                  <a:prstClr val="black"/>
                </a:solidFill>
              </a:rPr>
              <a:t>Líneas programáticas y contenidos de la Ley de Presupuesto 2019</a:t>
            </a:r>
            <a:r>
              <a:rPr lang="es-CL" sz="1200" dirty="0">
                <a:solidFill>
                  <a:prstClr val="black"/>
                </a:solidFill>
              </a:rPr>
              <a:t> (identifican prioridades en las actividades de Contraloría). </a:t>
            </a:r>
          </a:p>
          <a:p>
            <a:pPr marL="171450" lvl="0" indent="-171450" algn="just" defTabSz="984250">
              <a:spcBef>
                <a:spcPts val="600"/>
              </a:spcBef>
              <a:spcAft>
                <a:spcPts val="600"/>
              </a:spcAft>
              <a:tabLst>
                <a:tab pos="0" algn="l"/>
                <a:tab pos="7891463" algn="l"/>
              </a:tabLst>
            </a:pPr>
            <a:endParaRPr lang="es-CL" sz="1200" dirty="0">
              <a:solidFill>
                <a:prstClr val="black"/>
              </a:solidFill>
            </a:endParaRPr>
          </a:p>
          <a:p>
            <a:pPr marL="228600" lvl="0" indent="-228600" algn="just" defTabSz="984250">
              <a:spcBef>
                <a:spcPts val="600"/>
              </a:spcBef>
              <a:spcAft>
                <a:spcPts val="600"/>
              </a:spcAft>
              <a:buFont typeface="+mj-lt"/>
              <a:buAutoNum type="arabicPeriod" startAt="2"/>
              <a:tabLst>
                <a:tab pos="0" algn="l"/>
                <a:tab pos="7891463" algn="l"/>
              </a:tabLst>
            </a:pPr>
            <a:r>
              <a:rPr lang="es-CL" sz="1200" b="1" dirty="0">
                <a:solidFill>
                  <a:prstClr val="black"/>
                </a:solidFill>
              </a:rPr>
              <a:t>Transferencias Corrientes a Organismos Internacionales, por $173 millones</a:t>
            </a:r>
            <a:r>
              <a:rPr lang="es-CL" sz="1200" dirty="0">
                <a:solidFill>
                  <a:prstClr val="black"/>
                </a:solidFill>
              </a:rPr>
              <a:t>, que fue suplementada en $40 millones, para la continuidad de Implementación de los Servicios de Asesorías Reembolsables Etapa III (RAS III) con el Banco Mundial, de modo de continuar con la implementación de las Normas Internacionales de las Entidades Fiscalizadoras Superiores en sus tres dimensiones: auditoría financiera, de cumplimiento y, de desempeño.</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diciembre, presenta una ejecución de $188 millones, equivalente a un 88% de avance.</a:t>
            </a:r>
          </a:p>
          <a:p>
            <a:pPr marL="228600" lvl="0" indent="-228600" algn="just" defTabSz="984250">
              <a:spcBef>
                <a:spcPts val="600"/>
              </a:spcBef>
              <a:spcAft>
                <a:spcPts val="600"/>
              </a:spcAft>
              <a:buFont typeface="+mj-lt"/>
              <a:buAutoNum type="arabicPeriod" startAt="3"/>
              <a:tabLst>
                <a:tab pos="0" algn="l"/>
                <a:tab pos="7891463" algn="l"/>
              </a:tabLst>
            </a:pPr>
            <a:r>
              <a:rPr lang="es-CL" sz="1200" b="1" dirty="0">
                <a:solidFill>
                  <a:prstClr val="black"/>
                </a:solidFill>
              </a:rPr>
              <a:t>Servicio de la Deuda</a:t>
            </a:r>
            <a:r>
              <a:rPr lang="es-CL" sz="1200" dirty="0">
                <a:solidFill>
                  <a:prstClr val="black"/>
                </a:solidFill>
              </a:rPr>
              <a:t>, </a:t>
            </a:r>
            <a:r>
              <a:rPr lang="es-CL" sz="1200" b="1" dirty="0">
                <a:solidFill>
                  <a:prstClr val="black"/>
                </a:solidFill>
              </a:rPr>
              <a:t>por $840 millones</a:t>
            </a:r>
            <a:r>
              <a:rPr lang="es-CL" sz="1200" dirty="0">
                <a:solidFill>
                  <a:prstClr val="black"/>
                </a:solidFill>
              </a:rPr>
              <a:t>, que fue suplementada en $ 2.387 millones, corresponde a amortización de la deuda externa y pago de intereses del crédito BID </a:t>
            </a:r>
            <a:r>
              <a:rPr lang="es-CL" sz="1200" dirty="0" err="1">
                <a:solidFill>
                  <a:prstClr val="black"/>
                </a:solidFill>
              </a:rPr>
              <a:t>N°</a:t>
            </a:r>
            <a:r>
              <a:rPr lang="es-CL" sz="1200" dirty="0">
                <a:solidFill>
                  <a:prstClr val="black"/>
                </a:solidFill>
              </a:rPr>
              <a:t> 1391/OC-CH, para el Proyecto de Modernización de la Contraloría General de la República.</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diciembre, se observó una ejecución que alcanzó a $3.222 millones, equivalente a un 99% de avance respecto al presupuesto vigente.</a:t>
            </a:r>
            <a:endParaRPr lang="es-MX" sz="1200" b="1" dirty="0">
              <a:solidFill>
                <a:prstClr val="black"/>
              </a:solidFill>
            </a:endParaRPr>
          </a:p>
          <a:p>
            <a:pPr marL="228600" lvl="0" indent="-228600" algn="just" defTabSz="984250">
              <a:spcBef>
                <a:spcPts val="600"/>
              </a:spcBef>
              <a:spcAft>
                <a:spcPts val="600"/>
              </a:spcAft>
              <a:buFont typeface="+mj-lt"/>
              <a:buAutoNum type="arabicPeriod" startAt="4"/>
              <a:tabLst>
                <a:tab pos="0" algn="l"/>
                <a:tab pos="7891463" algn="l"/>
              </a:tabLst>
            </a:pPr>
            <a:r>
              <a:rPr lang="es-MX" sz="1200" b="1" dirty="0">
                <a:solidFill>
                  <a:prstClr val="black"/>
                </a:solidFill>
              </a:rPr>
              <a:t>Iniciativas de Inversión,</a:t>
            </a:r>
            <a:r>
              <a:rPr lang="es-MX" sz="1200" dirty="0">
                <a:solidFill>
                  <a:prstClr val="black"/>
                </a:solidFill>
              </a:rPr>
              <a:t> </a:t>
            </a:r>
            <a:r>
              <a:rPr lang="es-MX" sz="1200" b="1" dirty="0">
                <a:solidFill>
                  <a:prstClr val="black"/>
                </a:solidFill>
              </a:rPr>
              <a:t>por $3.097 millones</a:t>
            </a:r>
            <a:r>
              <a:rPr lang="es-MX" sz="1200" dirty="0">
                <a:solidFill>
                  <a:prstClr val="black"/>
                </a:solidFill>
              </a:rPr>
              <a:t>, fue rebajada en $2.453 millones, quedando con un presupuesto de $643 millones. Este Subtítulo considera inversiones menores en oficinas en Santiago y gastos de arrastre del proyecto Sede Regional de Tarapacá. </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diciembre, la ejecución de las iniciativas de inversión totalizaron en $343 millones, equivalente a un 53% de avance sobre el presupuesto vigente.</a:t>
            </a:r>
            <a:endParaRPr lang="es-MX" sz="1200" b="1" dirty="0">
              <a:solidFill>
                <a:prstClr val="black"/>
              </a:solidFill>
            </a:endParaRPr>
          </a:p>
          <a:p>
            <a:pPr marL="228600" lvl="0" indent="-228600" algn="just" defTabSz="984250">
              <a:spcBef>
                <a:spcPts val="600"/>
              </a:spcBef>
              <a:spcAft>
                <a:spcPts val="600"/>
              </a:spcAft>
              <a:buFont typeface="+mj-lt"/>
              <a:buAutoNum type="arabicPeriod" startAt="4"/>
              <a:tabLst>
                <a:tab pos="0" algn="l"/>
                <a:tab pos="7891463" algn="l"/>
              </a:tabLst>
            </a:pPr>
            <a:endParaRPr lang="es-MX" sz="1200" dirty="0">
              <a:solidFill>
                <a:prstClr val="black"/>
              </a:solidFill>
            </a:endParaRPr>
          </a:p>
          <a:p>
            <a:endParaRPr lang="es-CL" dirty="0"/>
          </a:p>
        </p:txBody>
      </p:sp>
      <p:sp>
        <p:nvSpPr>
          <p:cNvPr id="5" name="Marcador de número de diapositiva 4">
            <a:extLst>
              <a:ext uri="{FF2B5EF4-FFF2-40B4-BE49-F238E27FC236}">
                <a16:creationId xmlns:a16="http://schemas.microsoft.com/office/drawing/2014/main" id="{D8974A61-B578-41E6-AD2E-0477BA4D840C}"/>
              </a:ext>
            </a:extLst>
          </p:cNvPr>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a:extLst>
              <a:ext uri="{FF2B5EF4-FFF2-40B4-BE49-F238E27FC236}">
                <a16:creationId xmlns:a16="http://schemas.microsoft.com/office/drawing/2014/main" id="{853A728A-ACB2-4EFB-88F6-CC539A2A4B02}"/>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DICIEMBRE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Tree>
    <p:extLst>
      <p:ext uri="{BB962C8B-B14F-4D97-AF65-F5344CB8AC3E}">
        <p14:creationId xmlns:p14="http://schemas.microsoft.com/office/powerpoint/2010/main" val="4125263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836712"/>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DICIEMBRE</a:t>
            </a:r>
            <a:r>
              <a:rPr lang="es-CL" sz="1600" b="1" dirty="0">
                <a:solidFill>
                  <a:schemeClr val="tx1"/>
                </a:solidFill>
                <a:ea typeface="Verdana" pitchFamily="34" charset="0"/>
                <a:cs typeface="Verdana" pitchFamily="34" charset="0"/>
              </a:rPr>
              <a:t> DE 2019</a:t>
            </a:r>
            <a:r>
              <a:rPr lang="es-CL" sz="1600" b="1" dirty="0">
                <a:solidFill>
                  <a:prstClr val="black"/>
                </a:solidFill>
                <a:ea typeface="Verdana" pitchFamily="34" charset="0"/>
                <a:cs typeface="Verdana" pitchFamily="34" charset="0"/>
              </a:rPr>
              <a:t>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6" name="1 Título"/>
          <p:cNvSpPr txBox="1">
            <a:spLocks/>
          </p:cNvSpPr>
          <p:nvPr/>
        </p:nvSpPr>
        <p:spPr>
          <a:xfrm>
            <a:off x="467544" y="1932697"/>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p:cNvSpPr>
            <a:spLocks noGrp="1"/>
          </p:cNvSpPr>
          <p:nvPr>
            <p:ph type="ftr" sz="quarter" idx="11"/>
          </p:nvPr>
        </p:nvSpPr>
        <p:spPr>
          <a:xfrm>
            <a:off x="693912" y="5085184"/>
            <a:ext cx="7776864"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3" name="Tabla 2">
            <a:extLst>
              <a:ext uri="{FF2B5EF4-FFF2-40B4-BE49-F238E27FC236}">
                <a16:creationId xmlns:a16="http://schemas.microsoft.com/office/drawing/2014/main" id="{B666B563-C228-42E4-A2CF-C3F72A5E99CD}"/>
              </a:ext>
            </a:extLst>
          </p:cNvPr>
          <p:cNvGraphicFramePr>
            <a:graphicFrameLocks noGrp="1"/>
          </p:cNvGraphicFramePr>
          <p:nvPr>
            <p:extLst>
              <p:ext uri="{D42A27DB-BD31-4B8C-83A1-F6EECF244321}">
                <p14:modId xmlns:p14="http://schemas.microsoft.com/office/powerpoint/2010/main" val="1594544195"/>
              </p:ext>
            </p:extLst>
          </p:nvPr>
        </p:nvGraphicFramePr>
        <p:xfrm>
          <a:off x="730250" y="2580805"/>
          <a:ext cx="7683500" cy="2305050"/>
        </p:xfrm>
        <a:graphic>
          <a:graphicData uri="http://schemas.openxmlformats.org/drawingml/2006/table">
            <a:tbl>
              <a:tblPr/>
              <a:tblGrid>
                <a:gridCol w="795664">
                  <a:extLst>
                    <a:ext uri="{9D8B030D-6E8A-4147-A177-3AD203B41FA5}">
                      <a16:colId xmlns:a16="http://schemas.microsoft.com/office/drawing/2014/main" val="102666327"/>
                    </a:ext>
                  </a:extLst>
                </a:gridCol>
                <a:gridCol w="2256360">
                  <a:extLst>
                    <a:ext uri="{9D8B030D-6E8A-4147-A177-3AD203B41FA5}">
                      <a16:colId xmlns:a16="http://schemas.microsoft.com/office/drawing/2014/main" val="1812537597"/>
                    </a:ext>
                  </a:extLst>
                </a:gridCol>
                <a:gridCol w="795664">
                  <a:extLst>
                    <a:ext uri="{9D8B030D-6E8A-4147-A177-3AD203B41FA5}">
                      <a16:colId xmlns:a16="http://schemas.microsoft.com/office/drawing/2014/main" val="1574766411"/>
                    </a:ext>
                  </a:extLst>
                </a:gridCol>
                <a:gridCol w="795664">
                  <a:extLst>
                    <a:ext uri="{9D8B030D-6E8A-4147-A177-3AD203B41FA5}">
                      <a16:colId xmlns:a16="http://schemas.microsoft.com/office/drawing/2014/main" val="4206845695"/>
                    </a:ext>
                  </a:extLst>
                </a:gridCol>
                <a:gridCol w="795664">
                  <a:extLst>
                    <a:ext uri="{9D8B030D-6E8A-4147-A177-3AD203B41FA5}">
                      <a16:colId xmlns:a16="http://schemas.microsoft.com/office/drawing/2014/main" val="1880762822"/>
                    </a:ext>
                  </a:extLst>
                </a:gridCol>
                <a:gridCol w="795664">
                  <a:extLst>
                    <a:ext uri="{9D8B030D-6E8A-4147-A177-3AD203B41FA5}">
                      <a16:colId xmlns:a16="http://schemas.microsoft.com/office/drawing/2014/main" val="1818026110"/>
                    </a:ext>
                  </a:extLst>
                </a:gridCol>
                <a:gridCol w="724410">
                  <a:extLst>
                    <a:ext uri="{9D8B030D-6E8A-4147-A177-3AD203B41FA5}">
                      <a16:colId xmlns:a16="http://schemas.microsoft.com/office/drawing/2014/main" val="72114659"/>
                    </a:ext>
                  </a:extLst>
                </a:gridCol>
                <a:gridCol w="724410">
                  <a:extLst>
                    <a:ext uri="{9D8B030D-6E8A-4147-A177-3AD203B41FA5}">
                      <a16:colId xmlns:a16="http://schemas.microsoft.com/office/drawing/2014/main" val="2634887165"/>
                    </a:ext>
                  </a:extLst>
                </a:gridCol>
              </a:tblGrid>
              <a:tr h="152400">
                <a:tc rowSpan="2" gridSpan="2">
                  <a:txBody>
                    <a:bodyPr/>
                    <a:lstStyle/>
                    <a:p>
                      <a:pPr algn="ctr" fontAlgn="ctr"/>
                      <a:r>
                        <a:rPr lang="es-CL" sz="900" b="1" i="0" u="none" strike="noStrike">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417356063"/>
                  </a:ext>
                </a:extLst>
              </a:tr>
              <a:tr h="466725">
                <a:tc gridSpan="2"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739812514"/>
                  </a:ext>
                </a:extLst>
              </a:tr>
              <a:tr h="200025">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80.313.566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92.878.871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12.565.305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92.040.134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114,6%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99,1%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12798665"/>
                  </a:ext>
                </a:extLst>
              </a:tr>
              <a:tr h="190500">
                <a:tc>
                  <a:txBody>
                    <a:bodyPr/>
                    <a:lstStyle/>
                    <a:p>
                      <a:pPr algn="ctr" fontAlgn="ctr"/>
                      <a:r>
                        <a:rPr lang="es-CL" sz="900" b="0"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GASTOS EN PERSONAL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63.373.687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73.778.359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10.404.672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73.774.696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116,4%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2309536"/>
                  </a:ext>
                </a:extLst>
              </a:tr>
              <a:tr h="190500">
                <a:tc>
                  <a:txBody>
                    <a:bodyPr/>
                    <a:lstStyle/>
                    <a:p>
                      <a:pPr algn="ctr" fontAlgn="ctr"/>
                      <a:r>
                        <a:rPr lang="es-CL" sz="9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BIENES Y SERVICIOS DE CONSUMO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9.858.126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9.858.126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9.858.122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15765603"/>
                  </a:ext>
                </a:extLst>
              </a:tr>
              <a:tr h="152400">
                <a:tc>
                  <a:txBody>
                    <a:bodyPr/>
                    <a:lstStyle/>
                    <a:p>
                      <a:pPr algn="ctr" fontAlgn="ctr"/>
                      <a:r>
                        <a:rPr lang="es-CL" sz="900" b="0"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PRESTACIONES DE SEGURIDAD SOCIAL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542.909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542.909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542.908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56718257"/>
                  </a:ext>
                </a:extLst>
              </a:tr>
              <a:tr h="152400">
                <a:tc>
                  <a:txBody>
                    <a:bodyPr/>
                    <a:lstStyle/>
                    <a:p>
                      <a:pPr algn="ctr" fontAlgn="ctr"/>
                      <a:r>
                        <a:rPr lang="es-CL" sz="9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TRANSFERENCIAS CORRIENTES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187.742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542.909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355.167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542.908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289,2%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83556874"/>
                  </a:ext>
                </a:extLst>
              </a:tr>
              <a:tr h="152400">
                <a:tc>
                  <a:txBody>
                    <a:bodyPr/>
                    <a:lstStyle/>
                    <a:p>
                      <a:pPr algn="ctr" fontAlgn="ctr"/>
                      <a:r>
                        <a:rPr lang="es-CL" sz="900" b="0" i="0" u="none" strike="noStrike">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INTEGROS AL FISCO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5.383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227.375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221.992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203.348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3777,6%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89,4%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79758035"/>
                  </a:ext>
                </a:extLst>
              </a:tr>
              <a:tr h="152400">
                <a:tc>
                  <a:txBody>
                    <a:bodyPr/>
                    <a:lstStyle/>
                    <a:p>
                      <a:pPr algn="ctr" fontAlgn="ctr"/>
                      <a:r>
                        <a:rPr lang="es-CL" sz="900" b="0"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ADQUISICIÓN DE ACTIVOS NO FINANCIEROS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2.950.700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6.509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-2.944.191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6.044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92,9%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75035116"/>
                  </a:ext>
                </a:extLst>
              </a:tr>
              <a:tr h="152400">
                <a:tc>
                  <a:txBody>
                    <a:bodyPr/>
                    <a:lstStyle/>
                    <a:p>
                      <a:pPr algn="ctr" fontAlgn="ctr"/>
                      <a:r>
                        <a:rPr lang="es-CL" sz="9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INICIATIVAS DE INVERSIÓN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3.097.649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4.165.100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1.067.451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4.089.069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132,0%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98,2%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76310603"/>
                  </a:ext>
                </a:extLst>
              </a:tr>
              <a:tr h="152400">
                <a:tc>
                  <a:txBody>
                    <a:bodyPr/>
                    <a:lstStyle/>
                    <a:p>
                      <a:pPr algn="ctr" fontAlgn="ctr"/>
                      <a:r>
                        <a:rPr lang="es-CL" sz="900" b="0"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SERVICIO DE LA DEUDA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840.279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643.986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-196.293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343.264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40,9%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53,3%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68483777"/>
                  </a:ext>
                </a:extLst>
              </a:tr>
              <a:tr h="190500">
                <a:tc>
                  <a:txBody>
                    <a:bodyPr/>
                    <a:lstStyle/>
                    <a:p>
                      <a:pPr algn="ctr" fontAlgn="ctr"/>
                      <a:r>
                        <a:rPr lang="es-CL" sz="900" b="0" i="0" u="none" strike="noStrike">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SALDO FINAL DE CAJA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3.227.807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3.227.807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3.222.683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panose="020F0502020204030204" pitchFamily="34" charset="0"/>
                        </a:rPr>
                        <a:t>99,8%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656429463"/>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21792" y="6093296"/>
            <a:ext cx="7714167" cy="322391"/>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391216" y="620688"/>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DICIEMBRE</a:t>
            </a:r>
            <a:r>
              <a:rPr lang="es-CL" sz="1600" b="1" dirty="0">
                <a:solidFill>
                  <a:schemeClr val="tx1"/>
                </a:solidFill>
                <a:ea typeface="Verdana" pitchFamily="34" charset="0"/>
                <a:cs typeface="Verdana" pitchFamily="34" charset="0"/>
              </a:rPr>
              <a:t> DE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CAPÍTULO 01. PROGRAMA 01: CONTRALORÍA GENERAL DE LA REPÚBLICA</a:t>
            </a:r>
          </a:p>
        </p:txBody>
      </p:sp>
      <p:sp>
        <p:nvSpPr>
          <p:cNvPr id="9" name="1 Título"/>
          <p:cNvSpPr txBox="1">
            <a:spLocks/>
          </p:cNvSpPr>
          <p:nvPr/>
        </p:nvSpPr>
        <p:spPr>
          <a:xfrm>
            <a:off x="539552" y="1329445"/>
            <a:ext cx="7716232"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2F89F35A-9900-4519-A3EC-BC2570BD050C}"/>
              </a:ext>
            </a:extLst>
          </p:cNvPr>
          <p:cNvGraphicFramePr>
            <a:graphicFrameLocks noGrp="1"/>
          </p:cNvGraphicFramePr>
          <p:nvPr>
            <p:extLst>
              <p:ext uri="{D42A27DB-BD31-4B8C-83A1-F6EECF244321}">
                <p14:modId xmlns:p14="http://schemas.microsoft.com/office/powerpoint/2010/main" val="2874625784"/>
              </p:ext>
            </p:extLst>
          </p:nvPr>
        </p:nvGraphicFramePr>
        <p:xfrm>
          <a:off x="1043608" y="1639343"/>
          <a:ext cx="6720477" cy="4241880"/>
        </p:xfrm>
        <a:graphic>
          <a:graphicData uri="http://schemas.openxmlformats.org/drawingml/2006/table">
            <a:tbl>
              <a:tblPr/>
              <a:tblGrid>
                <a:gridCol w="662652">
                  <a:extLst>
                    <a:ext uri="{9D8B030D-6E8A-4147-A177-3AD203B41FA5}">
                      <a16:colId xmlns:a16="http://schemas.microsoft.com/office/drawing/2014/main" val="2931705919"/>
                    </a:ext>
                  </a:extLst>
                </a:gridCol>
                <a:gridCol w="244786">
                  <a:extLst>
                    <a:ext uri="{9D8B030D-6E8A-4147-A177-3AD203B41FA5}">
                      <a16:colId xmlns:a16="http://schemas.microsoft.com/office/drawing/2014/main" val="3505043276"/>
                    </a:ext>
                  </a:extLst>
                </a:gridCol>
                <a:gridCol w="244786">
                  <a:extLst>
                    <a:ext uri="{9D8B030D-6E8A-4147-A177-3AD203B41FA5}">
                      <a16:colId xmlns:a16="http://schemas.microsoft.com/office/drawing/2014/main" val="4053608012"/>
                    </a:ext>
                  </a:extLst>
                </a:gridCol>
                <a:gridCol w="1720916">
                  <a:extLst>
                    <a:ext uri="{9D8B030D-6E8A-4147-A177-3AD203B41FA5}">
                      <a16:colId xmlns:a16="http://schemas.microsoft.com/office/drawing/2014/main" val="2544231680"/>
                    </a:ext>
                  </a:extLst>
                </a:gridCol>
                <a:gridCol w="662652">
                  <a:extLst>
                    <a:ext uri="{9D8B030D-6E8A-4147-A177-3AD203B41FA5}">
                      <a16:colId xmlns:a16="http://schemas.microsoft.com/office/drawing/2014/main" val="753537469"/>
                    </a:ext>
                  </a:extLst>
                </a:gridCol>
                <a:gridCol w="662652">
                  <a:extLst>
                    <a:ext uri="{9D8B030D-6E8A-4147-A177-3AD203B41FA5}">
                      <a16:colId xmlns:a16="http://schemas.microsoft.com/office/drawing/2014/main" val="4281107623"/>
                    </a:ext>
                  </a:extLst>
                </a:gridCol>
                <a:gridCol w="662652">
                  <a:extLst>
                    <a:ext uri="{9D8B030D-6E8A-4147-A177-3AD203B41FA5}">
                      <a16:colId xmlns:a16="http://schemas.microsoft.com/office/drawing/2014/main" val="2333007337"/>
                    </a:ext>
                  </a:extLst>
                </a:gridCol>
                <a:gridCol w="662652">
                  <a:extLst>
                    <a:ext uri="{9D8B030D-6E8A-4147-A177-3AD203B41FA5}">
                      <a16:colId xmlns:a16="http://schemas.microsoft.com/office/drawing/2014/main" val="2207821214"/>
                    </a:ext>
                  </a:extLst>
                </a:gridCol>
                <a:gridCol w="603310">
                  <a:extLst>
                    <a:ext uri="{9D8B030D-6E8A-4147-A177-3AD203B41FA5}">
                      <a16:colId xmlns:a16="http://schemas.microsoft.com/office/drawing/2014/main" val="1030465063"/>
                    </a:ext>
                  </a:extLst>
                </a:gridCol>
                <a:gridCol w="593419">
                  <a:extLst>
                    <a:ext uri="{9D8B030D-6E8A-4147-A177-3AD203B41FA5}">
                      <a16:colId xmlns:a16="http://schemas.microsoft.com/office/drawing/2014/main" val="3827119584"/>
                    </a:ext>
                  </a:extLst>
                </a:gridCol>
              </a:tblGrid>
              <a:tr h="150098">
                <a:tc rowSpan="2" gridSpan="4">
                  <a:txBody>
                    <a:bodyPr/>
                    <a:lstStyle/>
                    <a:p>
                      <a:pPr algn="ctr" fontAlgn="ctr"/>
                      <a:r>
                        <a:rPr lang="es-CL" sz="700" b="1" i="0" u="none" strike="noStrike">
                          <a:solidFill>
                            <a:srgbClr val="FFFFFF"/>
                          </a:solidFill>
                          <a:effectLst/>
                          <a:latin typeface="Calibri" panose="020F0502020204030204" pitchFamily="34" charset="0"/>
                        </a:rPr>
                        <a:t>Subtítulo</a:t>
                      </a:r>
                    </a:p>
                  </a:txBody>
                  <a:tcPr marL="7505" marR="7505" marT="7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505" marR="7505" marT="7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505" marR="7505" marT="7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425233510"/>
                  </a:ext>
                </a:extLst>
              </a:tr>
              <a:tr h="367740">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505" marR="7505" marT="750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505" marR="7505" marT="750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505" marR="7505" marT="750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505" marR="7505" marT="750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505" marR="7505" marT="750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505" marR="7505" marT="750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843531480"/>
                  </a:ext>
                </a:extLst>
              </a:tr>
              <a:tr h="157603">
                <a:tc>
                  <a:txBody>
                    <a:bodyPr/>
                    <a:lstStyle/>
                    <a:p>
                      <a:pPr algn="l" fontAlgn="ctr"/>
                      <a:r>
                        <a:rPr lang="es-CL" sz="900" b="0" i="0" u="none" strike="noStrike">
                          <a:solidFill>
                            <a:srgbClr val="000000"/>
                          </a:solidFill>
                          <a:effectLst/>
                          <a:latin typeface="Calibri" panose="020F0502020204030204" pitchFamily="34" charset="0"/>
                        </a:rPr>
                        <a:t>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80.313.566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92.878.871 </a:t>
                      </a:r>
                    </a:p>
                  </a:txBody>
                  <a:tcPr marL="7505" marR="7505" marT="750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12.565.305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92.040.134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114,6%</a:t>
                      </a:r>
                    </a:p>
                  </a:txBody>
                  <a:tcPr marL="7505" marR="7505" marT="750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99,1%</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34576244"/>
                  </a:ext>
                </a:extLst>
              </a:tr>
              <a:tr h="150098">
                <a:tc>
                  <a:txBody>
                    <a:bodyPr/>
                    <a:lstStyle/>
                    <a:p>
                      <a:pPr algn="ctr" fontAlgn="ctr"/>
                      <a:r>
                        <a:rPr lang="es-CL" sz="700" b="1" i="0" u="none" strike="noStrike">
                          <a:solidFill>
                            <a:srgbClr val="000000"/>
                          </a:solidFill>
                          <a:effectLst/>
                          <a:latin typeface="Calibri" panose="020F0502020204030204" pitchFamily="34" charset="0"/>
                        </a:rPr>
                        <a:t>21</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63.373.687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73.778.359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10.404.672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73.774.696</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116,4%</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100,0%</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4560596"/>
                  </a:ext>
                </a:extLst>
              </a:tr>
              <a:tr h="150098">
                <a:tc>
                  <a:txBody>
                    <a:bodyPr/>
                    <a:lstStyle/>
                    <a:p>
                      <a:pPr algn="ctr" fontAlgn="ctr"/>
                      <a:r>
                        <a:rPr lang="es-CL" sz="700" b="1" i="0" u="none" strike="noStrike">
                          <a:solidFill>
                            <a:srgbClr val="000000"/>
                          </a:solidFill>
                          <a:effectLst/>
                          <a:latin typeface="Calibri" panose="020F0502020204030204" pitchFamily="34" charset="0"/>
                        </a:rPr>
                        <a:t>22</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9.858.126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9.858.126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9.858.122</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100,0%</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100,0%</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948147"/>
                  </a:ext>
                </a:extLst>
              </a:tr>
              <a:tr h="150098">
                <a:tc>
                  <a:txBody>
                    <a:bodyPr/>
                    <a:lstStyle/>
                    <a:p>
                      <a:pPr algn="ctr" fontAlgn="ctr"/>
                      <a:r>
                        <a:rPr lang="es-CL" sz="700" b="1" i="0" u="none" strike="noStrike">
                          <a:solidFill>
                            <a:srgbClr val="000000"/>
                          </a:solidFill>
                          <a:effectLst/>
                          <a:latin typeface="Calibri" panose="020F0502020204030204" pitchFamily="34" charset="0"/>
                        </a:rPr>
                        <a:t>23</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PRESTACIONES DE SEGURIDAD SOCIAL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542.909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542.909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542.908</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100,0%</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13126571"/>
                  </a:ext>
                </a:extLst>
              </a:tr>
              <a:tr h="150098">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Prestaciones Sociales del Empleador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542.909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542.909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542.908</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100,0%</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11051235"/>
                  </a:ext>
                </a:extLst>
              </a:tr>
              <a:tr h="150098">
                <a:tc>
                  <a:txBody>
                    <a:bodyPr/>
                    <a:lstStyle/>
                    <a:p>
                      <a:pPr algn="ctr" fontAlgn="ctr"/>
                      <a:r>
                        <a:rPr lang="es-CL" sz="700" b="1" i="0" u="none" strike="noStrike">
                          <a:solidFill>
                            <a:srgbClr val="000000"/>
                          </a:solidFill>
                          <a:effectLst/>
                          <a:latin typeface="Calibri" panose="020F0502020204030204" pitchFamily="34" charset="0"/>
                        </a:rPr>
                        <a:t>24</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187.742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227.375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39.633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203.348</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108,3%</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89,4%</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3464724"/>
                  </a:ext>
                </a:extLst>
              </a:tr>
              <a:tr h="150098">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Al Sector Privado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14.697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14.697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14.698</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100,0%</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100,0%</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20118560"/>
                  </a:ext>
                </a:extLst>
              </a:tr>
              <a:tr h="150098">
                <a:tc>
                  <a:txBody>
                    <a:bodyPr/>
                    <a:lstStyle/>
                    <a:p>
                      <a:pPr algn="ctr" fontAlgn="ctr"/>
                      <a:r>
                        <a:rPr lang="es-CL" sz="700" b="0" i="0" u="none" strike="noStrike">
                          <a:solidFill>
                            <a:srgbClr val="000000"/>
                          </a:solidFill>
                          <a:effectLst/>
                          <a:latin typeface="Calibri" panose="020F0502020204030204" pitchFamily="34" charset="0"/>
                        </a:rPr>
                        <a:t>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006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Otras Transferencias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14.697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14.697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14.698</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100,0%</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100,0%</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18283023"/>
                  </a:ext>
                </a:extLst>
              </a:tr>
              <a:tr h="150098">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Organismos Internacionales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173.045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212.678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39.633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188.650</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109,0%</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88,7%</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29948275"/>
                  </a:ext>
                </a:extLst>
              </a:tr>
              <a:tr h="150098">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002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Organismos Internacionales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173.045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212.678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39.633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188.650</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109,0%</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88,7%</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29363439"/>
                  </a:ext>
                </a:extLst>
              </a:tr>
              <a:tr h="150098">
                <a:tc>
                  <a:txBody>
                    <a:bodyPr/>
                    <a:lstStyle/>
                    <a:p>
                      <a:pPr algn="ctr" fontAlgn="ctr"/>
                      <a:r>
                        <a:rPr lang="es-CL" sz="700" b="1" i="0" u="none" strike="noStrike">
                          <a:solidFill>
                            <a:srgbClr val="000000"/>
                          </a:solidFill>
                          <a:effectLst/>
                          <a:latin typeface="Calibri" panose="020F0502020204030204" pitchFamily="34" charset="0"/>
                        </a:rPr>
                        <a:t>25</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INTEGROS AL FISCO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5.383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6.509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1.126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6.044</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112,3%</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92,9%</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70455679"/>
                  </a:ext>
                </a:extLst>
              </a:tr>
              <a:tr h="150098">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Impuestos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5.383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6.509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1.126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6.044</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112,3%</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92,9%</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53646287"/>
                  </a:ext>
                </a:extLst>
              </a:tr>
              <a:tr h="111210">
                <a:tc>
                  <a:txBody>
                    <a:bodyPr/>
                    <a:lstStyle/>
                    <a:p>
                      <a:pPr algn="ctr" fontAlgn="ctr"/>
                      <a:r>
                        <a:rPr lang="es-CL" sz="700" b="1" i="0" u="none" strike="noStrike" dirty="0">
                          <a:solidFill>
                            <a:srgbClr val="000000"/>
                          </a:solidFill>
                          <a:effectLst/>
                          <a:latin typeface="Calibri" panose="020F0502020204030204" pitchFamily="34" charset="0"/>
                        </a:rPr>
                        <a:t>29</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dirty="0">
                          <a:solidFill>
                            <a:srgbClr val="000000"/>
                          </a:solidFill>
                          <a:effectLst/>
                          <a:latin typeface="Calibri" panose="020F0502020204030204" pitchFamily="34" charset="0"/>
                        </a:rPr>
                        <a:t>ADQUISICIÓN DE ACTIVOS NO FINANCIEROS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2.950.700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4.165.100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1.214.400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4.089.069</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138,6%</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98,2%</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29613156"/>
                  </a:ext>
                </a:extLst>
              </a:tr>
              <a:tr h="150098">
                <a:tc>
                  <a:txBody>
                    <a:bodyPr/>
                    <a:lstStyle/>
                    <a:p>
                      <a:pPr algn="ctr" fontAlgn="ctr"/>
                      <a:r>
                        <a:rPr lang="es-CL" sz="700" b="0" i="0" u="none" strike="noStrike">
                          <a:solidFill>
                            <a:srgbClr val="000000"/>
                          </a:solidFill>
                          <a:effectLst/>
                          <a:latin typeface="Calibri" panose="020F0502020204030204" pitchFamily="34" charset="0"/>
                        </a:rPr>
                        <a:t>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Vehículos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64.000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64.000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63.871</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99,8%</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9611421"/>
                  </a:ext>
                </a:extLst>
              </a:tr>
              <a:tr h="150098">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Mobiliario y Otros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71.516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87.916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16.400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87.690</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122,6%</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99,7%</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0926551"/>
                  </a:ext>
                </a:extLst>
              </a:tr>
              <a:tr h="150098">
                <a:tc>
                  <a:txBody>
                    <a:bodyPr/>
                    <a:lstStyle/>
                    <a:p>
                      <a:pPr algn="ctr" fontAlgn="ctr"/>
                      <a:r>
                        <a:rPr lang="es-CL" sz="700" b="0" i="0" u="none" strike="noStrike">
                          <a:solidFill>
                            <a:srgbClr val="000000"/>
                          </a:solidFill>
                          <a:effectLst/>
                          <a:latin typeface="Calibri" panose="020F0502020204030204" pitchFamily="34" charset="0"/>
                        </a:rPr>
                        <a:t>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05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Máquinas y Equipos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29.870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39.870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10.000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38.806</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129,9%</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97,3%</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88836555"/>
                  </a:ext>
                </a:extLst>
              </a:tr>
              <a:tr h="150098">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977.667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1.436.667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459.000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1.427.754</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146,0%</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99,4%</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21974787"/>
                  </a:ext>
                </a:extLst>
              </a:tr>
              <a:tr h="150098">
                <a:tc>
                  <a:txBody>
                    <a:bodyPr/>
                    <a:lstStyle/>
                    <a:p>
                      <a:pPr algn="ctr" fontAlgn="ctr"/>
                      <a:r>
                        <a:rPr lang="es-CL" sz="700" b="0" i="0" u="none" strike="noStrike">
                          <a:solidFill>
                            <a:srgbClr val="000000"/>
                          </a:solidFill>
                          <a:effectLst/>
                          <a:latin typeface="Calibri" panose="020F0502020204030204" pitchFamily="34" charset="0"/>
                        </a:rPr>
                        <a:t>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1.871.647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2.536.647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665.000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2.470.948</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132,0%</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97,4%</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29853573"/>
                  </a:ext>
                </a:extLst>
              </a:tr>
              <a:tr h="150098">
                <a:tc>
                  <a:txBody>
                    <a:bodyPr/>
                    <a:lstStyle/>
                    <a:p>
                      <a:pPr algn="ctr" fontAlgn="ctr"/>
                      <a:r>
                        <a:rPr lang="es-CL" sz="700" b="1" i="0" u="none" strike="noStrike">
                          <a:solidFill>
                            <a:srgbClr val="000000"/>
                          </a:solidFill>
                          <a:effectLst/>
                          <a:latin typeface="Calibri" panose="020F0502020204030204" pitchFamily="34" charset="0"/>
                        </a:rPr>
                        <a:t>31</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INICIATIVAS DE INVERSIÓN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3.097.649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643.986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-2.453.663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343.264</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11,1%</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53,3%</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40429810"/>
                  </a:ext>
                </a:extLst>
              </a:tr>
              <a:tr h="150098">
                <a:tc>
                  <a:txBody>
                    <a:bodyPr/>
                    <a:lstStyle/>
                    <a:p>
                      <a:pPr algn="ctr" fontAlgn="ctr"/>
                      <a:r>
                        <a:rPr lang="es-CL" sz="700" b="0" i="0" u="none" strike="noStrike">
                          <a:solidFill>
                            <a:srgbClr val="000000"/>
                          </a:solidFill>
                          <a:effectLst/>
                          <a:latin typeface="Calibri" panose="020F0502020204030204" pitchFamily="34" charset="0"/>
                        </a:rPr>
                        <a:t>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02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Proyectos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3.097.649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643.986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-2.453.663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343.264</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11,1%</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53,3%</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5010592"/>
                  </a:ext>
                </a:extLst>
              </a:tr>
              <a:tr h="150098">
                <a:tc>
                  <a:txBody>
                    <a:bodyPr/>
                    <a:lstStyle/>
                    <a:p>
                      <a:pPr algn="ctr" fontAlgn="ctr"/>
                      <a:r>
                        <a:rPr lang="es-CL" sz="700" b="1" i="0" u="none" strike="noStrike">
                          <a:solidFill>
                            <a:srgbClr val="000000"/>
                          </a:solidFill>
                          <a:effectLst/>
                          <a:latin typeface="Calibri" panose="020F0502020204030204" pitchFamily="34" charset="0"/>
                        </a:rPr>
                        <a:t>34</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840.279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3.227.807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2.387.528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3.222.683</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383,5%</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99,8%</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6459367"/>
                  </a:ext>
                </a:extLst>
              </a:tr>
              <a:tr h="150098">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02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Amortización Deuda Externa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665.681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685.568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19.887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685.567</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103,0%</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100,0%</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42529995"/>
                  </a:ext>
                </a:extLst>
              </a:tr>
              <a:tr h="150098">
                <a:tc>
                  <a:txBody>
                    <a:bodyPr/>
                    <a:lstStyle/>
                    <a:p>
                      <a:pPr algn="ctr" fontAlgn="ctr"/>
                      <a:r>
                        <a:rPr lang="es-CL" sz="700" b="0" i="0" u="none" strike="noStrike">
                          <a:solidFill>
                            <a:srgbClr val="000000"/>
                          </a:solidFill>
                          <a:effectLst/>
                          <a:latin typeface="Calibri" panose="020F0502020204030204" pitchFamily="34" charset="0"/>
                        </a:rPr>
                        <a:t>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Intereses Deuda Externa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174.598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99.754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-74.844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99.754</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57,1%</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100,0%</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94133472"/>
                  </a:ext>
                </a:extLst>
              </a:tr>
              <a:tr h="150098">
                <a:tc>
                  <a:txBody>
                    <a:bodyPr/>
                    <a:lstStyle/>
                    <a:p>
                      <a:pPr algn="ctr" fontAlgn="ctr"/>
                      <a:r>
                        <a:rPr lang="es-CL" sz="700" b="0" i="0" u="none" strike="noStrike">
                          <a:solidFill>
                            <a:srgbClr val="000000"/>
                          </a:solidFill>
                          <a:effectLst/>
                          <a:latin typeface="Calibri" panose="020F0502020204030204" pitchFamily="34" charset="0"/>
                        </a:rPr>
                        <a:t>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Deuda Flotante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2.442.485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2.442.485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2.437.362</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99,8%</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77765488"/>
                  </a:ext>
                </a:extLst>
              </a:tr>
              <a:tr h="150098">
                <a:tc>
                  <a:txBody>
                    <a:bodyPr/>
                    <a:lstStyle/>
                    <a:p>
                      <a:pPr algn="ctr" fontAlgn="ctr"/>
                      <a:r>
                        <a:rPr lang="es-CL" sz="700" b="1" i="0" u="none" strike="noStrike">
                          <a:solidFill>
                            <a:srgbClr val="000000"/>
                          </a:solidFill>
                          <a:effectLst/>
                          <a:latin typeface="Calibri" panose="020F0502020204030204" pitchFamily="34" charset="0"/>
                        </a:rPr>
                        <a:t>35</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SALDO FINAL DE CAJA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428.700 </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428.700 </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a:t>
                      </a:r>
                    </a:p>
                  </a:txBody>
                  <a:tcPr marL="7505" marR="7505" marT="750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a:t>
                      </a:r>
                    </a:p>
                  </a:txBody>
                  <a:tcPr marL="7505" marR="7505" marT="750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dirty="0">
                          <a:solidFill>
                            <a:srgbClr val="000000"/>
                          </a:solidFill>
                          <a:effectLst/>
                          <a:latin typeface="Calibri" panose="020F0502020204030204" pitchFamily="34" charset="0"/>
                        </a:rPr>
                        <a:t>0,0%</a:t>
                      </a:r>
                    </a:p>
                  </a:txBody>
                  <a:tcPr marL="7505" marR="7505" marT="750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818549844"/>
                  </a:ext>
                </a:extLst>
              </a:tr>
            </a:tbl>
          </a:graphicData>
        </a:graphic>
      </p:graphicFrame>
    </p:spTree>
    <p:extLst>
      <p:ext uri="{BB962C8B-B14F-4D97-AF65-F5344CB8AC3E}">
        <p14:creationId xmlns:p14="http://schemas.microsoft.com/office/powerpoint/2010/main" val="82732011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3997</TotalTime>
  <Words>1466</Words>
  <Application>Microsoft Office PowerPoint</Application>
  <PresentationFormat>Presentación en pantalla (4:3)</PresentationFormat>
  <Paragraphs>410</Paragraphs>
  <Slides>8</Slides>
  <Notes>0</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8</vt:i4>
      </vt:variant>
    </vt:vector>
  </HeadingPairs>
  <TitlesOfParts>
    <vt:vector size="15" baseType="lpstr">
      <vt:lpstr>Andalus</vt:lpstr>
      <vt:lpstr>Arial</vt:lpstr>
      <vt:lpstr>Calibri</vt:lpstr>
      <vt:lpstr>Times New Roman</vt:lpstr>
      <vt:lpstr>1_Tema de Office</vt:lpstr>
      <vt:lpstr>Tema de Office</vt:lpstr>
      <vt:lpstr>Imagen de mapa de bits</vt:lpstr>
      <vt:lpstr>EJECUCIÓN PRESUPUESTARIA DE GASTOS ACUMULADA AL MES DE DICIEMBRE DE 2019 PARTIDA 04: CONTRALORÍA GENERAL DE LA REPÚBLICA</vt:lpstr>
      <vt:lpstr>EJECUCIÓN ACUMULADA DE GASTOS A DICIEMBRE DE 2019  PARTIDA 04 CONTRALORÍA GENERAL DE LA REPÚBLICA</vt:lpstr>
      <vt:lpstr>EJECUCIÓN ACUMULADA DE GASTOS A DICIEMBRE DE 2019  PARTIDA 04 CONTRALORÍA GENERAL DE LA REPÚBLICA</vt:lpstr>
      <vt:lpstr>EJECUCION ACUMULADA DE GASTOS A DICIEMBRE DE 2019  PARTIDA 04 CONTRALORÍA GENERAL DE LA REPÚBLICA</vt:lpstr>
      <vt:lpstr>EJECUCIÓN ACUMULADA DE GASTOS A DICIEMBRE DE 2019  PARTIDA 04 CONTRALORÍA GENERAL DE LA REPÚBLICA</vt:lpstr>
      <vt:lpstr>EJECUCIÓN ACUMULADA DE GASTOS A DICIEMBRE DE 2019  PARTIDA 04 CONTRALORÍA GENERAL DE LA REPÚBLICA</vt:lpstr>
      <vt:lpstr>EJECUCIÓN ACUMULADA DE GASTOS A DICIEMBRE DE 2019  PARTIDA 04 CONTRALORÍA GENERAL DE LA REPÚBLICA</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RCATALAN</cp:lastModifiedBy>
  <cp:revision>268</cp:revision>
  <cp:lastPrinted>2019-10-18T21:20:26Z</cp:lastPrinted>
  <dcterms:created xsi:type="dcterms:W3CDTF">2016-06-23T13:38:47Z</dcterms:created>
  <dcterms:modified xsi:type="dcterms:W3CDTF">2020-04-08T23:00:46Z</dcterms:modified>
</cp:coreProperties>
</file>