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 dirty="0" err="1">
                <a:effectLst/>
              </a:rPr>
              <a:t>Distribución</a:t>
            </a:r>
            <a:r>
              <a:rPr lang="en-US" sz="1400" b="1" i="0" baseline="0">
                <a:effectLst/>
              </a:rPr>
              <a:t> Presupuesto Inicial por Subtítulos de Gasto</a:t>
            </a:r>
            <a:endParaRPr lang="es-CL" sz="11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748662227107957E-2"/>
          <c:y val="0.19712635175731538"/>
          <c:w val="0.97659779988316509"/>
          <c:h val="0.46417944327045185"/>
        </c:manualLayout>
      </c:layout>
      <c:pie3DChart>
        <c:varyColors val="1"/>
        <c:ser>
          <c:idx val="0"/>
          <c:order val="0"/>
          <c:tx>
            <c:strRef>
              <c:f>'Partida 19'!$D$60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7BD-42A7-B410-D9959DBE3E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7BD-42A7-B410-D9959DBE3E7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7BD-42A7-B410-D9959DBE3E7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7BD-42A7-B410-D9959DBE3E7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7BD-42A7-B410-D9959DBE3E7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7BD-42A7-B410-D9959DBE3E7A}"/>
              </c:ext>
            </c:extLst>
          </c:dPt>
          <c:dLbls>
            <c:dLbl>
              <c:idx val="0"/>
              <c:layout>
                <c:manualLayout>
                  <c:x val="9.2463901372699761E-4"/>
                  <c:y val="-3.761960611125094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BD-42A7-B410-D9959DBE3E7A}"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BD-42A7-B410-D9959DBE3E7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19'!$C$61:$C$66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SERVICIO DE LA DEUDA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19'!$D$61:$D$66</c:f>
              <c:numCache>
                <c:formatCode>#,##0</c:formatCode>
                <c:ptCount val="6"/>
                <c:pt idx="0">
                  <c:v>42384681</c:v>
                </c:pt>
                <c:pt idx="1">
                  <c:v>757776116</c:v>
                </c:pt>
                <c:pt idx="2">
                  <c:v>62443173</c:v>
                </c:pt>
                <c:pt idx="3">
                  <c:v>177664068</c:v>
                </c:pt>
                <c:pt idx="4">
                  <c:v>57537318</c:v>
                </c:pt>
                <c:pt idx="5">
                  <c:v>15186941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7BD-42A7-B410-D9959DBE3E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9581474684521808"/>
          <c:y val="0.72728173505817373"/>
          <c:w val="0.38497878390201218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 dirty="0" err="1">
                <a:effectLst/>
              </a:rPr>
              <a:t>Distribución</a:t>
            </a:r>
            <a:r>
              <a:rPr lang="en-US" sz="1400" b="1" i="0" baseline="0" dirty="0">
                <a:effectLst/>
              </a:rPr>
              <a:t> Presupuesto </a:t>
            </a:r>
            <a:r>
              <a:rPr lang="en-US" sz="1400" b="1" i="0" baseline="0" dirty="0" err="1">
                <a:effectLst/>
              </a:rPr>
              <a:t>Inicial</a:t>
            </a:r>
            <a:r>
              <a:rPr lang="en-US" sz="1400" b="1" i="0" baseline="0" dirty="0">
                <a:effectLst/>
              </a:rPr>
              <a:t> por </a:t>
            </a:r>
            <a:r>
              <a:rPr lang="en-US" sz="1400" b="1" i="0" baseline="0" dirty="0" err="1">
                <a:effectLst/>
              </a:rPr>
              <a:t>Capítulo</a:t>
            </a:r>
            <a:r>
              <a:rPr lang="en-US" sz="1400" b="1" i="0" baseline="0" dirty="0">
                <a:effectLst/>
              </a:rPr>
              <a:t> (M$)</a:t>
            </a:r>
            <a:endParaRPr lang="es-CL" sz="1400" dirty="0">
              <a:effectLst/>
            </a:endParaRPr>
          </a:p>
        </c:rich>
      </c:tx>
      <c:layout>
        <c:manualLayout>
          <c:xMode val="edge"/>
          <c:yMode val="edge"/>
          <c:x val="0.24426727223360403"/>
          <c:y val="9.816860205681171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19'!$L$60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19'!$K$61:$K$63</c:f>
              <c:strCache>
                <c:ptCount val="3"/>
                <c:pt idx="0">
                  <c:v>SEC. Y ADM. GRAL. DE TRAN</c:v>
                </c:pt>
                <c:pt idx="1">
                  <c:v>SUB. DE TELEC</c:v>
                </c:pt>
                <c:pt idx="2">
                  <c:v>JUNTA DE AERONÁUTICA CIVIL</c:v>
                </c:pt>
              </c:strCache>
            </c:strRef>
          </c:cat>
          <c:val>
            <c:numRef>
              <c:f>'Partida 19'!$L$61:$L$63</c:f>
              <c:numCache>
                <c:formatCode>#,##0</c:formatCode>
                <c:ptCount val="3"/>
                <c:pt idx="0">
                  <c:v>1061303264</c:v>
                </c:pt>
                <c:pt idx="1">
                  <c:v>50573411</c:v>
                </c:pt>
                <c:pt idx="2">
                  <c:v>1115622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5C-49D1-965C-8762F799703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43460352"/>
        <c:axId val="253313024"/>
      </c:barChart>
      <c:catAx>
        <c:axId val="24346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53313024"/>
        <c:crosses val="autoZero"/>
        <c:auto val="1"/>
        <c:lblAlgn val="ctr"/>
        <c:lblOffset val="100"/>
        <c:noMultiLvlLbl val="0"/>
      </c:catAx>
      <c:valAx>
        <c:axId val="25331302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43460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9B0BB-DAEA-4294-8F5D-644D9B6AA320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B5AD7-33DB-4F9D-B183-4D2571C8C7D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7910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437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94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4376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13-04-2020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5443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799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914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641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70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9516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0608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382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170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806B4-B249-4572-92FA-08D85FAE2870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548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DICIEMBRE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19:</a:t>
            </a:r>
            <a:br>
              <a:rPr lang="es-CL" sz="2400" b="1" cap="all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42040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93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1255" y="5304592"/>
            <a:ext cx="8096961" cy="2846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C9947A7-C12D-4DD0-8303-8CB4E05F3C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256" y="1844824"/>
            <a:ext cx="8096961" cy="345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707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3794" y="4941168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FC5AF97-BB30-461A-8573-D5F24C5D2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794" y="1818219"/>
            <a:ext cx="8171666" cy="311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382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697" y="5255768"/>
            <a:ext cx="8186654" cy="28098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C4C6A04-7124-446C-BFF9-2F0C732EB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633220"/>
            <a:ext cx="8229600" cy="359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107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1784" y="6084292"/>
            <a:ext cx="8242408" cy="26418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4" y="125234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15AC366-E2A0-4190-B2EB-BE9143C5B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08" y="1628800"/>
            <a:ext cx="8185326" cy="4455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775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6754" y="4437112"/>
            <a:ext cx="8119070" cy="30886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199340C-C053-460B-9FDB-33C0535269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034" y="1778174"/>
            <a:ext cx="8201486" cy="263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163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6057" y="4911426"/>
            <a:ext cx="8179767" cy="31777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PROGRAMA DE VIALIDAD Y TRANSPORTE URBANO: SECTRA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7AF1C41-3F17-4017-9744-D59545BF9A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58" y="1772816"/>
            <a:ext cx="8210798" cy="313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368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1672" y="5844324"/>
            <a:ext cx="8163508" cy="2796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53308" y="1200918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D2F2A49-1038-4F71-B0BE-D8A774A97D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764481"/>
            <a:ext cx="8170842" cy="4079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873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9" y="4715181"/>
            <a:ext cx="820148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0BE3CDC-198D-4B8E-98AD-1A45C2EAF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650" y="1920041"/>
            <a:ext cx="8201486" cy="281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4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5605544"/>
            <a:ext cx="786955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5903266"/>
              </p:ext>
            </p:extLst>
          </p:nvPr>
        </p:nvGraphicFramePr>
        <p:xfrm>
          <a:off x="1187624" y="1808194"/>
          <a:ext cx="6192687" cy="3643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98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87624" y="5375076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BBF472B-4940-431F-99AC-6B3AC5D555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9047156"/>
              </p:ext>
            </p:extLst>
          </p:nvPr>
        </p:nvGraphicFramePr>
        <p:xfrm>
          <a:off x="2195736" y="1916832"/>
          <a:ext cx="4896544" cy="3194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111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11323" y="5496645"/>
            <a:ext cx="7416824" cy="295454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4BBEB56-C739-4658-9493-01B09F5E9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323" y="1844824"/>
            <a:ext cx="7416824" cy="365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42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83331" y="5669048"/>
            <a:ext cx="7272808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8069C5B-AAA3-49AB-9A83-487D358BF6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331" y="1980532"/>
            <a:ext cx="7272808" cy="363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817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151" y="4735463"/>
            <a:ext cx="8033281" cy="26553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C85C165-1C95-4ECC-8F39-C07B53E24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51" y="1890769"/>
            <a:ext cx="8169872" cy="282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709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6224" y="4588174"/>
            <a:ext cx="8146217" cy="311150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RESUMEN POR CAPÍTULOS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DF1CA81-CCDF-498F-B959-DFBC6C4476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17" y="1700808"/>
            <a:ext cx="8257707" cy="2887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172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3771" y="5779783"/>
            <a:ext cx="8088098" cy="26498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A0F1101-9923-44EE-AFE7-C3F665744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76" y="1812392"/>
            <a:ext cx="8023696" cy="392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89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3001" y="4700000"/>
            <a:ext cx="8240279" cy="277793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02: EMPRESA DE LOS FERROCARRILES DEL ESTADO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3743988-9A66-4BDF-BA7E-DE3F246A5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724100"/>
            <a:ext cx="8240279" cy="295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168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695</Words>
  <Application>Microsoft Office PowerPoint</Application>
  <PresentationFormat>Presentación en pantalla (4:3)</PresentationFormat>
  <Paragraphs>67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de Office</vt:lpstr>
      <vt:lpstr>EJECUCIÓN ACUMULADA DE GASTOS PRESUPUESTARIOS AL MES DE DICIEMBRE DE 2019 PARTIDA 19: MINISTERIO DE TRANSPORTES Y TELECOMUNICACIONES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DICIEMBRE DE 2019  PARTIDA 19 MINISTERIO DE TRANSPORTES Y TELECOMUNICACIONES</vt:lpstr>
      <vt:lpstr>EJECUCIÓN ACUMULADA DE GASTOS A DICIEMBRE DE 2019  PARTIDA 19 RESUMEN POR CAPÍTULOS</vt:lpstr>
      <vt:lpstr>EJECUCIÓN ACUMULADA DE GASTOS A DICIEMBRE DE 2019  PARTIDA 19. CAPÍTULO 01. PROGRAMA 01: SECRETARÍA Y ADMINISTRACIÓN GENERAL DE TRANSPORTE</vt:lpstr>
      <vt:lpstr>EJECUCIÓN ACUMULADA DE GASTOS A DICIEMBRE DE 2019  PARTIDA 19. CAPÍTULO 01. PROGRAMA 02: EMPRESA DE LOS FERROCARRILES DEL ESTADO</vt:lpstr>
      <vt:lpstr>EJECUCIÓN ACUMULADA DE GASTOS A DICIEMBRE DE 2019  PARTIDA 19. CAPÍTULO 01. PROGRAMA 03: TRANSANTIAGO</vt:lpstr>
      <vt:lpstr>EJECUCIÓN ACUMULADA DE GASTOS A DICIEMBRE DE 2019  PARTIDA 19. CAPÍTULO 01. PROGRAMA 04: UNIDAD OPERATIVA DE CONTROL DE TRÁNSITO</vt:lpstr>
      <vt:lpstr>EJECUCIÓN ACUMULADA DE GASTOS A DICIEMBRE DE 2019  PARTIDA 19. CAPÍTULO 01. PROGRAMA 05: FISCALIZACIÓN Y CONTROL</vt:lpstr>
      <vt:lpstr>EJECUCIÓN ACUMULADA DE GASTOS A DICIEMBRE DE 2019  PARTIDA 19. CAPÍTULO 01. PROGRAMA 06: SUBSIDIO NACIONAL AL TRANSPORTE PÚBLICO</vt:lpstr>
      <vt:lpstr>EJECUCIÓN ACUMULADA DE GASTOS A DICIEMBRE DE 2019  PARTIDA 19. CAPÍTULO 01. PROGRAMA 07: PROGRAMA DESARROLLO LOGÍSTICO</vt:lpstr>
      <vt:lpstr>EJECUCIÓN ACUMULADA DE GASTOS A DICIEMBRE DE 2019  PARTIDA 19. CAPÍTULO 01. PROGRAMA 08: PROGRAMA DE VIALIDAD Y TRANSPORTE URBANO: SECTRA</vt:lpstr>
      <vt:lpstr>EJECUCIÓN ACUMULADA DE GASTOS A DICIEMBRE DE 2019  PARTIDA 19. CAPÍTULO 02. PROGRAMA 01: SUBSECRETARÍA DE TELECOMUNICACIONES</vt:lpstr>
      <vt:lpstr>EJECUCIÓN ACUMULADA DE GASTOS A DICIEMBRE DE 2019  PARTIDA 19. CAPÍTULO 03. PROGRAMA 01: JUNTA DE AERONÁUTICA CIVIL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4</cp:revision>
  <dcterms:created xsi:type="dcterms:W3CDTF">2020-01-06T14:24:22Z</dcterms:created>
  <dcterms:modified xsi:type="dcterms:W3CDTF">2020-04-13T15:47:00Z</dcterms:modified>
</cp:coreProperties>
</file>