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96" y="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2017 - 2018 - 2019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20'!$C$34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20'!$D$33:$O$33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20'!$D$34:$O$34</c:f>
              <c:numCache>
                <c:formatCode>0.0%</c:formatCode>
                <c:ptCount val="12"/>
                <c:pt idx="0">
                  <c:v>4.4999999999999998E-2</c:v>
                </c:pt>
                <c:pt idx="1">
                  <c:v>4.4999999999999998E-2</c:v>
                </c:pt>
                <c:pt idx="2">
                  <c:v>7.4999999999999997E-2</c:v>
                </c:pt>
                <c:pt idx="3">
                  <c:v>0.06</c:v>
                </c:pt>
                <c:pt idx="4">
                  <c:v>5.2999999999999999E-2</c:v>
                </c:pt>
                <c:pt idx="5">
                  <c:v>6.5000000000000002E-2</c:v>
                </c:pt>
                <c:pt idx="6">
                  <c:v>5.8999999999999997E-2</c:v>
                </c:pt>
                <c:pt idx="7">
                  <c:v>0.32600000000000001</c:v>
                </c:pt>
                <c:pt idx="8">
                  <c:v>7.1999999999999995E-2</c:v>
                </c:pt>
                <c:pt idx="9">
                  <c:v>4.8000000000000001E-2</c:v>
                </c:pt>
                <c:pt idx="10">
                  <c:v>7.2999999999999995E-2</c:v>
                </c:pt>
                <c:pt idx="11">
                  <c:v>0.13100000000000001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03-434B-B9D8-31045F76D5A3}"/>
            </c:ext>
          </c:extLst>
        </c:ser>
        <c:ser>
          <c:idx val="1"/>
          <c:order val="1"/>
          <c:tx>
            <c:strRef>
              <c:f>'Partida 20'!$C$35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20'!$D$33:$O$33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20'!$D$35:$O$35</c:f>
              <c:numCache>
                <c:formatCode>0.0%</c:formatCode>
                <c:ptCount val="12"/>
                <c:pt idx="0">
                  <c:v>4.5999999999999999E-2</c:v>
                </c:pt>
                <c:pt idx="1">
                  <c:v>4.8000000000000001E-2</c:v>
                </c:pt>
                <c:pt idx="2">
                  <c:v>6.8000000000000005E-2</c:v>
                </c:pt>
                <c:pt idx="3">
                  <c:v>5.0999999999999997E-2</c:v>
                </c:pt>
                <c:pt idx="4">
                  <c:v>0.21199999999999999</c:v>
                </c:pt>
                <c:pt idx="5">
                  <c:v>0.06</c:v>
                </c:pt>
                <c:pt idx="6">
                  <c:v>4.8000000000000001E-2</c:v>
                </c:pt>
                <c:pt idx="7">
                  <c:v>5.7000000000000002E-2</c:v>
                </c:pt>
                <c:pt idx="8">
                  <c:v>8.7999999999999995E-2</c:v>
                </c:pt>
                <c:pt idx="9">
                  <c:v>0.185</c:v>
                </c:pt>
                <c:pt idx="10">
                  <c:v>7.5999999999999998E-2</c:v>
                </c:pt>
                <c:pt idx="11">
                  <c:v>0.122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03-434B-B9D8-31045F76D5A3}"/>
            </c:ext>
          </c:extLst>
        </c:ser>
        <c:ser>
          <c:idx val="2"/>
          <c:order val="2"/>
          <c:tx>
            <c:strRef>
              <c:f>'Partida 20'!$C$36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20'!$D$33:$O$33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20'!$D$36:$O$36</c:f>
              <c:numCache>
                <c:formatCode>0.0%</c:formatCode>
                <c:ptCount val="12"/>
                <c:pt idx="0">
                  <c:v>3.6745554313655567E-2</c:v>
                </c:pt>
                <c:pt idx="1">
                  <c:v>5.2487914290192554E-2</c:v>
                </c:pt>
                <c:pt idx="2">
                  <c:v>7.5224212248828276E-2</c:v>
                </c:pt>
                <c:pt idx="3">
                  <c:v>5.910263449710107E-2</c:v>
                </c:pt>
                <c:pt idx="4">
                  <c:v>8.2879945979542569E-2</c:v>
                </c:pt>
                <c:pt idx="5">
                  <c:v>0.31485936511961859</c:v>
                </c:pt>
                <c:pt idx="6">
                  <c:v>8.2755516139093988E-2</c:v>
                </c:pt>
                <c:pt idx="7">
                  <c:v>7.829510924459053E-2</c:v>
                </c:pt>
                <c:pt idx="8">
                  <c:v>0.14339630734302375</c:v>
                </c:pt>
                <c:pt idx="9">
                  <c:v>4.4074599416616109E-2</c:v>
                </c:pt>
                <c:pt idx="10">
                  <c:v>3.447439735021425E-2</c:v>
                </c:pt>
                <c:pt idx="11">
                  <c:v>8.9756582088606568E-2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03-434B-B9D8-31045F76D5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161936128"/>
        <c:axId val="161937664"/>
      </c:barChart>
      <c:catAx>
        <c:axId val="161936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61937664"/>
        <c:crosses val="autoZero"/>
        <c:auto val="0"/>
        <c:lblAlgn val="ctr"/>
        <c:lblOffset val="100"/>
        <c:noMultiLvlLbl val="0"/>
      </c:catAx>
      <c:valAx>
        <c:axId val="161937664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6193612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2017 - 2018 - 2019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0996088394042229"/>
          <c:y val="0.13373589805803127"/>
          <c:w val="0.87750255025336699"/>
          <c:h val="0.59369466745721788"/>
        </c:manualLayout>
      </c:layout>
      <c:lineChart>
        <c:grouping val="standard"/>
        <c:varyColors val="0"/>
        <c:ser>
          <c:idx val="0"/>
          <c:order val="0"/>
          <c:tx>
            <c:strRef>
              <c:f>'Partida 20'!$C$30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20'!$D$29:$O$29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20'!$D$30:$O$30</c:f>
              <c:numCache>
                <c:formatCode>0.0%</c:formatCode>
                <c:ptCount val="12"/>
                <c:pt idx="0">
                  <c:v>4.4999999999999998E-2</c:v>
                </c:pt>
                <c:pt idx="1">
                  <c:v>0.09</c:v>
                </c:pt>
                <c:pt idx="2">
                  <c:v>0.16500000000000001</c:v>
                </c:pt>
                <c:pt idx="3">
                  <c:v>0.215</c:v>
                </c:pt>
                <c:pt idx="4">
                  <c:v>0.26700000000000002</c:v>
                </c:pt>
                <c:pt idx="5">
                  <c:v>0.29799999999999999</c:v>
                </c:pt>
                <c:pt idx="6">
                  <c:v>0.35399999999999998</c:v>
                </c:pt>
                <c:pt idx="7">
                  <c:v>0.67900000000000005</c:v>
                </c:pt>
                <c:pt idx="8">
                  <c:v>0.75</c:v>
                </c:pt>
                <c:pt idx="9">
                  <c:v>0.79900000000000004</c:v>
                </c:pt>
                <c:pt idx="10">
                  <c:v>0.86599999999999999</c:v>
                </c:pt>
                <c:pt idx="11">
                  <c:v>0.99099999999999999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FF2-4CBA-9237-772DD0548253}"/>
            </c:ext>
          </c:extLst>
        </c:ser>
        <c:ser>
          <c:idx val="1"/>
          <c:order val="1"/>
          <c:tx>
            <c:strRef>
              <c:f>'Partida 20'!$C$31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'Partida 20'!$D$29:$O$29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20'!$D$31:$O$31</c:f>
              <c:numCache>
                <c:formatCode>0.0%</c:formatCode>
                <c:ptCount val="12"/>
                <c:pt idx="0">
                  <c:v>4.5999999999999999E-2</c:v>
                </c:pt>
                <c:pt idx="1">
                  <c:v>9.4E-2</c:v>
                </c:pt>
                <c:pt idx="2">
                  <c:v>0.16200000000000001</c:v>
                </c:pt>
                <c:pt idx="3">
                  <c:v>0.214</c:v>
                </c:pt>
                <c:pt idx="4">
                  <c:v>0.38700000000000001</c:v>
                </c:pt>
                <c:pt idx="5">
                  <c:v>0.44700000000000001</c:v>
                </c:pt>
                <c:pt idx="6">
                  <c:v>0.505</c:v>
                </c:pt>
                <c:pt idx="7">
                  <c:v>0.56100000000000005</c:v>
                </c:pt>
                <c:pt idx="8">
                  <c:v>0.64900000000000002</c:v>
                </c:pt>
                <c:pt idx="9">
                  <c:v>0.83399999999999996</c:v>
                </c:pt>
                <c:pt idx="10">
                  <c:v>0.91</c:v>
                </c:pt>
                <c:pt idx="11">
                  <c:v>0.98699999999999999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FF2-4CBA-9237-772DD0548253}"/>
            </c:ext>
          </c:extLst>
        </c:ser>
        <c:ser>
          <c:idx val="2"/>
          <c:order val="2"/>
          <c:tx>
            <c:strRef>
              <c:f>'Partida 20'!$C$32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5.5241682360326429E-2"/>
                  <c:y val="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FF2-4CBA-9237-772DD0548253}"/>
                </c:ext>
              </c:extLst>
            </c:dLbl>
            <c:dLbl>
              <c:idx val="1"/>
              <c:layout>
                <c:manualLayout>
                  <c:x val="-4.519774011299435E-2"/>
                  <c:y val="3.333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FF2-4CBA-9237-772DD0548253}"/>
                </c:ext>
              </c:extLst>
            </c:dLbl>
            <c:dLbl>
              <c:idx val="2"/>
              <c:layout>
                <c:manualLayout>
                  <c:x val="-4.5197740112994399E-2"/>
                  <c:y val="4.58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FF2-4CBA-9237-772DD0548253}"/>
                </c:ext>
              </c:extLst>
            </c:dLbl>
            <c:dLbl>
              <c:idx val="3"/>
              <c:layout>
                <c:manualLayout>
                  <c:x val="-5.7752667922159495E-2"/>
                  <c:y val="5.0000000000000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FF2-4CBA-9237-772DD0548253}"/>
                </c:ext>
              </c:extLst>
            </c:dLbl>
            <c:dLbl>
              <c:idx val="4"/>
              <c:layout>
                <c:manualLayout>
                  <c:x val="-4.5216135330154901E-2"/>
                  <c:y val="7.97618762386811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FF2-4CBA-9237-772DD0548253}"/>
                </c:ext>
              </c:extLst>
            </c:dLbl>
            <c:dLbl>
              <c:idx val="5"/>
              <c:layout>
                <c:manualLayout>
                  <c:x val="-0.11539148733619303"/>
                  <c:y val="2.34523085998096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FF2-4CBA-9237-772DD0548253}"/>
                </c:ext>
              </c:extLst>
            </c:dLbl>
            <c:dLbl>
              <c:idx val="6"/>
              <c:layout>
                <c:manualLayout>
                  <c:x val="-5.0219711236660386E-2"/>
                  <c:y val="-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FF2-4CBA-9237-772DD0548253}"/>
                </c:ext>
              </c:extLst>
            </c:dLbl>
            <c:dLbl>
              <c:idx val="7"/>
              <c:layout>
                <c:manualLayout>
                  <c:x val="-5.0146263224843106E-2"/>
                  <c:y val="-2.5714288606781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FF2-4CBA-9237-772DD0548253}"/>
                </c:ext>
              </c:extLst>
            </c:dLbl>
            <c:dLbl>
              <c:idx val="8"/>
              <c:layout>
                <c:manualLayout>
                  <c:x val="-4.2624323741116563E-2"/>
                  <c:y val="-4.7142862445766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FF2-4CBA-9237-772DD0548253}"/>
                </c:ext>
              </c:extLst>
            </c:dLbl>
            <c:dLbl>
              <c:idx val="9"/>
              <c:layout>
                <c:manualLayout>
                  <c:x val="-1.2536565806210752E-2"/>
                  <c:y val="-4.28571476779693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FF2-4CBA-9237-772DD0548253}"/>
                </c:ext>
              </c:extLst>
            </c:dLbl>
            <c:dLbl>
              <c:idx val="10"/>
              <c:layout>
                <c:manualLayout>
                  <c:x val="-4.1311726124524703E-2"/>
                  <c:y val="-3.0040058428666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FF2-4CBA-9237-772DD0548253}"/>
                </c:ext>
              </c:extLst>
            </c:dLbl>
            <c:dLbl>
              <c:idx val="11"/>
              <c:layout>
                <c:manualLayout>
                  <c:x val="-2.7580444773663473E-2"/>
                  <c:y val="-3.42857181423754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FF2-4CBA-9237-772DD05482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20'!$D$29:$O$29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20'!$D$32:$O$32</c:f>
              <c:numCache>
                <c:formatCode>0.0%</c:formatCode>
                <c:ptCount val="12"/>
                <c:pt idx="0">
                  <c:v>3.6745554313655567E-2</c:v>
                </c:pt>
                <c:pt idx="1">
                  <c:v>8.9233468603848121E-2</c:v>
                </c:pt>
                <c:pt idx="2">
                  <c:v>0.1635945593043063</c:v>
                </c:pt>
                <c:pt idx="3">
                  <c:v>0.22269719380140737</c:v>
                </c:pt>
                <c:pt idx="4">
                  <c:v>0.30557713978094997</c:v>
                </c:pt>
                <c:pt idx="5">
                  <c:v>0.55458593538728584</c:v>
                </c:pt>
                <c:pt idx="6">
                  <c:v>0.62642012055713481</c:v>
                </c:pt>
                <c:pt idx="7">
                  <c:v>0.68324743603803995</c:v>
                </c:pt>
                <c:pt idx="8">
                  <c:v>0.82664374338106361</c:v>
                </c:pt>
                <c:pt idx="9">
                  <c:v>0.87071834279767979</c:v>
                </c:pt>
                <c:pt idx="10">
                  <c:v>0.89998952377933206</c:v>
                </c:pt>
                <c:pt idx="11">
                  <c:v>0.98771469280440993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8FF2-4CBA-9237-772DD05482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9647232"/>
        <c:axId val="161886208"/>
      </c:lineChart>
      <c:catAx>
        <c:axId val="139647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61886208"/>
        <c:crosses val="autoZero"/>
        <c:auto val="1"/>
        <c:lblAlgn val="ctr"/>
        <c:lblOffset val="100"/>
        <c:tickLblSkip val="1"/>
        <c:noMultiLvlLbl val="0"/>
      </c:catAx>
      <c:valAx>
        <c:axId val="161886208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3964723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34CEC-7D52-426B-A33E-66B9A7093067}" type="datetimeFigureOut">
              <a:rPr lang="es-CL" smtClean="0"/>
              <a:t>08-04-2020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4757C-832C-441B-BCA3-CC0556F8593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9139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08-04-2020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4724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08-04-2020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5676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08-04-2020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080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36474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08-04-2020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5977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08-04-2020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295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08-04-2020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3110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08-04-2020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7482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08-04-2020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886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08-04-2020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9260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08-04-2020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798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08-04-2020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5524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9CA6B-0E66-4B70-A242-52FE60DE0E7B}" type="datetimeFigureOut">
              <a:rPr lang="es-CL" smtClean="0"/>
              <a:t>08-04-2020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303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DICIEMBRE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GENERAL DE GOBIERNO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abril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10" name="Picture 1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71" y="527596"/>
            <a:ext cx="4331921" cy="813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2902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52D37C-0B65-4CE6-8BF2-A5E61686F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El presupuesto 2019 de esta Partida ascendió a $29.220 millones y está compuesto por: un 72% de recursos destinados a  </a:t>
            </a:r>
            <a:r>
              <a:rPr lang="es-CL" sz="1200" b="1" dirty="0">
                <a:solidFill>
                  <a:prstClr val="black"/>
                </a:solidFill>
              </a:rPr>
              <a:t>Programa 01 Secretaría General de Gobierno y 28% a  02 Consejo Nacional de Televisión. 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Para 2019, el presupuesto presentó una variación real de -0,4% respecto del año 2018 (Inicial + reajustes + leyes especiales + ajuste fiscal)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El Presupuesto 2019 se distribuyó en: Personal 45%, Transferencias Corrientes 40% y Bienes y Servicios de Consumo 14%</a:t>
            </a:r>
            <a:endParaRPr lang="es-CL" sz="1200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81CCFED-4AF6-44AD-8D3E-C708AA7CF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93377330-9F5D-4CBF-973C-94B03C3A1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8" name="Marcador de contenido 6">
            <a:extLst>
              <a:ext uri="{FF2B5EF4-FFF2-40B4-BE49-F238E27FC236}">
                <a16:creationId xmlns:a16="http://schemas.microsoft.com/office/drawing/2014/main" id="{E6B2F6E8-59A7-4700-9E16-46B54D8028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431" y="3224952"/>
            <a:ext cx="4201486" cy="3131398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5905DA83-7DA0-4564-833E-0BE0FD78CA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7171" y="3224952"/>
            <a:ext cx="3959629" cy="313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55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23DE630-FEF5-4C25-8D4F-11C7EE9EF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8F0FA7B0-E071-4286-AF5F-AF9DD16C5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7" name="Imagen 2">
            <a:extLst>
              <a:ext uri="{FF2B5EF4-FFF2-40B4-BE49-F238E27FC236}">
                <a16:creationId xmlns:a16="http://schemas.microsoft.com/office/drawing/2014/main" id="{59536425-DE23-4B60-B749-ED0B6754B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5991225"/>
            <a:ext cx="7992888" cy="365125"/>
          </a:xfrm>
          <a:prstGeom prst="rect">
            <a:avLst/>
          </a:prstGeom>
        </p:spPr>
      </p:pic>
      <p:graphicFrame>
        <p:nvGraphicFramePr>
          <p:cNvPr id="9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6435145"/>
              </p:ext>
            </p:extLst>
          </p:nvPr>
        </p:nvGraphicFramePr>
        <p:xfrm>
          <a:off x="414338" y="1773254"/>
          <a:ext cx="8210798" cy="4217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38833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501650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DICIEMBRE 2019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9536425-DE23-4B60-B749-ED0B6754B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5991225"/>
            <a:ext cx="7992888" cy="365125"/>
          </a:xfrm>
          <a:prstGeom prst="rect">
            <a:avLst/>
          </a:prstGeom>
        </p:spPr>
      </p:pic>
      <p:graphicFrame>
        <p:nvGraphicFramePr>
          <p:cNvPr id="7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4317461"/>
              </p:ext>
            </p:extLst>
          </p:nvPr>
        </p:nvGraphicFramePr>
        <p:xfrm>
          <a:off x="539552" y="1340768"/>
          <a:ext cx="7992888" cy="4650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94763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438860-2DCF-4AE5-BEDD-BFFF9D02F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Principales Hallazgos</a:t>
            </a: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</a:t>
            </a:r>
            <a:r>
              <a:rPr lang="es-CL" sz="1200" dirty="0">
                <a:solidFill>
                  <a:prstClr val="black"/>
                </a:solidFill>
              </a:rPr>
              <a:t> (identifican prioridades en las actividades) M$. </a:t>
            </a:r>
          </a:p>
          <a:p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8642806-A382-43D3-8A68-1E87FDB2C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00375D26-E945-4318-904E-2EF5D3FF9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10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A9FC696-9A8F-432A-A105-3EB1348B08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523898"/>
              </p:ext>
            </p:extLst>
          </p:nvPr>
        </p:nvGraphicFramePr>
        <p:xfrm>
          <a:off x="487499" y="2715782"/>
          <a:ext cx="8077202" cy="3429000"/>
        </p:xfrm>
        <a:graphic>
          <a:graphicData uri="http://schemas.openxmlformats.org/drawingml/2006/table">
            <a:tbl>
              <a:tblPr/>
              <a:tblGrid>
                <a:gridCol w="314449">
                  <a:extLst>
                    <a:ext uri="{9D8B030D-6E8A-4147-A177-3AD203B41FA5}">
                      <a16:colId xmlns:a16="http://schemas.microsoft.com/office/drawing/2014/main" val="2253280314"/>
                    </a:ext>
                  </a:extLst>
                </a:gridCol>
                <a:gridCol w="3582808">
                  <a:extLst>
                    <a:ext uri="{9D8B030D-6E8A-4147-A177-3AD203B41FA5}">
                      <a16:colId xmlns:a16="http://schemas.microsoft.com/office/drawing/2014/main" val="4047892945"/>
                    </a:ext>
                  </a:extLst>
                </a:gridCol>
                <a:gridCol w="851235">
                  <a:extLst>
                    <a:ext uri="{9D8B030D-6E8A-4147-A177-3AD203B41FA5}">
                      <a16:colId xmlns:a16="http://schemas.microsoft.com/office/drawing/2014/main" val="1810040453"/>
                    </a:ext>
                  </a:extLst>
                </a:gridCol>
                <a:gridCol w="851235">
                  <a:extLst>
                    <a:ext uri="{9D8B030D-6E8A-4147-A177-3AD203B41FA5}">
                      <a16:colId xmlns:a16="http://schemas.microsoft.com/office/drawing/2014/main" val="1176305420"/>
                    </a:ext>
                  </a:extLst>
                </a:gridCol>
                <a:gridCol w="851235">
                  <a:extLst>
                    <a:ext uri="{9D8B030D-6E8A-4147-A177-3AD203B41FA5}">
                      <a16:colId xmlns:a16="http://schemas.microsoft.com/office/drawing/2014/main" val="3827900885"/>
                    </a:ext>
                  </a:extLst>
                </a:gridCol>
                <a:gridCol w="851235">
                  <a:extLst>
                    <a:ext uri="{9D8B030D-6E8A-4147-A177-3AD203B41FA5}">
                      <a16:colId xmlns:a16="http://schemas.microsoft.com/office/drawing/2014/main" val="3758978900"/>
                    </a:ext>
                  </a:extLst>
                </a:gridCol>
                <a:gridCol w="775005">
                  <a:extLst>
                    <a:ext uri="{9D8B030D-6E8A-4147-A177-3AD203B41FA5}">
                      <a16:colId xmlns:a16="http://schemas.microsoft.com/office/drawing/2014/main" val="1203545905"/>
                    </a:ext>
                  </a:extLst>
                </a:gridCol>
              </a:tblGrid>
              <a:tr h="3048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Líneas Programáticas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23961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SOPORTE ADMINISTRATIVO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17.609.541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20.322.243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2.712.702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19.953.044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847687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Gral. De Gobierno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13.638.660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16.154.151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2.515.491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16.079.831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592870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Televisión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3.970.881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4.168.092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197.211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3.873.213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152947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11.327.509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11.307.659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-19.850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11.187.744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888993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2.1. Secretaría Gral. De Gobierno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7.282.042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7.237.042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7.133.621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952020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División organizaciones Sociales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1.294.135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1.249.135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1.212.016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188779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Comunicaciones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956.924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956.924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953.704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676030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Seguimiento de Políticas Públicas y Gestión Institucional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971.864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971.864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965.214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27021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Fomento de Medios de Comunicación Regionales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2.161.030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2.161.030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2.134.550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893717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Fortalecimiento de Organizaciones Sociales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1.638.383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1.638.383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1.609.547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204666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y Participación Ciudadana y No Discriminación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259.706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259.706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258.590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809134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2.2. Consejo Nacional de Televisión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4.045.467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4.070.617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4.054.123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60332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Apoyo Programas Culturales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3.322.121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3.322.121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3.309.182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86071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Televisión Cultural y Educativa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723.346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748.496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744.941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19292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283.410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8.427.216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8.143.806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8.424.216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1287022"/>
                  </a:ext>
                </a:extLst>
              </a:tr>
              <a:tr h="2000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BRUTO PARTIDA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29.220.460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40.057.118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10.836.658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39.565.004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0817826"/>
                  </a:ext>
                </a:extLst>
              </a:tr>
              <a:tr h="2000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MENOS TRANSFERENCIAS CONSOLIDABLES INTRAPARTIDA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1117046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NETO PARTIDA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29.220.460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40.057.118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10.836.658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39.565.004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5918003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 DE ESTADO DE OPERACIONES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29.003.205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39.813.219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10.810.014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39.324.105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1945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4232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4691" y="836712"/>
            <a:ext cx="72412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DICIEMBRE 2019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91056" y="5370192"/>
            <a:ext cx="72008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931162" y="1772816"/>
            <a:ext cx="724123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4F2EA134-486B-4BAF-8E31-F246E48893BD}"/>
              </a:ext>
            </a:extLst>
          </p:cNvPr>
          <p:cNvGraphicFramePr>
            <a:graphicFrameLocks noGrp="1"/>
          </p:cNvGraphicFramePr>
          <p:nvPr/>
        </p:nvGraphicFramePr>
        <p:xfrm>
          <a:off x="495300" y="2696369"/>
          <a:ext cx="8153400" cy="2333625"/>
        </p:xfrm>
        <a:graphic>
          <a:graphicData uri="http://schemas.openxmlformats.org/drawingml/2006/table">
            <a:tbl>
              <a:tblPr/>
              <a:tblGrid>
                <a:gridCol w="798360">
                  <a:extLst>
                    <a:ext uri="{9D8B030D-6E8A-4147-A177-3AD203B41FA5}">
                      <a16:colId xmlns:a16="http://schemas.microsoft.com/office/drawing/2014/main" val="4225893905"/>
                    </a:ext>
                  </a:extLst>
                </a:gridCol>
                <a:gridCol w="2707870">
                  <a:extLst>
                    <a:ext uri="{9D8B030D-6E8A-4147-A177-3AD203B41FA5}">
                      <a16:colId xmlns:a16="http://schemas.microsoft.com/office/drawing/2014/main" val="2499035249"/>
                    </a:ext>
                  </a:extLst>
                </a:gridCol>
                <a:gridCol w="798360">
                  <a:extLst>
                    <a:ext uri="{9D8B030D-6E8A-4147-A177-3AD203B41FA5}">
                      <a16:colId xmlns:a16="http://schemas.microsoft.com/office/drawing/2014/main" val="2094598023"/>
                    </a:ext>
                  </a:extLst>
                </a:gridCol>
                <a:gridCol w="798360">
                  <a:extLst>
                    <a:ext uri="{9D8B030D-6E8A-4147-A177-3AD203B41FA5}">
                      <a16:colId xmlns:a16="http://schemas.microsoft.com/office/drawing/2014/main" val="1356889446"/>
                    </a:ext>
                  </a:extLst>
                </a:gridCol>
                <a:gridCol w="798360">
                  <a:extLst>
                    <a:ext uri="{9D8B030D-6E8A-4147-A177-3AD203B41FA5}">
                      <a16:colId xmlns:a16="http://schemas.microsoft.com/office/drawing/2014/main" val="587209481"/>
                    </a:ext>
                  </a:extLst>
                </a:gridCol>
                <a:gridCol w="798360">
                  <a:extLst>
                    <a:ext uri="{9D8B030D-6E8A-4147-A177-3AD203B41FA5}">
                      <a16:colId xmlns:a16="http://schemas.microsoft.com/office/drawing/2014/main" val="2295851234"/>
                    </a:ext>
                  </a:extLst>
                </a:gridCol>
                <a:gridCol w="726865">
                  <a:extLst>
                    <a:ext uri="{9D8B030D-6E8A-4147-A177-3AD203B41FA5}">
                      <a16:colId xmlns:a16="http://schemas.microsoft.com/office/drawing/2014/main" val="2712474635"/>
                    </a:ext>
                  </a:extLst>
                </a:gridCol>
                <a:gridCol w="726865">
                  <a:extLst>
                    <a:ext uri="{9D8B030D-6E8A-4147-A177-3AD203B41FA5}">
                      <a16:colId xmlns:a16="http://schemas.microsoft.com/office/drawing/2014/main" val="1148540770"/>
                    </a:ext>
                  </a:extLst>
                </a:gridCol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878764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64753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29.220.460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40.057.118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10.836.658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39.565.004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271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13.173.501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15.301.132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2.127.631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14.966.076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76807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4.100.478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4.265.478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4.265.337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730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336.071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336.071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336.071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466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11.327.509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11.307.659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-19.850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11.187.744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8606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84391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335.562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381.560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2362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8.424.216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8.143.806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8.424.216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2552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723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456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8608" y="980728"/>
            <a:ext cx="75578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PARTRIDA 20,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30004" y="4797152"/>
            <a:ext cx="7542039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8608" y="2492896"/>
            <a:ext cx="741379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A84130D3-4390-4393-A377-FE9E2AEE9B90}"/>
              </a:ext>
            </a:extLst>
          </p:cNvPr>
          <p:cNvGraphicFramePr>
            <a:graphicFrameLocks noGrp="1"/>
          </p:cNvGraphicFramePr>
          <p:nvPr/>
        </p:nvGraphicFramePr>
        <p:xfrm>
          <a:off x="666748" y="3358356"/>
          <a:ext cx="7810503" cy="1009650"/>
        </p:xfrm>
        <a:graphic>
          <a:graphicData uri="http://schemas.openxmlformats.org/drawingml/2006/table">
            <a:tbl>
              <a:tblPr/>
              <a:tblGrid>
                <a:gridCol w="796505">
                  <a:extLst>
                    <a:ext uri="{9D8B030D-6E8A-4147-A177-3AD203B41FA5}">
                      <a16:colId xmlns:a16="http://schemas.microsoft.com/office/drawing/2014/main" val="4263955236"/>
                    </a:ext>
                  </a:extLst>
                </a:gridCol>
                <a:gridCol w="294231">
                  <a:extLst>
                    <a:ext uri="{9D8B030D-6E8A-4147-A177-3AD203B41FA5}">
                      <a16:colId xmlns:a16="http://schemas.microsoft.com/office/drawing/2014/main" val="1521843190"/>
                    </a:ext>
                  </a:extLst>
                </a:gridCol>
                <a:gridCol w="2095283">
                  <a:extLst>
                    <a:ext uri="{9D8B030D-6E8A-4147-A177-3AD203B41FA5}">
                      <a16:colId xmlns:a16="http://schemas.microsoft.com/office/drawing/2014/main" val="1098209402"/>
                    </a:ext>
                  </a:extLst>
                </a:gridCol>
                <a:gridCol w="796505">
                  <a:extLst>
                    <a:ext uri="{9D8B030D-6E8A-4147-A177-3AD203B41FA5}">
                      <a16:colId xmlns:a16="http://schemas.microsoft.com/office/drawing/2014/main" val="2471765937"/>
                    </a:ext>
                  </a:extLst>
                </a:gridCol>
                <a:gridCol w="796505">
                  <a:extLst>
                    <a:ext uri="{9D8B030D-6E8A-4147-A177-3AD203B41FA5}">
                      <a16:colId xmlns:a16="http://schemas.microsoft.com/office/drawing/2014/main" val="1332759040"/>
                    </a:ext>
                  </a:extLst>
                </a:gridCol>
                <a:gridCol w="796505">
                  <a:extLst>
                    <a:ext uri="{9D8B030D-6E8A-4147-A177-3AD203B41FA5}">
                      <a16:colId xmlns:a16="http://schemas.microsoft.com/office/drawing/2014/main" val="1562349117"/>
                    </a:ext>
                  </a:extLst>
                </a:gridCol>
                <a:gridCol w="796505">
                  <a:extLst>
                    <a:ext uri="{9D8B030D-6E8A-4147-A177-3AD203B41FA5}">
                      <a16:colId xmlns:a16="http://schemas.microsoft.com/office/drawing/2014/main" val="3662002324"/>
                    </a:ext>
                  </a:extLst>
                </a:gridCol>
                <a:gridCol w="725176">
                  <a:extLst>
                    <a:ext uri="{9D8B030D-6E8A-4147-A177-3AD203B41FA5}">
                      <a16:colId xmlns:a16="http://schemas.microsoft.com/office/drawing/2014/main" val="2236829585"/>
                    </a:ext>
                  </a:extLst>
                </a:gridCol>
                <a:gridCol w="713288">
                  <a:extLst>
                    <a:ext uri="{9D8B030D-6E8A-4147-A177-3AD203B41FA5}">
                      <a16:colId xmlns:a16="http://schemas.microsoft.com/office/drawing/2014/main" val="184117187"/>
                    </a:ext>
                  </a:extLst>
                </a:gridCol>
              </a:tblGrid>
              <a:tr h="152400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656947"/>
                  </a:ext>
                </a:extLst>
              </a:tr>
              <a:tr h="466725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96829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21.203.112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23.712.435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2.509.323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23.532.694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8048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Televisión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8.017.348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16.344.683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8.327.335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16.032.310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931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461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1229" y="6381328"/>
            <a:ext cx="75321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755577" y="581745"/>
            <a:ext cx="756084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DICIEMBRE 2019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01. PROGRAMA 01: SECRETARÍA GENERAL DE GOBIERNO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5576" y="1196752"/>
            <a:ext cx="7686056" cy="3251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4A17C2C-AFC5-4CD2-B411-69857373A1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163581"/>
              </p:ext>
            </p:extLst>
          </p:nvPr>
        </p:nvGraphicFramePr>
        <p:xfrm>
          <a:off x="457200" y="1924852"/>
          <a:ext cx="8229600" cy="4107441"/>
        </p:xfrm>
        <a:graphic>
          <a:graphicData uri="http://schemas.openxmlformats.org/drawingml/2006/table">
            <a:tbl>
              <a:tblPr/>
              <a:tblGrid>
                <a:gridCol w="692910">
                  <a:extLst>
                    <a:ext uri="{9D8B030D-6E8A-4147-A177-3AD203B41FA5}">
                      <a16:colId xmlns:a16="http://schemas.microsoft.com/office/drawing/2014/main" val="3562475191"/>
                    </a:ext>
                  </a:extLst>
                </a:gridCol>
                <a:gridCol w="255963">
                  <a:extLst>
                    <a:ext uri="{9D8B030D-6E8A-4147-A177-3AD203B41FA5}">
                      <a16:colId xmlns:a16="http://schemas.microsoft.com/office/drawing/2014/main" val="2367141716"/>
                    </a:ext>
                  </a:extLst>
                </a:gridCol>
                <a:gridCol w="255963">
                  <a:extLst>
                    <a:ext uri="{9D8B030D-6E8A-4147-A177-3AD203B41FA5}">
                      <a16:colId xmlns:a16="http://schemas.microsoft.com/office/drawing/2014/main" val="2861064286"/>
                    </a:ext>
                  </a:extLst>
                </a:gridCol>
                <a:gridCol w="3001749">
                  <a:extLst>
                    <a:ext uri="{9D8B030D-6E8A-4147-A177-3AD203B41FA5}">
                      <a16:colId xmlns:a16="http://schemas.microsoft.com/office/drawing/2014/main" val="472673883"/>
                    </a:ext>
                  </a:extLst>
                </a:gridCol>
                <a:gridCol w="692910">
                  <a:extLst>
                    <a:ext uri="{9D8B030D-6E8A-4147-A177-3AD203B41FA5}">
                      <a16:colId xmlns:a16="http://schemas.microsoft.com/office/drawing/2014/main" val="3455981055"/>
                    </a:ext>
                  </a:extLst>
                </a:gridCol>
                <a:gridCol w="692910">
                  <a:extLst>
                    <a:ext uri="{9D8B030D-6E8A-4147-A177-3AD203B41FA5}">
                      <a16:colId xmlns:a16="http://schemas.microsoft.com/office/drawing/2014/main" val="3669315704"/>
                    </a:ext>
                  </a:extLst>
                </a:gridCol>
                <a:gridCol w="692910">
                  <a:extLst>
                    <a:ext uri="{9D8B030D-6E8A-4147-A177-3AD203B41FA5}">
                      <a16:colId xmlns:a16="http://schemas.microsoft.com/office/drawing/2014/main" val="2994819320"/>
                    </a:ext>
                  </a:extLst>
                </a:gridCol>
                <a:gridCol w="692910">
                  <a:extLst>
                    <a:ext uri="{9D8B030D-6E8A-4147-A177-3AD203B41FA5}">
                      <a16:colId xmlns:a16="http://schemas.microsoft.com/office/drawing/2014/main" val="1761136752"/>
                    </a:ext>
                  </a:extLst>
                </a:gridCol>
                <a:gridCol w="630858">
                  <a:extLst>
                    <a:ext uri="{9D8B030D-6E8A-4147-A177-3AD203B41FA5}">
                      <a16:colId xmlns:a16="http://schemas.microsoft.com/office/drawing/2014/main" val="682093022"/>
                    </a:ext>
                  </a:extLst>
                </a:gridCol>
                <a:gridCol w="620517">
                  <a:extLst>
                    <a:ext uri="{9D8B030D-6E8A-4147-A177-3AD203B41FA5}">
                      <a16:colId xmlns:a16="http://schemas.microsoft.com/office/drawing/2014/main" val="4188937896"/>
                    </a:ext>
                  </a:extLst>
                </a:gridCol>
              </a:tblGrid>
              <a:tr h="13877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9862233"/>
                  </a:ext>
                </a:extLst>
              </a:tr>
              <a:tr h="42499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7531048"/>
                  </a:ext>
                </a:extLst>
              </a:tr>
              <a:tr h="1821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21.203.112 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23.712.435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2.509.323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23.532.694 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111,0%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0144675"/>
                  </a:ext>
                </a:extLst>
              </a:tr>
              <a:tr h="138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9.862.944 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11.797.364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1.934.420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11.756.875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119,2%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449908"/>
                  </a:ext>
                </a:extLst>
              </a:tr>
              <a:tr h="138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3.620.278 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3.785.278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165.000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3.785.246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104,6%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3621171"/>
                  </a:ext>
                </a:extLst>
              </a:tr>
              <a:tr h="138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336.071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336.071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336.071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360266"/>
                  </a:ext>
                </a:extLst>
              </a:tr>
              <a:tr h="138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336.071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336.071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336.071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759992"/>
                  </a:ext>
                </a:extLst>
              </a:tr>
              <a:tr h="138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7.282.042 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7.237.042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-45.000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7.133.621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508599"/>
                  </a:ext>
                </a:extLst>
              </a:tr>
              <a:tr h="138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7.282.042 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7.237.042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-45.000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7.133.621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177515"/>
                  </a:ext>
                </a:extLst>
              </a:tr>
              <a:tr h="138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División de Organizaciones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1.294.135 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1.249.135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-45.000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1.212.016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901696"/>
                  </a:ext>
                </a:extLst>
              </a:tr>
              <a:tr h="138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Comunicaciones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956.924 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956.924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953.704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571873"/>
                  </a:ext>
                </a:extLst>
              </a:tr>
              <a:tr h="138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Seguimiento de Políticas Públicas y Gestión Institucional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971.864 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971.864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965.214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2382002"/>
                  </a:ext>
                </a:extLst>
              </a:tr>
              <a:tr h="267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de Medios de Comunicación Regionales, Provinciales y Comunales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2.161.030 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2.161.030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2.134.550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386512"/>
                  </a:ext>
                </a:extLst>
              </a:tr>
              <a:tr h="267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Fortalecimiento de Organizaciones y Asociaciones de Interés Público (Ley N° 20.500)                                                                                                        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1.638.383 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1.638.383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1.609.547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956601"/>
                  </a:ext>
                </a:extLst>
              </a:tr>
              <a:tr h="1908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Participación Ciudadana y No Discriminación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259.706 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259.706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258.590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6593422"/>
                  </a:ext>
                </a:extLst>
              </a:tr>
              <a:tr h="138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155.438 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235.438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80.000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201.639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129,7%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878866"/>
                  </a:ext>
                </a:extLst>
              </a:tr>
              <a:tr h="138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45.000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43.267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09261"/>
                  </a:ext>
                </a:extLst>
              </a:tr>
              <a:tr h="138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11.794 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46.794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35.000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45.087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382,3%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259644"/>
                  </a:ext>
                </a:extLst>
              </a:tr>
              <a:tr h="138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3.605 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3.604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656237"/>
                  </a:ext>
                </a:extLst>
              </a:tr>
              <a:tr h="138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29.808 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43.808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14.000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13.743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363067"/>
                  </a:ext>
                </a:extLst>
              </a:tr>
              <a:tr h="138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110.231 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96.231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-14.000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95.938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802919"/>
                  </a:ext>
                </a:extLst>
              </a:tr>
              <a:tr h="138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280.410 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319.242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38.832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319.242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113,8%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6983090"/>
                  </a:ext>
                </a:extLst>
              </a:tr>
              <a:tr h="138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214.255 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240.899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26.644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240.899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112,4%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318174"/>
                  </a:ext>
                </a:extLst>
              </a:tr>
              <a:tr h="138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66.155 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78.343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12.188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78.343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118,4%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298834"/>
                  </a:ext>
                </a:extLst>
              </a:tr>
              <a:tr h="138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6" marR="8186" marT="8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1926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2164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3" y="5661248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764704"/>
            <a:ext cx="777686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DICIEMBRE 2019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02. PROGRAMA 01: CONSEJO NACIONAL DE TELEVISIÓN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38944" y="1726885"/>
            <a:ext cx="77768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49AA3D2-4B4C-47E8-968D-BF282F8D7FA7}"/>
              </a:ext>
            </a:extLst>
          </p:cNvPr>
          <p:cNvGraphicFramePr>
            <a:graphicFrameLocks noGrp="1"/>
          </p:cNvGraphicFramePr>
          <p:nvPr/>
        </p:nvGraphicFramePr>
        <p:xfrm>
          <a:off x="457201" y="2358859"/>
          <a:ext cx="8229598" cy="3008645"/>
        </p:xfrm>
        <a:graphic>
          <a:graphicData uri="http://schemas.openxmlformats.org/drawingml/2006/table">
            <a:tbl>
              <a:tblPr/>
              <a:tblGrid>
                <a:gridCol w="714458">
                  <a:extLst>
                    <a:ext uri="{9D8B030D-6E8A-4147-A177-3AD203B41FA5}">
                      <a16:colId xmlns:a16="http://schemas.microsoft.com/office/drawing/2014/main" val="1104436524"/>
                    </a:ext>
                  </a:extLst>
                </a:gridCol>
                <a:gridCol w="263923">
                  <a:extLst>
                    <a:ext uri="{9D8B030D-6E8A-4147-A177-3AD203B41FA5}">
                      <a16:colId xmlns:a16="http://schemas.microsoft.com/office/drawing/2014/main" val="2459512916"/>
                    </a:ext>
                  </a:extLst>
                </a:gridCol>
                <a:gridCol w="263923">
                  <a:extLst>
                    <a:ext uri="{9D8B030D-6E8A-4147-A177-3AD203B41FA5}">
                      <a16:colId xmlns:a16="http://schemas.microsoft.com/office/drawing/2014/main" val="189445652"/>
                    </a:ext>
                  </a:extLst>
                </a:gridCol>
                <a:gridCol w="2839172">
                  <a:extLst>
                    <a:ext uri="{9D8B030D-6E8A-4147-A177-3AD203B41FA5}">
                      <a16:colId xmlns:a16="http://schemas.microsoft.com/office/drawing/2014/main" val="2292434654"/>
                    </a:ext>
                  </a:extLst>
                </a:gridCol>
                <a:gridCol w="714458">
                  <a:extLst>
                    <a:ext uri="{9D8B030D-6E8A-4147-A177-3AD203B41FA5}">
                      <a16:colId xmlns:a16="http://schemas.microsoft.com/office/drawing/2014/main" val="2837250886"/>
                    </a:ext>
                  </a:extLst>
                </a:gridCol>
                <a:gridCol w="714458">
                  <a:extLst>
                    <a:ext uri="{9D8B030D-6E8A-4147-A177-3AD203B41FA5}">
                      <a16:colId xmlns:a16="http://schemas.microsoft.com/office/drawing/2014/main" val="2092085600"/>
                    </a:ext>
                  </a:extLst>
                </a:gridCol>
                <a:gridCol w="714458">
                  <a:extLst>
                    <a:ext uri="{9D8B030D-6E8A-4147-A177-3AD203B41FA5}">
                      <a16:colId xmlns:a16="http://schemas.microsoft.com/office/drawing/2014/main" val="2105124692"/>
                    </a:ext>
                  </a:extLst>
                </a:gridCol>
                <a:gridCol w="714458">
                  <a:extLst>
                    <a:ext uri="{9D8B030D-6E8A-4147-A177-3AD203B41FA5}">
                      <a16:colId xmlns:a16="http://schemas.microsoft.com/office/drawing/2014/main" val="3590940756"/>
                    </a:ext>
                  </a:extLst>
                </a:gridCol>
                <a:gridCol w="650477">
                  <a:extLst>
                    <a:ext uri="{9D8B030D-6E8A-4147-A177-3AD203B41FA5}">
                      <a16:colId xmlns:a16="http://schemas.microsoft.com/office/drawing/2014/main" val="251580733"/>
                    </a:ext>
                  </a:extLst>
                </a:gridCol>
                <a:gridCol w="639813">
                  <a:extLst>
                    <a:ext uri="{9D8B030D-6E8A-4147-A177-3AD203B41FA5}">
                      <a16:colId xmlns:a16="http://schemas.microsoft.com/office/drawing/2014/main" val="3338644361"/>
                    </a:ext>
                  </a:extLst>
                </a:gridCol>
              </a:tblGrid>
              <a:tr h="13528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9468804"/>
                  </a:ext>
                </a:extLst>
              </a:tr>
              <a:tr h="41429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2256006"/>
                  </a:ext>
                </a:extLst>
              </a:tr>
              <a:tr h="1775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8.017.348 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16.344.683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8.327.335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16.032.310 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200,0%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536038"/>
                  </a:ext>
                </a:extLst>
              </a:tr>
              <a:tr h="135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3.310.557 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3.503.768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193.211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3.209.201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458598"/>
                  </a:ext>
                </a:extLst>
              </a:tr>
              <a:tr h="135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480.200 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480.200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480.091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184681"/>
                  </a:ext>
                </a:extLst>
              </a:tr>
              <a:tr h="135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4.045.467 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4.070.617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25.150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4.054.123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100,2%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983482"/>
                  </a:ext>
                </a:extLst>
              </a:tr>
              <a:tr h="135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4.045.467 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4.070.617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25.150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4.054.123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100,2%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041898"/>
                  </a:ext>
                </a:extLst>
              </a:tr>
              <a:tr h="135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a Programas Culturales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3.322.121 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3.322.121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3.309.182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294272"/>
                  </a:ext>
                </a:extLst>
              </a:tr>
              <a:tr h="251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Televisión Cultural y Educativa CNTV Infantil (ex Novasur)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723.346 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748.496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25.150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744.941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103,0%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933921"/>
                  </a:ext>
                </a:extLst>
              </a:tr>
              <a:tr h="135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010518"/>
                  </a:ext>
                </a:extLst>
              </a:tr>
              <a:tr h="135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180.124 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180.124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179.921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1535403"/>
                  </a:ext>
                </a:extLst>
              </a:tr>
              <a:tr h="135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13.873 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17.082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3.209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16.967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122,3%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7741927"/>
                  </a:ext>
                </a:extLst>
              </a:tr>
              <a:tr h="135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1.869 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3.238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1.369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3.230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172,8%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742757"/>
                  </a:ext>
                </a:extLst>
              </a:tr>
              <a:tr h="135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4.204 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3.134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-1.070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3.125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280544"/>
                  </a:ext>
                </a:extLst>
              </a:tr>
              <a:tr h="135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74.264 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70.756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-3.508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70.693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21250"/>
                  </a:ext>
                </a:extLst>
              </a:tr>
              <a:tr h="135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85.914 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85.914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85.906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3245346"/>
                  </a:ext>
                </a:extLst>
              </a:tr>
              <a:tr h="135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8.104.974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8.104.974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8.104.974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46181"/>
                  </a:ext>
                </a:extLst>
              </a:tr>
              <a:tr h="135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8.104.974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8.104.974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8.104.974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030213"/>
                  </a:ext>
                </a:extLst>
              </a:tr>
              <a:tr h="135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5" marR="8455" marT="8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5" marR="8455" marT="84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21397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36118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1443</Words>
  <Application>Microsoft Office PowerPoint</Application>
  <PresentationFormat>Presentación en pantalla (4:3)</PresentationFormat>
  <Paragraphs>708</Paragraphs>
  <Slides>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Arial</vt:lpstr>
      <vt:lpstr>Calibri</vt:lpstr>
      <vt:lpstr>Tema de Office</vt:lpstr>
      <vt:lpstr>EJECUCIÓN ACUMULADA DE GASTOS PRESUPUESTARIOS AL MES DE DICIEMBRE 2019 PARTIDA 20: MINISTERIO SECRETARÍA GENERAL DE GOBIERNO</vt:lpstr>
      <vt:lpstr>EJECUCIÓN ACUMULADA DE GASTOS A DICIEMBRE 2019  PARTIDA 20 MINISTERIO SECRETARÍA GENERAL DE GOBIERNO</vt:lpstr>
      <vt:lpstr>EJECUCIÓN ACUMULADA DE GASTOS A DICIEMBRE 2019  PARTIDA 20 MINISTERIO SECRETARÍA GENERAL DE GOBIERNO</vt:lpstr>
      <vt:lpstr>COMPORTAMIENTO DE LA EJECUCIÓN MENSUAL DE GASTOS A DICIEMBRE 2019  PARTIDA 20 MINISTERIO SECRETARÍA GENERAL DE GOBIERNO</vt:lpstr>
      <vt:lpstr>EJECUCIÓN ACUMULADA DE GASTOS A DICIEMBRE 2019  PARTIDA 20 MINISTERIO SECRETARÍA GENERAL DE GOBIERNO</vt:lpstr>
      <vt:lpstr>EJECUCIÓN ACUMULADA  DE GASTOS A DICIEMBRE 2019  PARTIDA 20 MINISTERIO SECRETARÍA GENERAL DE GOBIERNO</vt:lpstr>
      <vt:lpstr>EJECUCIÓN ACUMULADA DE GASTOS A DICIEMBRE 2019  PARTRIDA 20, RESUMEN POR CAPÍTULOS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ACUMULADA DE GASTOS PRESUPUESTARIOS AL MES DE JULIO 2019 PARTIDA 20: MINISTERIO SECRETARÍA GENERAL DE GOBIERNO</dc:title>
  <dc:creator>Claudia Soto</dc:creator>
  <cp:lastModifiedBy>RCATALAN</cp:lastModifiedBy>
  <cp:revision>6</cp:revision>
  <dcterms:created xsi:type="dcterms:W3CDTF">2019-11-13T19:00:32Z</dcterms:created>
  <dcterms:modified xsi:type="dcterms:W3CDTF">2020-04-09T01:41:58Z</dcterms:modified>
</cp:coreProperties>
</file>