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8"/>
  </p:notesMasterIdLst>
  <p:handoutMasterIdLst>
    <p:handoutMasterId r:id="rId19"/>
  </p:handoutMasterIdLst>
  <p:sldIdLst>
    <p:sldId id="256" r:id="rId3"/>
    <p:sldId id="309" r:id="rId4"/>
    <p:sldId id="304" r:id="rId5"/>
    <p:sldId id="312" r:id="rId6"/>
    <p:sldId id="313" r:id="rId7"/>
    <p:sldId id="311" r:id="rId8"/>
    <p:sldId id="314" r:id="rId9"/>
    <p:sldId id="315" r:id="rId10"/>
    <p:sldId id="310" r:id="rId11"/>
    <p:sldId id="264" r:id="rId12"/>
    <p:sldId id="263" r:id="rId13"/>
    <p:sldId id="302" r:id="rId14"/>
    <p:sldId id="316" r:id="rId15"/>
    <p:sldId id="317" r:id="rId16"/>
    <p:sldId id="299" r:id="rId1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6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dirty="0"/>
              <a:t>Distribución Presupuesto</a:t>
            </a:r>
            <a:r>
              <a:rPr lang="es-CL" sz="1200" b="1" baseline="0" dirty="0"/>
              <a:t> por Subtítulo de Gasto </a:t>
            </a:r>
            <a:endParaRPr lang="es-CL" sz="1200" b="1" dirty="0"/>
          </a:p>
        </c:rich>
      </c:tx>
      <c:layout>
        <c:manualLayout>
          <c:xMode val="edge"/>
          <c:yMode val="edge"/>
          <c:x val="0.10173719813476913"/>
          <c:y val="4.724710477576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D75-44C3-AF9D-A4CAD1F18F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D75-44C3-AF9D-A4CAD1F18F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D75-44C3-AF9D-A4CAD1F18F5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D75-44C3-AF9D-A4CAD1F18F5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D75-44C3-AF9D-A4CAD1F18F51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75-44C3-AF9D-A4CAD1F18F51}"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75-44C3-AF9D-A4CAD1F18F51}"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75-44C3-AF9D-A4CAD1F18F51}"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75-44C3-AF9D-A4CAD1F18F51}"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75-44C3-AF9D-A4CAD1F18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26'!$C$65:$C$69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26'!$D$65:$D$69</c:f>
              <c:numCache>
                <c:formatCode>#,##0</c:formatCode>
                <c:ptCount val="5"/>
                <c:pt idx="0">
                  <c:v>26071176</c:v>
                </c:pt>
                <c:pt idx="1">
                  <c:v>75376485</c:v>
                </c:pt>
                <c:pt idx="2">
                  <c:v>9805444</c:v>
                </c:pt>
                <c:pt idx="3">
                  <c:v>14555704</c:v>
                </c:pt>
                <c:pt idx="4">
                  <c:v>6473838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75-44C3-AF9D-A4CAD1F18F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dirty="0"/>
              <a:t>Distribución</a:t>
            </a:r>
            <a:r>
              <a:rPr lang="es-CL" sz="1200" b="1" baseline="0" dirty="0"/>
              <a:t> Presupuesto Inicial por Programas</a:t>
            </a:r>
          </a:p>
          <a:p>
            <a:pPr>
              <a:defRPr/>
            </a:pPr>
            <a:r>
              <a:rPr lang="es-CL" sz="1200" b="1" baseline="0" dirty="0"/>
              <a:t>(en millones de $) </a:t>
            </a:r>
            <a:endParaRPr lang="es-CL" sz="1200" b="1" dirty="0"/>
          </a:p>
        </c:rich>
      </c:tx>
      <c:layout>
        <c:manualLayout>
          <c:xMode val="edge"/>
          <c:yMode val="edge"/>
          <c:x val="0.2094508262948967"/>
          <c:y val="5.41511676552263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26'!$H$65:$H$67</c:f>
              <c:strCache>
                <c:ptCount val="3"/>
                <c:pt idx="0">
                  <c:v>Subsecretaría del Deporte</c:v>
                </c:pt>
                <c:pt idx="1">
                  <c:v>Instituto Nacional de Deportes</c:v>
                </c:pt>
                <c:pt idx="2">
                  <c:v>Fondo Nacional para el Fomento del Deporte</c:v>
                </c:pt>
              </c:strCache>
            </c:strRef>
          </c:cat>
          <c:val>
            <c:numRef>
              <c:f>'Partida 26'!$I$65:$I$67</c:f>
              <c:numCache>
                <c:formatCode>#,##0</c:formatCode>
                <c:ptCount val="3"/>
                <c:pt idx="0">
                  <c:v>7753</c:v>
                </c:pt>
                <c:pt idx="1">
                  <c:v>119914</c:v>
                </c:pt>
                <c:pt idx="2">
                  <c:v>4615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30-4104-BC85-BD5A8E7F114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40695808"/>
        <c:axId val="140698752"/>
      </c:barChart>
      <c:catAx>
        <c:axId val="14069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0698752"/>
        <c:crosses val="autoZero"/>
        <c:auto val="1"/>
        <c:lblAlgn val="ctr"/>
        <c:lblOffset val="100"/>
        <c:noMultiLvlLbl val="0"/>
      </c:catAx>
      <c:valAx>
        <c:axId val="14069875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40695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26'!$C$36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26'!$D$36:$O$36</c:f>
              <c:numCache>
                <c:formatCode>0.0%</c:formatCode>
                <c:ptCount val="12"/>
                <c:pt idx="0">
                  <c:v>2.1000000000000001E-2</c:v>
                </c:pt>
                <c:pt idx="1">
                  <c:v>3.6999999999999998E-2</c:v>
                </c:pt>
                <c:pt idx="2">
                  <c:v>6.3E-2</c:v>
                </c:pt>
                <c:pt idx="3">
                  <c:v>0.125</c:v>
                </c:pt>
                <c:pt idx="4">
                  <c:v>8.3000000000000004E-2</c:v>
                </c:pt>
                <c:pt idx="5">
                  <c:v>7.9000000000000001E-2</c:v>
                </c:pt>
                <c:pt idx="6">
                  <c:v>6.2E-2</c:v>
                </c:pt>
                <c:pt idx="7">
                  <c:v>6.3E-2</c:v>
                </c:pt>
                <c:pt idx="8">
                  <c:v>0.104</c:v>
                </c:pt>
                <c:pt idx="9">
                  <c:v>7.0000000000000007E-2</c:v>
                </c:pt>
                <c:pt idx="10">
                  <c:v>7.5999999999999998E-2</c:v>
                </c:pt>
                <c:pt idx="11">
                  <c:v>0.186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78-4D54-9A9E-7A00736A2724}"/>
            </c:ext>
          </c:extLst>
        </c:ser>
        <c:ser>
          <c:idx val="1"/>
          <c:order val="1"/>
          <c:tx>
            <c:strRef>
              <c:f>'Partida 26'!$C$37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26'!$D$37:$O$37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4.7E-2</c:v>
                </c:pt>
                <c:pt idx="2">
                  <c:v>7.5999999999999998E-2</c:v>
                </c:pt>
                <c:pt idx="3">
                  <c:v>0.10199999999999999</c:v>
                </c:pt>
                <c:pt idx="4">
                  <c:v>9.8000000000000004E-2</c:v>
                </c:pt>
                <c:pt idx="5">
                  <c:v>7.6999999999999999E-2</c:v>
                </c:pt>
                <c:pt idx="6">
                  <c:v>5.1999999999999998E-2</c:v>
                </c:pt>
                <c:pt idx="7">
                  <c:v>7.6999999999999999E-2</c:v>
                </c:pt>
                <c:pt idx="8">
                  <c:v>7.2999999999999995E-2</c:v>
                </c:pt>
                <c:pt idx="9">
                  <c:v>0.10199999999999999</c:v>
                </c:pt>
                <c:pt idx="10">
                  <c:v>9.4E-2</c:v>
                </c:pt>
                <c:pt idx="11">
                  <c:v>0.16300000000000001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78-4D54-9A9E-7A00736A2724}"/>
            </c:ext>
          </c:extLst>
        </c:ser>
        <c:ser>
          <c:idx val="2"/>
          <c:order val="2"/>
          <c:tx>
            <c:strRef>
              <c:f>'Partida 26'!$C$38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3078-4D54-9A9E-7A00736A27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26'!$D$38:$O$38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78-4D54-9A9E-7A00736A27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72853120"/>
        <c:axId val="172854656"/>
      </c:barChart>
      <c:catAx>
        <c:axId val="17285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72854656"/>
        <c:crosses val="autoZero"/>
        <c:auto val="0"/>
        <c:lblAlgn val="ctr"/>
        <c:lblOffset val="100"/>
        <c:noMultiLvlLbl val="0"/>
      </c:catAx>
      <c:valAx>
        <c:axId val="17285465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728531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26'!$C$32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26'!$D$32:$O$32</c:f>
              <c:numCache>
                <c:formatCode>0.0%</c:formatCode>
                <c:ptCount val="12"/>
                <c:pt idx="0">
                  <c:v>2.1000000000000001E-2</c:v>
                </c:pt>
                <c:pt idx="1">
                  <c:v>5.8000000000000003E-2</c:v>
                </c:pt>
                <c:pt idx="2">
                  <c:v>0.122</c:v>
                </c:pt>
                <c:pt idx="3">
                  <c:v>0.247</c:v>
                </c:pt>
                <c:pt idx="4">
                  <c:v>0.32900000000000001</c:v>
                </c:pt>
                <c:pt idx="5">
                  <c:v>0.40699999999999997</c:v>
                </c:pt>
                <c:pt idx="6">
                  <c:v>0.46899999999999997</c:v>
                </c:pt>
                <c:pt idx="7">
                  <c:v>0.52700000000000002</c:v>
                </c:pt>
                <c:pt idx="8">
                  <c:v>0.63100000000000001</c:v>
                </c:pt>
                <c:pt idx="9">
                  <c:v>0.70099999999999996</c:v>
                </c:pt>
                <c:pt idx="10">
                  <c:v>0.78400000000000003</c:v>
                </c:pt>
                <c:pt idx="11">
                  <c:v>0.96899999999999997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32-4F27-953B-6876E75C5996}"/>
            </c:ext>
          </c:extLst>
        </c:ser>
        <c:ser>
          <c:idx val="1"/>
          <c:order val="1"/>
          <c:tx>
            <c:strRef>
              <c:f>'Partida 26'!$C$33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26'!$D$33:$O$33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7.4999999999999997E-2</c:v>
                </c:pt>
                <c:pt idx="2">
                  <c:v>0.151</c:v>
                </c:pt>
                <c:pt idx="3">
                  <c:v>0.253</c:v>
                </c:pt>
                <c:pt idx="4">
                  <c:v>0.35099999999999998</c:v>
                </c:pt>
                <c:pt idx="5">
                  <c:v>0.42699999999999999</c:v>
                </c:pt>
                <c:pt idx="6">
                  <c:v>0.48199999999999998</c:v>
                </c:pt>
                <c:pt idx="7">
                  <c:v>0.55900000000000005</c:v>
                </c:pt>
                <c:pt idx="8">
                  <c:v>0.63200000000000001</c:v>
                </c:pt>
                <c:pt idx="9">
                  <c:v>0.73399999999999999</c:v>
                </c:pt>
                <c:pt idx="10">
                  <c:v>0.82799999999999996</c:v>
                </c:pt>
                <c:pt idx="11">
                  <c:v>0.97499999999999998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32-4F27-953B-6876E75C5996}"/>
            </c:ext>
          </c:extLst>
        </c:ser>
        <c:ser>
          <c:idx val="2"/>
          <c:order val="2"/>
          <c:tx>
            <c:strRef>
              <c:f>'Partida 26'!$C$34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12303829254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32-4F27-953B-6876E75C5996}"/>
                </c:ext>
              </c:extLst>
            </c:dLbl>
            <c:dLbl>
              <c:idx val="1"/>
              <c:layout>
                <c:manualLayout>
                  <c:x val="-4.7708725674827368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32-4F27-953B-6876E75C5996}"/>
                </c:ext>
              </c:extLst>
            </c:dLbl>
            <c:dLbl>
              <c:idx val="2"/>
              <c:layout>
                <c:manualLayout>
                  <c:x val="-5.5241682360326477E-2"/>
                  <c:y val="6.2499999999999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32-4F27-953B-6876E75C5996}"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32-4F27-953B-6876E75C5996}"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32-4F27-953B-6876E75C5996}"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32-4F27-953B-6876E75C5996}"/>
                </c:ext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32-4F27-953B-6876E75C5996}"/>
                </c:ext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32-4F27-953B-6876E75C5996}"/>
                </c:ext>
              </c:extLst>
            </c:dLbl>
            <c:dLbl>
              <c:idx val="8"/>
              <c:layout>
                <c:manualLayout>
                  <c:x val="-4.519774011299435E-2"/>
                  <c:y val="4.06504065040649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D32-4F27-953B-6876E75C59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26'!$D$34:$O$34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D32-4F27-953B-6876E75C5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573952"/>
        <c:axId val="168579840"/>
      </c:lineChart>
      <c:catAx>
        <c:axId val="16857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68579840"/>
        <c:crosses val="autoZero"/>
        <c:auto val="1"/>
        <c:lblAlgn val="ctr"/>
        <c:lblOffset val="100"/>
        <c:tickLblSkip val="1"/>
        <c:noMultiLvlLbl val="0"/>
      </c:catAx>
      <c:valAx>
        <c:axId val="16857984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6857395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08-04-2020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DICIEMBRE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3479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3381" y="5837563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E061A68-3055-4CF4-B54E-F9F14C2737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886928"/>
              </p:ext>
            </p:extLst>
          </p:nvPr>
        </p:nvGraphicFramePr>
        <p:xfrm>
          <a:off x="1115616" y="2331059"/>
          <a:ext cx="6840935" cy="3146608"/>
        </p:xfrm>
        <a:graphic>
          <a:graphicData uri="http://schemas.openxmlformats.org/drawingml/2006/table">
            <a:tbl>
              <a:tblPr/>
              <a:tblGrid>
                <a:gridCol w="648118">
                  <a:extLst>
                    <a:ext uri="{9D8B030D-6E8A-4147-A177-3AD203B41FA5}">
                      <a16:colId xmlns:a16="http://schemas.microsoft.com/office/drawing/2014/main" val="274098812"/>
                    </a:ext>
                  </a:extLst>
                </a:gridCol>
                <a:gridCol w="2397485">
                  <a:extLst>
                    <a:ext uri="{9D8B030D-6E8A-4147-A177-3AD203B41FA5}">
                      <a16:colId xmlns:a16="http://schemas.microsoft.com/office/drawing/2014/main" val="4180222492"/>
                    </a:ext>
                  </a:extLst>
                </a:gridCol>
                <a:gridCol w="642625">
                  <a:extLst>
                    <a:ext uri="{9D8B030D-6E8A-4147-A177-3AD203B41FA5}">
                      <a16:colId xmlns:a16="http://schemas.microsoft.com/office/drawing/2014/main" val="1078394390"/>
                    </a:ext>
                  </a:extLst>
                </a:gridCol>
                <a:gridCol w="604177">
                  <a:extLst>
                    <a:ext uri="{9D8B030D-6E8A-4147-A177-3AD203B41FA5}">
                      <a16:colId xmlns:a16="http://schemas.microsoft.com/office/drawing/2014/main" val="3572707386"/>
                    </a:ext>
                  </a:extLst>
                </a:gridCol>
                <a:gridCol w="648118">
                  <a:extLst>
                    <a:ext uri="{9D8B030D-6E8A-4147-A177-3AD203B41FA5}">
                      <a16:colId xmlns:a16="http://schemas.microsoft.com/office/drawing/2014/main" val="4276542147"/>
                    </a:ext>
                  </a:extLst>
                </a:gridCol>
                <a:gridCol w="648118">
                  <a:extLst>
                    <a:ext uri="{9D8B030D-6E8A-4147-A177-3AD203B41FA5}">
                      <a16:colId xmlns:a16="http://schemas.microsoft.com/office/drawing/2014/main" val="1715444237"/>
                    </a:ext>
                  </a:extLst>
                </a:gridCol>
                <a:gridCol w="626147">
                  <a:extLst>
                    <a:ext uri="{9D8B030D-6E8A-4147-A177-3AD203B41FA5}">
                      <a16:colId xmlns:a16="http://schemas.microsoft.com/office/drawing/2014/main" val="1326282636"/>
                    </a:ext>
                  </a:extLst>
                </a:gridCol>
                <a:gridCol w="626147">
                  <a:extLst>
                    <a:ext uri="{9D8B030D-6E8A-4147-A177-3AD203B41FA5}">
                      <a16:colId xmlns:a16="http://schemas.microsoft.com/office/drawing/2014/main" val="2571266268"/>
                    </a:ext>
                  </a:extLst>
                </a:gridCol>
              </a:tblGrid>
              <a:tr h="20300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989556"/>
                  </a:ext>
                </a:extLst>
              </a:tr>
              <a:tr h="49736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Ley 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031838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132.282.647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132.598.013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128.231.157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476163"/>
                  </a:ext>
                </a:extLst>
              </a:tr>
              <a:tr h="203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26.071.176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27.596.759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1.525.583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27.385.978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983280"/>
                  </a:ext>
                </a:extLst>
              </a:tr>
              <a:tr h="203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5.304.311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4.963.019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4.751.070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331536"/>
                  </a:ext>
                </a:extLst>
              </a:tr>
              <a:tr h="203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181651"/>
                  </a:ext>
                </a:extLst>
              </a:tr>
              <a:tr h="203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75.376.485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74.465.308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-911.177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72.581.992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76943"/>
                  </a:ext>
                </a:extLst>
              </a:tr>
              <a:tr h="203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606150"/>
                  </a:ext>
                </a:extLst>
              </a:tr>
              <a:tr h="203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701865"/>
                  </a:ext>
                </a:extLst>
              </a:tr>
              <a:tr h="203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222945"/>
                  </a:ext>
                </a:extLst>
              </a:tr>
              <a:tr h="203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6.715.821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-3.089.623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5.051.644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576663"/>
                  </a:ext>
                </a:extLst>
              </a:tr>
              <a:tr h="203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365445"/>
                  </a:ext>
                </a:extLst>
              </a:tr>
              <a:tr h="203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16.169.867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1.614.163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16.169.867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522801"/>
                  </a:ext>
                </a:extLst>
              </a:tr>
              <a:tr h="203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543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14335" y="5106012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8318F66-1EED-44BF-9F63-A277A3EC63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161345"/>
              </p:ext>
            </p:extLst>
          </p:nvPr>
        </p:nvGraphicFramePr>
        <p:xfrm>
          <a:off x="768350" y="2943827"/>
          <a:ext cx="7607300" cy="1748030"/>
        </p:xfrm>
        <a:graphic>
          <a:graphicData uri="http://schemas.openxmlformats.org/drawingml/2006/table">
            <a:tbl>
              <a:tblPr/>
              <a:tblGrid>
                <a:gridCol w="663049">
                  <a:extLst>
                    <a:ext uri="{9D8B030D-6E8A-4147-A177-3AD203B41FA5}">
                      <a16:colId xmlns:a16="http://schemas.microsoft.com/office/drawing/2014/main" val="4272215928"/>
                    </a:ext>
                  </a:extLst>
                </a:gridCol>
                <a:gridCol w="293044">
                  <a:extLst>
                    <a:ext uri="{9D8B030D-6E8A-4147-A177-3AD203B41FA5}">
                      <a16:colId xmlns:a16="http://schemas.microsoft.com/office/drawing/2014/main" val="1000244290"/>
                    </a:ext>
                  </a:extLst>
                </a:gridCol>
                <a:gridCol w="2379871">
                  <a:extLst>
                    <a:ext uri="{9D8B030D-6E8A-4147-A177-3AD203B41FA5}">
                      <a16:colId xmlns:a16="http://schemas.microsoft.com/office/drawing/2014/main" val="4246713457"/>
                    </a:ext>
                  </a:extLst>
                </a:gridCol>
                <a:gridCol w="657129">
                  <a:extLst>
                    <a:ext uri="{9D8B030D-6E8A-4147-A177-3AD203B41FA5}">
                      <a16:colId xmlns:a16="http://schemas.microsoft.com/office/drawing/2014/main" val="169201436"/>
                    </a:ext>
                  </a:extLst>
                </a:gridCol>
                <a:gridCol w="734090">
                  <a:extLst>
                    <a:ext uri="{9D8B030D-6E8A-4147-A177-3AD203B41FA5}">
                      <a16:colId xmlns:a16="http://schemas.microsoft.com/office/drawing/2014/main" val="2152352586"/>
                    </a:ext>
                  </a:extLst>
                </a:gridCol>
                <a:gridCol w="734090">
                  <a:extLst>
                    <a:ext uri="{9D8B030D-6E8A-4147-A177-3AD203B41FA5}">
                      <a16:colId xmlns:a16="http://schemas.microsoft.com/office/drawing/2014/main" val="2073127992"/>
                    </a:ext>
                  </a:extLst>
                </a:gridCol>
                <a:gridCol w="701529">
                  <a:extLst>
                    <a:ext uri="{9D8B030D-6E8A-4147-A177-3AD203B41FA5}">
                      <a16:colId xmlns:a16="http://schemas.microsoft.com/office/drawing/2014/main" val="2407953010"/>
                    </a:ext>
                  </a:extLst>
                </a:gridCol>
                <a:gridCol w="722249">
                  <a:extLst>
                    <a:ext uri="{9D8B030D-6E8A-4147-A177-3AD203B41FA5}">
                      <a16:colId xmlns:a16="http://schemas.microsoft.com/office/drawing/2014/main" val="3238119313"/>
                    </a:ext>
                  </a:extLst>
                </a:gridCol>
                <a:gridCol w="722249">
                  <a:extLst>
                    <a:ext uri="{9D8B030D-6E8A-4147-A177-3AD203B41FA5}">
                      <a16:colId xmlns:a16="http://schemas.microsoft.com/office/drawing/2014/main" val="683182310"/>
                    </a:ext>
                  </a:extLst>
                </a:gridCol>
              </a:tblGrid>
              <a:tr h="19288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145979"/>
                  </a:ext>
                </a:extLst>
              </a:tr>
              <a:tr h="590714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Ley 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823589"/>
                  </a:ext>
                </a:extLst>
              </a:tr>
              <a:tr h="253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7.972.370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6.547.753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362276"/>
                  </a:ext>
                </a:extLst>
              </a:tr>
              <a:tr h="301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124.529.474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124.115.848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-413.626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101.653.791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979684"/>
                  </a:ext>
                </a:extLst>
              </a:tr>
              <a:tr h="216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119.484.449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-429.681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97.695.267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656142"/>
                  </a:ext>
                </a:extLst>
              </a:tr>
              <a:tr h="192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4.631.399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3.958.524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278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715" y="188709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C8AA414-ED35-42D7-9AFD-88654EFE3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581280"/>
              </p:ext>
            </p:extLst>
          </p:nvPr>
        </p:nvGraphicFramePr>
        <p:xfrm>
          <a:off x="787399" y="2448718"/>
          <a:ext cx="7653148" cy="3338159"/>
        </p:xfrm>
        <a:graphic>
          <a:graphicData uri="http://schemas.openxmlformats.org/drawingml/2006/table">
            <a:tbl>
              <a:tblPr/>
              <a:tblGrid>
                <a:gridCol w="705249">
                  <a:extLst>
                    <a:ext uri="{9D8B030D-6E8A-4147-A177-3AD203B41FA5}">
                      <a16:colId xmlns:a16="http://schemas.microsoft.com/office/drawing/2014/main" val="4223192125"/>
                    </a:ext>
                  </a:extLst>
                </a:gridCol>
                <a:gridCol w="295846">
                  <a:extLst>
                    <a:ext uri="{9D8B030D-6E8A-4147-A177-3AD203B41FA5}">
                      <a16:colId xmlns:a16="http://schemas.microsoft.com/office/drawing/2014/main" val="4001971852"/>
                    </a:ext>
                  </a:extLst>
                </a:gridCol>
                <a:gridCol w="295846">
                  <a:extLst>
                    <a:ext uri="{9D8B030D-6E8A-4147-A177-3AD203B41FA5}">
                      <a16:colId xmlns:a16="http://schemas.microsoft.com/office/drawing/2014/main" val="3074090482"/>
                    </a:ext>
                  </a:extLst>
                </a:gridCol>
                <a:gridCol w="2178502">
                  <a:extLst>
                    <a:ext uri="{9D8B030D-6E8A-4147-A177-3AD203B41FA5}">
                      <a16:colId xmlns:a16="http://schemas.microsoft.com/office/drawing/2014/main" val="4134745360"/>
                    </a:ext>
                  </a:extLst>
                </a:gridCol>
                <a:gridCol w="699272">
                  <a:extLst>
                    <a:ext uri="{9D8B030D-6E8A-4147-A177-3AD203B41FA5}">
                      <a16:colId xmlns:a16="http://schemas.microsoft.com/office/drawing/2014/main" val="3403083208"/>
                    </a:ext>
                  </a:extLst>
                </a:gridCol>
                <a:gridCol w="633529">
                  <a:extLst>
                    <a:ext uri="{9D8B030D-6E8A-4147-A177-3AD203B41FA5}">
                      <a16:colId xmlns:a16="http://schemas.microsoft.com/office/drawing/2014/main" val="2044119758"/>
                    </a:ext>
                  </a:extLst>
                </a:gridCol>
                <a:gridCol w="693296">
                  <a:extLst>
                    <a:ext uri="{9D8B030D-6E8A-4147-A177-3AD203B41FA5}">
                      <a16:colId xmlns:a16="http://schemas.microsoft.com/office/drawing/2014/main" val="3164403623"/>
                    </a:ext>
                  </a:extLst>
                </a:gridCol>
                <a:gridCol w="693296">
                  <a:extLst>
                    <a:ext uri="{9D8B030D-6E8A-4147-A177-3AD203B41FA5}">
                      <a16:colId xmlns:a16="http://schemas.microsoft.com/office/drawing/2014/main" val="2955657338"/>
                    </a:ext>
                  </a:extLst>
                </a:gridCol>
                <a:gridCol w="729156">
                  <a:extLst>
                    <a:ext uri="{9D8B030D-6E8A-4147-A177-3AD203B41FA5}">
                      <a16:colId xmlns:a16="http://schemas.microsoft.com/office/drawing/2014/main" val="1760733111"/>
                    </a:ext>
                  </a:extLst>
                </a:gridCol>
                <a:gridCol w="729156">
                  <a:extLst>
                    <a:ext uri="{9D8B030D-6E8A-4147-A177-3AD203B41FA5}">
                      <a16:colId xmlns:a16="http://schemas.microsoft.com/office/drawing/2014/main" val="679482495"/>
                    </a:ext>
                  </a:extLst>
                </a:gridCol>
              </a:tblGrid>
              <a:tr h="1638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180872"/>
                  </a:ext>
                </a:extLst>
              </a:tr>
              <a:tr h="5017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Ley 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65245"/>
                  </a:ext>
                </a:extLst>
              </a:tr>
              <a:tr h="2150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7.753.173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7.972.370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7.594.181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756555"/>
                  </a:ext>
                </a:extLst>
              </a:tr>
              <a:tr h="204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4.690.072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4.909.269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4.727.712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158858"/>
                  </a:ext>
                </a:extLst>
              </a:tr>
              <a:tr h="204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1.549.127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1.549.127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423423"/>
                  </a:ext>
                </a:extLst>
              </a:tr>
              <a:tr h="204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1.333.451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756213"/>
                  </a:ext>
                </a:extLst>
              </a:tr>
              <a:tr h="204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1.333.451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876758"/>
                  </a:ext>
                </a:extLst>
              </a:tr>
              <a:tr h="204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591.911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654646"/>
                  </a:ext>
                </a:extLst>
              </a:tr>
              <a:tr h="204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503.393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496.545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431428"/>
                  </a:ext>
                </a:extLst>
              </a:tr>
              <a:tr h="204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915576"/>
                  </a:ext>
                </a:extLst>
              </a:tr>
              <a:tr h="204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56911"/>
                  </a:ext>
                </a:extLst>
              </a:tr>
              <a:tr h="204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687005"/>
                  </a:ext>
                </a:extLst>
              </a:tr>
              <a:tr h="204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07195"/>
                  </a:ext>
                </a:extLst>
              </a:tr>
              <a:tr h="204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980390"/>
                  </a:ext>
                </a:extLst>
              </a:tr>
              <a:tr h="204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79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44198B0-7B76-4267-9649-DBE2B4ECA3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412336"/>
              </p:ext>
            </p:extLst>
          </p:nvPr>
        </p:nvGraphicFramePr>
        <p:xfrm>
          <a:off x="580300" y="1628801"/>
          <a:ext cx="7935051" cy="4407844"/>
        </p:xfrm>
        <a:graphic>
          <a:graphicData uri="http://schemas.openxmlformats.org/drawingml/2006/table">
            <a:tbl>
              <a:tblPr/>
              <a:tblGrid>
                <a:gridCol w="678772">
                  <a:extLst>
                    <a:ext uri="{9D8B030D-6E8A-4147-A177-3AD203B41FA5}">
                      <a16:colId xmlns:a16="http://schemas.microsoft.com/office/drawing/2014/main" val="3574792932"/>
                    </a:ext>
                  </a:extLst>
                </a:gridCol>
                <a:gridCol w="250741">
                  <a:extLst>
                    <a:ext uri="{9D8B030D-6E8A-4147-A177-3AD203B41FA5}">
                      <a16:colId xmlns:a16="http://schemas.microsoft.com/office/drawing/2014/main" val="734497371"/>
                    </a:ext>
                  </a:extLst>
                </a:gridCol>
                <a:gridCol w="250741">
                  <a:extLst>
                    <a:ext uri="{9D8B030D-6E8A-4147-A177-3AD203B41FA5}">
                      <a16:colId xmlns:a16="http://schemas.microsoft.com/office/drawing/2014/main" val="1665710933"/>
                    </a:ext>
                  </a:extLst>
                </a:gridCol>
                <a:gridCol w="2856922">
                  <a:extLst>
                    <a:ext uri="{9D8B030D-6E8A-4147-A177-3AD203B41FA5}">
                      <a16:colId xmlns:a16="http://schemas.microsoft.com/office/drawing/2014/main" val="233296729"/>
                    </a:ext>
                  </a:extLst>
                </a:gridCol>
                <a:gridCol w="676240">
                  <a:extLst>
                    <a:ext uri="{9D8B030D-6E8A-4147-A177-3AD203B41FA5}">
                      <a16:colId xmlns:a16="http://schemas.microsoft.com/office/drawing/2014/main" val="4292630955"/>
                    </a:ext>
                  </a:extLst>
                </a:gridCol>
                <a:gridCol w="567332">
                  <a:extLst>
                    <a:ext uri="{9D8B030D-6E8A-4147-A177-3AD203B41FA5}">
                      <a16:colId xmlns:a16="http://schemas.microsoft.com/office/drawing/2014/main" val="3921389208"/>
                    </a:ext>
                  </a:extLst>
                </a:gridCol>
                <a:gridCol w="678772">
                  <a:extLst>
                    <a:ext uri="{9D8B030D-6E8A-4147-A177-3AD203B41FA5}">
                      <a16:colId xmlns:a16="http://schemas.microsoft.com/office/drawing/2014/main" val="1939325693"/>
                    </a:ext>
                  </a:extLst>
                </a:gridCol>
                <a:gridCol w="678772">
                  <a:extLst>
                    <a:ext uri="{9D8B030D-6E8A-4147-A177-3AD203B41FA5}">
                      <a16:colId xmlns:a16="http://schemas.microsoft.com/office/drawing/2014/main" val="1221484678"/>
                    </a:ext>
                  </a:extLst>
                </a:gridCol>
                <a:gridCol w="678772">
                  <a:extLst>
                    <a:ext uri="{9D8B030D-6E8A-4147-A177-3AD203B41FA5}">
                      <a16:colId xmlns:a16="http://schemas.microsoft.com/office/drawing/2014/main" val="3370537955"/>
                    </a:ext>
                  </a:extLst>
                </a:gridCol>
                <a:gridCol w="617987">
                  <a:extLst>
                    <a:ext uri="{9D8B030D-6E8A-4147-A177-3AD203B41FA5}">
                      <a16:colId xmlns:a16="http://schemas.microsoft.com/office/drawing/2014/main" val="3138378014"/>
                    </a:ext>
                  </a:extLst>
                </a:gridCol>
              </a:tblGrid>
              <a:tr h="1408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506473"/>
                  </a:ext>
                </a:extLst>
              </a:tr>
              <a:tr h="4311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Ley 2019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707677"/>
                  </a:ext>
                </a:extLst>
              </a:tr>
              <a:tr h="1847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119.914.130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119.994.244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80.114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116.122.843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713175"/>
                  </a:ext>
                </a:extLst>
              </a:tr>
              <a:tr h="175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21.381.104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22.687.490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1.306.386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22.658.266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804829"/>
                  </a:ext>
                </a:extLst>
              </a:tr>
              <a:tr h="175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3.521.527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3.180.235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-341.292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3.149.219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873306"/>
                  </a:ext>
                </a:extLst>
              </a:tr>
              <a:tr h="175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552.594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510.444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552.590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35818"/>
                  </a:ext>
                </a:extLst>
              </a:tr>
              <a:tr h="175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-38.536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3.614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853251"/>
                  </a:ext>
                </a:extLst>
              </a:tr>
              <a:tr h="175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69.624.313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548.980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-69.075.333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548.976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25663"/>
                  </a:ext>
                </a:extLst>
              </a:tr>
              <a:tr h="175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53.864.898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68.713.136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14.848.238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66.937.202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733232"/>
                  </a:ext>
                </a:extLst>
              </a:tr>
              <a:tr h="30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20.040.952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53.134.066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33.093.114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51.544.300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460798"/>
                  </a:ext>
                </a:extLst>
              </a:tr>
              <a:tr h="175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6.280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18.714.526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18.708.246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18.167.723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289295%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16419"/>
                  </a:ext>
                </a:extLst>
              </a:tr>
              <a:tr h="175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276.737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-270.457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087177"/>
                  </a:ext>
                </a:extLst>
              </a:tr>
              <a:tr h="175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1.798.792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-1.522.055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743219"/>
                  </a:ext>
                </a:extLst>
              </a:tr>
              <a:tr h="175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Unico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176.775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1.622.017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1.797.272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780340"/>
                  </a:ext>
                </a:extLst>
              </a:tr>
              <a:tr h="175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531.430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-354.655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31997"/>
                  </a:ext>
                </a:extLst>
              </a:tr>
              <a:tr h="175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Privado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62.738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468.692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529.922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295906"/>
                  </a:ext>
                </a:extLst>
              </a:tr>
              <a:tr h="175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12.590.266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-12.527.528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59.985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397098"/>
                  </a:ext>
                </a:extLst>
              </a:tr>
              <a:tr h="175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870.021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12.580.864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11.710.843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11.872.768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435371"/>
                  </a:ext>
                </a:extLst>
              </a:tr>
              <a:tr h="175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242.014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664.363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422.349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616.408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431908"/>
                  </a:ext>
                </a:extLst>
              </a:tr>
              <a:tr h="175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378.480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-136.466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236.958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185596"/>
                  </a:ext>
                </a:extLst>
              </a:tr>
              <a:tr h="175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7.988.779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373.480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-7.615.299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351.229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825021"/>
                  </a:ext>
                </a:extLst>
              </a:tr>
              <a:tr h="175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3.879.864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8.145.933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4.266.069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8.105.205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294578"/>
                  </a:ext>
                </a:extLst>
              </a:tr>
              <a:tr h="1759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5.021.770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4.538.364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-483.406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4.508.773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473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0983AD0-4011-490D-A2C8-4CEED20003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586516"/>
              </p:ext>
            </p:extLst>
          </p:nvPr>
        </p:nvGraphicFramePr>
        <p:xfrm>
          <a:off x="580300" y="1556792"/>
          <a:ext cx="7935051" cy="4605763"/>
        </p:xfrm>
        <a:graphic>
          <a:graphicData uri="http://schemas.openxmlformats.org/drawingml/2006/table">
            <a:tbl>
              <a:tblPr/>
              <a:tblGrid>
                <a:gridCol w="678772">
                  <a:extLst>
                    <a:ext uri="{9D8B030D-6E8A-4147-A177-3AD203B41FA5}">
                      <a16:colId xmlns:a16="http://schemas.microsoft.com/office/drawing/2014/main" val="388966098"/>
                    </a:ext>
                  </a:extLst>
                </a:gridCol>
                <a:gridCol w="250741">
                  <a:extLst>
                    <a:ext uri="{9D8B030D-6E8A-4147-A177-3AD203B41FA5}">
                      <a16:colId xmlns:a16="http://schemas.microsoft.com/office/drawing/2014/main" val="2439409613"/>
                    </a:ext>
                  </a:extLst>
                </a:gridCol>
                <a:gridCol w="250741">
                  <a:extLst>
                    <a:ext uri="{9D8B030D-6E8A-4147-A177-3AD203B41FA5}">
                      <a16:colId xmlns:a16="http://schemas.microsoft.com/office/drawing/2014/main" val="4292673394"/>
                    </a:ext>
                  </a:extLst>
                </a:gridCol>
                <a:gridCol w="2856922">
                  <a:extLst>
                    <a:ext uri="{9D8B030D-6E8A-4147-A177-3AD203B41FA5}">
                      <a16:colId xmlns:a16="http://schemas.microsoft.com/office/drawing/2014/main" val="2108083211"/>
                    </a:ext>
                  </a:extLst>
                </a:gridCol>
                <a:gridCol w="676240">
                  <a:extLst>
                    <a:ext uri="{9D8B030D-6E8A-4147-A177-3AD203B41FA5}">
                      <a16:colId xmlns:a16="http://schemas.microsoft.com/office/drawing/2014/main" val="329440111"/>
                    </a:ext>
                  </a:extLst>
                </a:gridCol>
                <a:gridCol w="567332">
                  <a:extLst>
                    <a:ext uri="{9D8B030D-6E8A-4147-A177-3AD203B41FA5}">
                      <a16:colId xmlns:a16="http://schemas.microsoft.com/office/drawing/2014/main" val="3974018265"/>
                    </a:ext>
                  </a:extLst>
                </a:gridCol>
                <a:gridCol w="678772">
                  <a:extLst>
                    <a:ext uri="{9D8B030D-6E8A-4147-A177-3AD203B41FA5}">
                      <a16:colId xmlns:a16="http://schemas.microsoft.com/office/drawing/2014/main" val="1289893213"/>
                    </a:ext>
                  </a:extLst>
                </a:gridCol>
                <a:gridCol w="678772">
                  <a:extLst>
                    <a:ext uri="{9D8B030D-6E8A-4147-A177-3AD203B41FA5}">
                      <a16:colId xmlns:a16="http://schemas.microsoft.com/office/drawing/2014/main" val="2666263217"/>
                    </a:ext>
                  </a:extLst>
                </a:gridCol>
                <a:gridCol w="678772">
                  <a:extLst>
                    <a:ext uri="{9D8B030D-6E8A-4147-A177-3AD203B41FA5}">
                      <a16:colId xmlns:a16="http://schemas.microsoft.com/office/drawing/2014/main" val="169110524"/>
                    </a:ext>
                  </a:extLst>
                </a:gridCol>
                <a:gridCol w="617987">
                  <a:extLst>
                    <a:ext uri="{9D8B030D-6E8A-4147-A177-3AD203B41FA5}">
                      <a16:colId xmlns:a16="http://schemas.microsoft.com/office/drawing/2014/main" val="4201063935"/>
                    </a:ext>
                  </a:extLst>
                </a:gridCol>
              </a:tblGrid>
              <a:tr h="1731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975931"/>
                  </a:ext>
                </a:extLst>
              </a:tr>
              <a:tr h="2770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730421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15.759.415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8.161.045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-7.598.370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8.083.512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13162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8.325.488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-8.100.619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113746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224.869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7.193.156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6.968.287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7.084.521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747229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7.209.058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-6.656.550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308.718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761969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308.718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036006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552.508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487.779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-64.729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456.254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244948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487.779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487.779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456.254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650772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768.672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768.672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762.492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328484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430.380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79.612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-350.768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79.612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656493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-15.532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18.598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369122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19.488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12.495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061963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13.661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350.760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360.296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552678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291.490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220.769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291.491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93451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291.490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6.715.821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6.424.331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5.051.644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528982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6.715.821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-3.089.623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5.051.644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372094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9.805.444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-9.805.444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-86.290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094161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-86.290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187686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14.555.704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16.169.867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1.614.163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16.169.867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576186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150.682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68601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150.682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150.682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772125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16.019.185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1.614.163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16.019.185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549017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14.405.022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16.019.185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1.614.163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16.019.185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42226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166.142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165.142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162.881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162118"/>
                  </a:ext>
                </a:extLst>
              </a:tr>
              <a:tr h="173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166.142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165.142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162.881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571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8" y="59213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950473F-3ECC-4AFA-8E22-CEC1B900E2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676536"/>
              </p:ext>
            </p:extLst>
          </p:nvPr>
        </p:nvGraphicFramePr>
        <p:xfrm>
          <a:off x="628650" y="2283117"/>
          <a:ext cx="8058149" cy="3522145"/>
        </p:xfrm>
        <a:graphic>
          <a:graphicData uri="http://schemas.openxmlformats.org/drawingml/2006/table">
            <a:tbl>
              <a:tblPr/>
              <a:tblGrid>
                <a:gridCol w="609064">
                  <a:extLst>
                    <a:ext uri="{9D8B030D-6E8A-4147-A177-3AD203B41FA5}">
                      <a16:colId xmlns:a16="http://schemas.microsoft.com/office/drawing/2014/main" val="1624468755"/>
                    </a:ext>
                  </a:extLst>
                </a:gridCol>
                <a:gridCol w="295575">
                  <a:extLst>
                    <a:ext uri="{9D8B030D-6E8A-4147-A177-3AD203B41FA5}">
                      <a16:colId xmlns:a16="http://schemas.microsoft.com/office/drawing/2014/main" val="1412874232"/>
                    </a:ext>
                  </a:extLst>
                </a:gridCol>
                <a:gridCol w="295575">
                  <a:extLst>
                    <a:ext uri="{9D8B030D-6E8A-4147-A177-3AD203B41FA5}">
                      <a16:colId xmlns:a16="http://schemas.microsoft.com/office/drawing/2014/main" val="2888709205"/>
                    </a:ext>
                  </a:extLst>
                </a:gridCol>
                <a:gridCol w="2463125">
                  <a:extLst>
                    <a:ext uri="{9D8B030D-6E8A-4147-A177-3AD203B41FA5}">
                      <a16:colId xmlns:a16="http://schemas.microsoft.com/office/drawing/2014/main" val="2807004347"/>
                    </a:ext>
                  </a:extLst>
                </a:gridCol>
                <a:gridCol w="632948">
                  <a:extLst>
                    <a:ext uri="{9D8B030D-6E8A-4147-A177-3AD203B41FA5}">
                      <a16:colId xmlns:a16="http://schemas.microsoft.com/office/drawing/2014/main" val="3329168777"/>
                    </a:ext>
                  </a:extLst>
                </a:gridCol>
                <a:gridCol w="632948">
                  <a:extLst>
                    <a:ext uri="{9D8B030D-6E8A-4147-A177-3AD203B41FA5}">
                      <a16:colId xmlns:a16="http://schemas.microsoft.com/office/drawing/2014/main" val="1250706649"/>
                    </a:ext>
                  </a:extLst>
                </a:gridCol>
                <a:gridCol w="800142">
                  <a:extLst>
                    <a:ext uri="{9D8B030D-6E8A-4147-A177-3AD203B41FA5}">
                      <a16:colId xmlns:a16="http://schemas.microsoft.com/office/drawing/2014/main" val="2184641165"/>
                    </a:ext>
                  </a:extLst>
                </a:gridCol>
                <a:gridCol w="800142">
                  <a:extLst>
                    <a:ext uri="{9D8B030D-6E8A-4147-A177-3AD203B41FA5}">
                      <a16:colId xmlns:a16="http://schemas.microsoft.com/office/drawing/2014/main" val="3136753116"/>
                    </a:ext>
                  </a:extLst>
                </a:gridCol>
                <a:gridCol w="800142">
                  <a:extLst>
                    <a:ext uri="{9D8B030D-6E8A-4147-A177-3AD203B41FA5}">
                      <a16:colId xmlns:a16="http://schemas.microsoft.com/office/drawing/2014/main" val="1636003978"/>
                    </a:ext>
                  </a:extLst>
                </a:gridCol>
                <a:gridCol w="728488">
                  <a:extLst>
                    <a:ext uri="{9D8B030D-6E8A-4147-A177-3AD203B41FA5}">
                      <a16:colId xmlns:a16="http://schemas.microsoft.com/office/drawing/2014/main" val="1388517169"/>
                    </a:ext>
                  </a:extLst>
                </a:gridCol>
              </a:tblGrid>
              <a:tr h="1539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077587"/>
                  </a:ext>
                </a:extLst>
              </a:tr>
              <a:tr h="4715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Ley 2019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8840"/>
                  </a:ext>
                </a:extLst>
              </a:tr>
              <a:tr h="2020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4.615.344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4.631.399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16.055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4.514.133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994454"/>
                  </a:ext>
                </a:extLst>
              </a:tr>
              <a:tr h="19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233.657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233.657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202.794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118075"/>
                  </a:ext>
                </a:extLst>
              </a:tr>
              <a:tr h="19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4.381.687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4.311.339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610893"/>
                  </a:ext>
                </a:extLst>
              </a:tr>
              <a:tr h="19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2.377.970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3.098.883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720.913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3.066.620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994101"/>
                  </a:ext>
                </a:extLst>
              </a:tr>
              <a:tr h="19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695.174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989.456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294.282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981.255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541620"/>
                  </a:ext>
                </a:extLst>
              </a:tr>
              <a:tr h="19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707.497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728.324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20.827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724.170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090794"/>
                  </a:ext>
                </a:extLst>
              </a:tr>
              <a:tr h="19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947.505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1.278.999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331.494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1.260.861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305922"/>
                  </a:ext>
                </a:extLst>
              </a:tr>
              <a:tr h="19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27.794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102.104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74.310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100.334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631017"/>
                  </a:ext>
                </a:extLst>
              </a:tr>
              <a:tr h="19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2.003.717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1.282.804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-720.913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1.244.719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239264"/>
                  </a:ext>
                </a:extLst>
              </a:tr>
              <a:tr h="19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132.311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37.706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-94.605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37.606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123810"/>
                  </a:ext>
                </a:extLst>
              </a:tr>
              <a:tr h="19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706.401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391.661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-314.740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391.241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323225"/>
                  </a:ext>
                </a:extLst>
              </a:tr>
              <a:tr h="19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521.577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515.181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-6.396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478.249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874225"/>
                  </a:ext>
                </a:extLst>
              </a:tr>
              <a:tr h="19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643.428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338.256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-305.172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337.623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227900"/>
                  </a:ext>
                </a:extLst>
              </a:tr>
              <a:tr h="19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16.055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16.055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575750"/>
                  </a:ext>
                </a:extLst>
              </a:tr>
              <a:tr h="19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16.055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16.055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131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47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1268760"/>
            <a:ext cx="814828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Verdana" pitchFamily="34" charset="0"/>
              <a:cs typeface="Verdana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Para el año 2019, el Ministerio del Deporte contó con un presupuesto aprobado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$132.282 millones.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CL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Distribución por Subtítulos fue: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57% para Transferencias Corrientes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20% en Gastos en Personal, 11% Transferencias de Capital y 7% Iniciativas de Inversión.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Distribución por Servicios: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90% al Instituto Nacional del Deporte (IND)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5,9% a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Secretaría del Deporte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y 3,7% a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Fondo del Fomento Deportivo 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(FFD).</a:t>
            </a: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8494771"/>
              </p:ext>
            </p:extLst>
          </p:nvPr>
        </p:nvGraphicFramePr>
        <p:xfrm>
          <a:off x="467544" y="3645024"/>
          <a:ext cx="4104456" cy="2775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C7C99F17-E7A1-4D49-AE6A-DA9E71E7D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9226598"/>
              </p:ext>
            </p:extLst>
          </p:nvPr>
        </p:nvGraphicFramePr>
        <p:xfrm>
          <a:off x="4653320" y="3645024"/>
          <a:ext cx="3962504" cy="2789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97768E-D0B5-49A8-A151-C1A282D09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57611"/>
            <a:ext cx="8229600" cy="496855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CL" sz="11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200" dirty="0">
                <a:solidFill>
                  <a:prstClr val="black"/>
                </a:solidFill>
              </a:rPr>
              <a:t>El presupuesto de </a:t>
            </a:r>
            <a:r>
              <a:rPr lang="es-CL" sz="1200" b="1" dirty="0">
                <a:solidFill>
                  <a:prstClr val="black"/>
                </a:solidFill>
              </a:rPr>
              <a:t>$132.282 millones,</a:t>
            </a:r>
            <a:r>
              <a:rPr lang="es-CL" sz="1200" dirty="0">
                <a:solidFill>
                  <a:prstClr val="black"/>
                </a:solidFill>
              </a:rPr>
              <a:t> al mes de diciembre,  presentó modificaciones presupuestarias que incrementaron la autorización de gastos por $315 millones. Estos recursos se destinaron a: Incremento en Gastos en Personal por $1.525 millones; Prestaciones de Seguridad Social por $510 millones;  Otros Gastos Corrientes por $ 487 millones; Adquisición de Activos No Financieros por $338 millones; Transferencias de Capital por $ 1.614 millones y Deuda flotante por $ 181 millones. A su vez, se redujeron los bienes y Servicios de Consumo pen $341 millones, las Transferencias corrientes en $911 millones y las Iniciativas de Inversión en $ 3.89 millones.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200" dirty="0">
                <a:solidFill>
                  <a:prstClr val="black"/>
                </a:solidFill>
              </a:rPr>
              <a:t>La ejecución en el mes de diciembre</a:t>
            </a:r>
            <a:r>
              <a:rPr lang="es-CL" sz="1200" b="1" dirty="0">
                <a:solidFill>
                  <a:prstClr val="black"/>
                </a:solidFill>
              </a:rPr>
              <a:t> fue de $20.029 millones, equivalente a un 15% </a:t>
            </a:r>
            <a:r>
              <a:rPr lang="es-CL" sz="1200" dirty="0">
                <a:solidFill>
                  <a:prstClr val="black"/>
                </a:solidFill>
              </a:rPr>
              <a:t>del presupuesto vigente.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CL" sz="11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4254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1797913"/>
              </p:ext>
            </p:extLst>
          </p:nvPr>
        </p:nvGraphicFramePr>
        <p:xfrm>
          <a:off x="480898" y="3512293"/>
          <a:ext cx="8158624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1" y="53932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3CDF3BB-D324-46BF-8C3C-45722B6F3FB8}"/>
              </a:ext>
            </a:extLst>
          </p:cNvPr>
          <p:cNvSpPr/>
          <p:nvPr/>
        </p:nvSpPr>
        <p:spPr>
          <a:xfrm>
            <a:off x="476002" y="1130420"/>
            <a:ext cx="8229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  <a:endParaRPr lang="es-CL" sz="12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s-CL" sz="1200" dirty="0">
                <a:solidFill>
                  <a:prstClr val="black"/>
                </a:solidFill>
              </a:rPr>
              <a:t>Del comportamiento del gasto mensual de años anteriores del Ministerio, expuesto en el gráfico, se observa que normalmente esta Partida  inicia el año con una ejecución mensual en torno al 2% y 3%, para luego acelerar su ejecución  en el segundo semestre y terminar en diciembre ejecutando sobre el 16%.</a:t>
            </a:r>
            <a:endParaRPr lang="es-MX" sz="12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s-MX" sz="1200" dirty="0">
                <a:solidFill>
                  <a:prstClr val="black"/>
                </a:solidFill>
              </a:rPr>
              <a:t>Con ello, el gasto acumulado al mes de diciembre asciende a </a:t>
            </a:r>
            <a:r>
              <a:rPr lang="es-MX" sz="1200" b="1" dirty="0">
                <a:solidFill>
                  <a:prstClr val="black"/>
                </a:solidFill>
              </a:rPr>
              <a:t>$128.231 millones, equivalentes a un 96,7% </a:t>
            </a:r>
            <a:r>
              <a:rPr lang="es-MX" sz="1200" dirty="0">
                <a:solidFill>
                  <a:prstClr val="black"/>
                </a:solidFill>
              </a:rPr>
              <a:t>del presupuesto vigente.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0151581"/>
              </p:ext>
            </p:extLst>
          </p:nvPr>
        </p:nvGraphicFramePr>
        <p:xfrm>
          <a:off x="476002" y="2946302"/>
          <a:ext cx="8191996" cy="3410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7F19AF-C349-4532-BC21-9F18BC6D2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398" y="1095958"/>
            <a:ext cx="8229600" cy="5625513"/>
          </a:xfrm>
        </p:spPr>
        <p:txBody>
          <a:bodyPr/>
          <a:lstStyle/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24C381-C495-4224-8B16-71837316C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B168C304-22B8-4CCA-AED0-871E214F0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486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AD7AC6F-59BA-4BCD-BC54-6DAC11A166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507751"/>
              </p:ext>
            </p:extLst>
          </p:nvPr>
        </p:nvGraphicFramePr>
        <p:xfrm>
          <a:off x="1547664" y="1825623"/>
          <a:ext cx="6192685" cy="4895848"/>
        </p:xfrm>
        <a:graphic>
          <a:graphicData uri="http://schemas.openxmlformats.org/drawingml/2006/table">
            <a:tbl>
              <a:tblPr/>
              <a:tblGrid>
                <a:gridCol w="287560">
                  <a:extLst>
                    <a:ext uri="{9D8B030D-6E8A-4147-A177-3AD203B41FA5}">
                      <a16:colId xmlns:a16="http://schemas.microsoft.com/office/drawing/2014/main" val="2811075203"/>
                    </a:ext>
                  </a:extLst>
                </a:gridCol>
                <a:gridCol w="2535749">
                  <a:extLst>
                    <a:ext uri="{9D8B030D-6E8A-4147-A177-3AD203B41FA5}">
                      <a16:colId xmlns:a16="http://schemas.microsoft.com/office/drawing/2014/main" val="2549363271"/>
                    </a:ext>
                  </a:extLst>
                </a:gridCol>
                <a:gridCol w="685494">
                  <a:extLst>
                    <a:ext uri="{9D8B030D-6E8A-4147-A177-3AD203B41FA5}">
                      <a16:colId xmlns:a16="http://schemas.microsoft.com/office/drawing/2014/main" val="1236050176"/>
                    </a:ext>
                  </a:extLst>
                </a:gridCol>
                <a:gridCol w="639019">
                  <a:extLst>
                    <a:ext uri="{9D8B030D-6E8A-4147-A177-3AD203B41FA5}">
                      <a16:colId xmlns:a16="http://schemas.microsoft.com/office/drawing/2014/main" val="2689631174"/>
                    </a:ext>
                  </a:extLst>
                </a:gridCol>
                <a:gridCol w="639019">
                  <a:extLst>
                    <a:ext uri="{9D8B030D-6E8A-4147-A177-3AD203B41FA5}">
                      <a16:colId xmlns:a16="http://schemas.microsoft.com/office/drawing/2014/main" val="1845607295"/>
                    </a:ext>
                  </a:extLst>
                </a:gridCol>
                <a:gridCol w="685494">
                  <a:extLst>
                    <a:ext uri="{9D8B030D-6E8A-4147-A177-3AD203B41FA5}">
                      <a16:colId xmlns:a16="http://schemas.microsoft.com/office/drawing/2014/main" val="3180524138"/>
                    </a:ext>
                  </a:extLst>
                </a:gridCol>
                <a:gridCol w="58093">
                  <a:extLst>
                    <a:ext uri="{9D8B030D-6E8A-4147-A177-3AD203B41FA5}">
                      <a16:colId xmlns:a16="http://schemas.microsoft.com/office/drawing/2014/main" val="1732192166"/>
                    </a:ext>
                  </a:extLst>
                </a:gridCol>
                <a:gridCol w="662257">
                  <a:extLst>
                    <a:ext uri="{9D8B030D-6E8A-4147-A177-3AD203B41FA5}">
                      <a16:colId xmlns:a16="http://schemas.microsoft.com/office/drawing/2014/main" val="947987391"/>
                    </a:ext>
                  </a:extLst>
                </a:gridCol>
              </a:tblGrid>
              <a:tr h="25767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Líneas Programáticas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153924"/>
                  </a:ext>
                </a:extLst>
              </a:tr>
              <a:tr h="136891"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ADMINISTRATIVA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31.824.407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32.654.816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830.409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32.232.085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422720"/>
                  </a:ext>
                </a:extLst>
              </a:tr>
              <a:tr h="136891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Gatsos en Personal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26.071.176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27.596.759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1.525.583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27.385.978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674121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Consumos de Servicios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5.304.311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4.963.019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-341.292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4.751.070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567195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448.920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95.038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-353.882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507367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ACTIVIDAD FÍSICA Y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70.546.376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110.138.958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39.592.582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106.590.113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976167"/>
                  </a:ext>
                </a:extLst>
              </a:tr>
              <a:tr h="136891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20.040.952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53.134.066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33.093.114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51.544.300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372649"/>
                  </a:ext>
                </a:extLst>
              </a:tr>
              <a:tr h="136891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5% Letra c) D.L. 1.298 y Ley 19.135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18.714.526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18.708.246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18.167.723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8295049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C.O.CH.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-270.457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893742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-1.522.055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60785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Unico Ley N° 19.909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1.622.017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1.797.272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630392"/>
                  </a:ext>
                </a:extLst>
              </a:tr>
              <a:tr h="136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-354.655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747679"/>
                  </a:ext>
                </a:extLst>
              </a:tr>
              <a:tr h="136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Privada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468.692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529.922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130086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Compertencias Deportivas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12.590.266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-12.527.528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59.985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97890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870.021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12.580.864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11.710.843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11.872.768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046334"/>
                  </a:ext>
                </a:extLst>
              </a:tr>
              <a:tr h="136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(Ex Escuelas Deportivas Integrales)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664.363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422.349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616.408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822242"/>
                  </a:ext>
                </a:extLst>
              </a:tr>
              <a:tr h="136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-136.466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236.958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75505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en Deportivos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7.988.779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-7.615.299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351.229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64735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Panamericanos y para panamericanos 2023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5.021.770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4.538.364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-483.406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4.508.773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16220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3.879.864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8.145.933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4.266.069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8.105.205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606060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-8.100.619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160433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7.193.156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6.968.287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7.084.521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24898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(Ex Escuelas Deportivas Integrales)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7.209.058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-6.656.550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308.718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85210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496.545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127342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274.219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179929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143.489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143.489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133.961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23656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4.311.339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912876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24.361.148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22.885.688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-1.475.460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21.221.511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833249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6.715.821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-3.089.623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5.051.644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992268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Transfeencias de Capital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16.169.867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1.614.163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16.169.867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714538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595.658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1.206.515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610.857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1.171.725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067424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552.594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510.444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552.590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414092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487.779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-64.729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456.254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921798"/>
                  </a:ext>
                </a:extLst>
              </a:tr>
              <a:tr h="12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166.142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165.142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162.881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513588"/>
                  </a:ext>
                </a:extLst>
              </a:tr>
              <a:tr h="1610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NETO PARTIDA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131.709.276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171.267.664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39.558.388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165.526.773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511099"/>
                  </a:ext>
                </a:extLst>
              </a:tr>
              <a:tr h="1610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  ESTADO DE OPERACIONES</a:t>
                      </a:r>
                    </a:p>
                  </a:txBody>
                  <a:tcPr marL="7157" marR="7157" marT="71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131.708.276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171.101.522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39.393.246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165.363.892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359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536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64785"/>
            <a:ext cx="8229600" cy="5238880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endParaRPr lang="es-MX" sz="1200" dirty="0"/>
          </a:p>
          <a:p>
            <a:endParaRPr lang="es-CL" sz="1200" dirty="0"/>
          </a:p>
          <a:p>
            <a:endParaRPr lang="es-CL" sz="1200" dirty="0"/>
          </a:p>
          <a:p>
            <a:endParaRPr lang="es-CL" sz="1200" dirty="0"/>
          </a:p>
          <a:p>
            <a:endParaRPr lang="es-CL" sz="12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1250" y="46318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1250" y="1340768"/>
            <a:ext cx="828555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</a:p>
          <a:p>
            <a:pPr lvl="0" algn="just"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GESTION ADMINISTRATIVA:</a:t>
            </a:r>
            <a:r>
              <a:rPr kumimoji="0" lang="es-CL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$ 31.949 millones.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CL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Corresponde a los gastos en personal, Bienes y Servicios de Consumo y Adquisición de Activos No Financieros de la Partida para el normal funcionamiento del Ministerio.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 mes de diciembre presenta un avance de 98,7% en su ejecución.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s-CL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lvl="0" indent="-228600" algn="just">
              <a:buFontTx/>
              <a:buAutoNum type="arabicPeriod"/>
              <a:defRPr/>
            </a:pPr>
            <a:r>
              <a:rPr lang="es-CL" sz="1200" b="1" dirty="0">
                <a:solidFill>
                  <a:prstClr val="black"/>
                </a:solidFill>
                <a:latin typeface="Calibri"/>
              </a:rPr>
              <a:t>DESARROLLO ACTIVIDAD FÍSICA Y DEPORTIVA: </a:t>
            </a:r>
            <a:r>
              <a:rPr lang="es-CL" sz="1200" dirty="0">
                <a:solidFill>
                  <a:prstClr val="black"/>
                </a:solidFill>
                <a:latin typeface="Calibri"/>
              </a:rPr>
              <a:t>$70.994 millones. Este presupuesto e</a:t>
            </a:r>
            <a:r>
              <a:rPr kumimoji="0" lang="es-C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stá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relacionado a los Juegos Panamericanos y  </a:t>
            </a:r>
            <a:r>
              <a:rPr kumimoji="0" lang="es-C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Parapanamericanos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2023, los juegos Binacionales, el Rally Dakar y 2 nuevos centros de Elige Vivir Sano.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</a:t>
            </a:r>
            <a:r>
              <a:rPr lang="es-CL" sz="1200" b="1" dirty="0">
                <a:solidFill>
                  <a:prstClr val="black"/>
                </a:solidFill>
              </a:rPr>
              <a:t>diciembre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alcanzó un 96,8% de ejecución.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66700" lvl="0" indent="-266700" algn="just">
              <a:buFont typeface="Arial" panose="020B0604020202020204" pitchFamily="34" charset="0"/>
              <a:buChar char="•"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Fortalecimiento del Deporte de Rendimiento Convencional y Paralímpico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$20.040 millones, para el deporte de alto rendimiento nacional en eventos olímpicos. Plan Piloto Detección de Talentos Regiones del Bío </a:t>
            </a:r>
            <a:r>
              <a:rPr kumimoji="0" lang="es-C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Bío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Coquimbo y de Aysén; Rally Dakar ($1.314 millones), ATP Tour $319 millones, PGA Tour $41 millones, Vuelta </a:t>
            </a:r>
            <a:r>
              <a:rPr kumimoji="0" lang="es-C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Cicliítica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$154 millones.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</a:t>
            </a:r>
            <a:r>
              <a:rPr lang="es-CL" sz="1200" b="1" dirty="0">
                <a:solidFill>
                  <a:prstClr val="black"/>
                </a:solidFill>
              </a:rPr>
              <a:t>diciembre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presentó un 97% de ejecución.</a:t>
            </a:r>
          </a:p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66700" lvl="0" indent="-266700" algn="just">
              <a:buFont typeface="Arial" panose="020B0604020202020204" pitchFamily="34" charset="0"/>
              <a:buChar char="•"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Art. 5° letra c) D.L. 1.298: </a:t>
            </a:r>
            <a:r>
              <a:rPr kumimoji="0" lang="es-CL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$6 millones. Establece que 12% de ingresos de Polla ingresen al IND, quien debe distribuir en al menos un 13% para fomento deportivo a clubes nacionales y no menos del 2%  para la federación rectora nacional del deporte.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</a:t>
            </a:r>
            <a:r>
              <a:rPr lang="es-CL" sz="1200" b="1" dirty="0">
                <a:solidFill>
                  <a:prstClr val="black"/>
                </a:solidFill>
              </a:rPr>
              <a:t>diciembre acumuló una ejecución de 97%.</a:t>
            </a:r>
            <a:endParaRPr kumimoji="0" lang="es-CL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s-CL" sz="1200" dirty="0">
              <a:solidFill>
                <a:prstClr val="black"/>
              </a:solidFill>
              <a:latin typeface="Calibri"/>
            </a:endParaRPr>
          </a:p>
          <a:p>
            <a:pPr marL="266700" lvl="0" indent="-266700" algn="just">
              <a:buFont typeface="Arial" panose="020B0604020202020204" pitchFamily="34" charset="0"/>
              <a:buChar char="•"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Art. 1° Ley </a:t>
            </a:r>
            <a:r>
              <a:rPr kumimoji="0" lang="es-CL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N°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19.135</a:t>
            </a:r>
            <a:r>
              <a:rPr kumimoji="0" lang="es-CL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$276 millones y $1.798 millones. Establece que 15% de los ingresos brutos de Polla se destinen a la Dirección Gral. De Deportes y Recreación.</a:t>
            </a:r>
            <a:r>
              <a:rPr lang="es-CL" sz="1200" dirty="0"/>
              <a:t> Esto es, un % no inferior a 13% se destinará las Federaciones Nacionales Deportivas, y 2% al comité Olímpico de Chile. Además, se establece un nuevo aporte equivalente a un 6,6% de los ingresos brutos deducidos impuestos, de cada concurso del sistema de pronósticos y apuestas deportivas, destinado a la Dirección General de Deportes y Recreación.</a:t>
            </a:r>
            <a:r>
              <a:rPr lang="es-CL" sz="1200" b="1" dirty="0">
                <a:solidFill>
                  <a:prstClr val="black"/>
                </a:solidFill>
              </a:rPr>
              <a:t> A diciembre presenta un 100% ejecutado.</a:t>
            </a:r>
            <a:endParaRPr lang="es-CL" sz="1200" dirty="0"/>
          </a:p>
          <a:p>
            <a:pPr marL="266700" lvl="0" indent="-266700" algn="just">
              <a:buFont typeface="Arial" panose="020B0604020202020204" pitchFamily="34" charset="0"/>
              <a:buChar char="•"/>
              <a:defRPr/>
            </a:pPr>
            <a:endParaRPr kumimoji="0" lang="es-CL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66700" lvl="0" indent="-266700" algn="just">
              <a:buFont typeface="Arial" panose="020B0604020202020204" pitchFamily="34" charset="0"/>
              <a:buChar char="•"/>
              <a:defRPr/>
            </a:pPr>
            <a:r>
              <a:rPr lang="es-CL" sz="1200" b="1" dirty="0"/>
              <a:t>Art. Único Ley </a:t>
            </a:r>
            <a:r>
              <a:rPr lang="es-CL" sz="1200" b="1" dirty="0" err="1"/>
              <a:t>N°</a:t>
            </a:r>
            <a:r>
              <a:rPr lang="es-CL" sz="1200" b="1" dirty="0"/>
              <a:t> 19.909</a:t>
            </a:r>
            <a:r>
              <a:rPr lang="es-CL" sz="1200" dirty="0"/>
              <a:t>: $176 millones. Precisa los alcances de los eventos deportivos que sirven de base de los concursos. </a:t>
            </a:r>
            <a:r>
              <a:rPr lang="es-CL" sz="1200" b="1" dirty="0">
                <a:solidFill>
                  <a:prstClr val="black"/>
                </a:solidFill>
              </a:rPr>
              <a:t>A diciembre con un 99% ejecutado</a:t>
            </a:r>
            <a:endParaRPr kumimoji="0" lang="es-CL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6195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980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C597FC-347F-4087-BA6B-347933B10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250" y="1442334"/>
            <a:ext cx="8229600" cy="5279141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ADO-Chile: </a:t>
            </a:r>
            <a:r>
              <a:rPr lang="es-CL" sz="1200" dirty="0">
                <a:solidFill>
                  <a:prstClr val="black"/>
                </a:solidFill>
              </a:rPr>
              <a:t>$531 millones. P</a:t>
            </a:r>
            <a:r>
              <a:rPr lang="es-CL" sz="1200" dirty="0"/>
              <a:t>ara el funcionamiento de la corporación deportiva de la Asociación de Deportistas Olímpicos de Chile.</a:t>
            </a:r>
            <a:r>
              <a:rPr lang="es-CL" sz="1200" b="1" dirty="0">
                <a:solidFill>
                  <a:prstClr val="black"/>
                </a:solidFill>
              </a:rPr>
              <a:t> A diciembre sin ejecución. Sin embargo durante el año tuvo ejecución.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/>
              <a:t>Deporte Participación Privada y Pública</a:t>
            </a:r>
            <a:r>
              <a:rPr lang="es-CL" sz="1200" dirty="0"/>
              <a:t>: $8.387 millones. Programas para implementar en recintos propios, recintos militares abiertos a la comunidad, parques públicos y deporte en tu calle, programas para mujeres dueñas de casa, adultos, jóvenes en riesgo social, corridas y </a:t>
            </a:r>
            <a:r>
              <a:rPr lang="es-CL" sz="1200" dirty="0" err="1"/>
              <a:t>bicicletadas</a:t>
            </a:r>
            <a:r>
              <a:rPr lang="es-CL" sz="1200" dirty="0"/>
              <a:t>, entre otros.</a:t>
            </a:r>
            <a:r>
              <a:rPr lang="es-CL" sz="1200" b="1" dirty="0">
                <a:solidFill>
                  <a:prstClr val="black"/>
                </a:solidFill>
              </a:rPr>
              <a:t> A diciembre finalizó con un 100% ejecutado.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Sistema Nacional de Competencias Deportivas </a:t>
            </a:r>
            <a:r>
              <a:rPr lang="es-CL" sz="1200" dirty="0">
                <a:solidFill>
                  <a:prstClr val="black"/>
                </a:solidFill>
              </a:rPr>
              <a:t>$12.590 millones. Para Juegos binacionales y Juegos de la Juventud, con participación de Bolivia, Perú y Chile, Integración Araucanía y Juegos de la Integración Andina donde participan Argentina y  Chile, juegos deportivos escolares, juegos nacionales, ligas escolares y de educación superior. </a:t>
            </a:r>
            <a:r>
              <a:rPr lang="es-CL" sz="1200" b="1" dirty="0">
                <a:solidFill>
                  <a:prstClr val="black"/>
                </a:solidFill>
              </a:rPr>
              <a:t>A diciembre se rebajó  este gasto a 62 millones y presenta un 95% ejecutado.</a:t>
            </a: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Normalización de Infraestructura Deportiva</a:t>
            </a:r>
            <a:r>
              <a:rPr lang="es-CL" sz="1200" dirty="0">
                <a:solidFill>
                  <a:prstClr val="black"/>
                </a:solidFill>
              </a:rPr>
              <a:t>: $870 millones. </a:t>
            </a:r>
            <a:r>
              <a:rPr lang="es-CL" sz="1200" dirty="0"/>
              <a:t>Apoyo a la construcción y mejoramiento de infraestructura deportiva.</a:t>
            </a:r>
            <a:r>
              <a:rPr lang="es-CL" sz="1200" b="1" dirty="0">
                <a:solidFill>
                  <a:prstClr val="black"/>
                </a:solidFill>
              </a:rPr>
              <a:t> A diciembre presenta un 94% ejecutado.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Crecer en Movimiento (Ex Escuelas Deportivas Integrales): </a:t>
            </a:r>
            <a:r>
              <a:rPr lang="es-CL" sz="1200" dirty="0">
                <a:solidFill>
                  <a:prstClr val="black"/>
                </a:solidFill>
              </a:rPr>
              <a:t>$7.451 millones.</a:t>
            </a:r>
            <a:r>
              <a:rPr lang="es-CL" sz="1200" dirty="0"/>
              <a:t> se reformula el programa incorporando el nivel de enseñanza media, que tiene por objetivo mejorar la condición física de los beneficiarios a través de juegos, deporte escolar y una estructura articulada.</a:t>
            </a:r>
            <a:r>
              <a:rPr lang="es-CL" sz="1200" b="1" dirty="0">
                <a:solidFill>
                  <a:prstClr val="black"/>
                </a:solidFill>
              </a:rPr>
              <a:t> A diciembre alcanzó un 55% de ejecución.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Sistema Nacional de Capacitación y Acreditación Deportiva</a:t>
            </a:r>
            <a:r>
              <a:rPr lang="es-CL" sz="1200" dirty="0">
                <a:solidFill>
                  <a:prstClr val="black"/>
                </a:solidFill>
              </a:rPr>
              <a:t>: $378 millones. </a:t>
            </a:r>
            <a:r>
              <a:rPr lang="es-CL" sz="1200" dirty="0"/>
              <a:t>Para fortalecer las capacidades de gestión de dirigentes deportivos, técnicos deportivos y jueces y árbitros.</a:t>
            </a:r>
            <a:r>
              <a:rPr lang="es-CL" sz="1200" b="1" dirty="0">
                <a:solidFill>
                  <a:prstClr val="black"/>
                </a:solidFill>
              </a:rPr>
              <a:t> A diciembre presenta  un 97% ejecutado.</a:t>
            </a: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1793401-F209-44FD-ACB0-05D8883D6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4F31CC33-29BC-4D60-AAEE-31413F809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50" y="46318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3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F6800C-733C-48F4-8C11-CB5C949F9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04" y="1340768"/>
            <a:ext cx="8229600" cy="5184576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Gestión de Recintos Deportivos: </a:t>
            </a:r>
            <a:r>
              <a:rPr lang="es-CL" sz="1200" dirty="0">
                <a:solidFill>
                  <a:prstClr val="black"/>
                </a:solidFill>
              </a:rPr>
              <a:t>Nuevo programa con $7.988 millones para: </a:t>
            </a:r>
            <a:r>
              <a:rPr lang="es-CL" sz="1200" b="1" dirty="0">
                <a:solidFill>
                  <a:prstClr val="black"/>
                </a:solidFill>
              </a:rPr>
              <a:t>a) Operación Centro Deportivos Integrales </a:t>
            </a:r>
            <a:r>
              <a:rPr lang="es-CL" sz="1200" dirty="0">
                <a:solidFill>
                  <a:prstClr val="black"/>
                </a:solidFill>
              </a:rPr>
              <a:t>de Caldera, San Ramón, Lo Espejo, Punta Arenas, Independencia, Mariquina y Graneros;  </a:t>
            </a:r>
            <a:r>
              <a:rPr lang="es-CL" sz="1200" b="1" dirty="0">
                <a:solidFill>
                  <a:prstClr val="black"/>
                </a:solidFill>
              </a:rPr>
              <a:t>b) Centros de Alto Rendimiento </a:t>
            </a:r>
            <a:r>
              <a:rPr lang="es-CL" sz="1200" dirty="0">
                <a:solidFill>
                  <a:prstClr val="black"/>
                </a:solidFill>
              </a:rPr>
              <a:t>de los deportistas de elite (3.300 deportistas); </a:t>
            </a:r>
            <a:r>
              <a:rPr lang="es-CL" sz="1200" b="1" dirty="0">
                <a:solidFill>
                  <a:prstClr val="black"/>
                </a:solidFill>
              </a:rPr>
              <a:t>c) Recintos en movimiento</a:t>
            </a:r>
            <a:r>
              <a:rPr lang="es-CL" sz="1200" dirty="0">
                <a:solidFill>
                  <a:prstClr val="black"/>
                </a:solidFill>
              </a:rPr>
              <a:t>: mantención Parque Peñalolén, Polideportivo Renato Raggio en Valparaíso y el Polideportivo Rufino Bernedo de Temuco. </a:t>
            </a:r>
            <a:r>
              <a:rPr lang="es-CL" sz="1200" b="1" dirty="0">
                <a:solidFill>
                  <a:prstClr val="black"/>
                </a:solidFill>
              </a:rPr>
              <a:t>d) Estadio Nacional </a:t>
            </a:r>
            <a:r>
              <a:rPr lang="es-CL" sz="1200" dirty="0">
                <a:solidFill>
                  <a:prstClr val="black"/>
                </a:solidFill>
              </a:rPr>
              <a:t>y; </a:t>
            </a:r>
            <a:r>
              <a:rPr lang="es-CL" sz="1200" b="1" dirty="0">
                <a:solidFill>
                  <a:prstClr val="black"/>
                </a:solidFill>
              </a:rPr>
              <a:t>e) Otros Recintos Deportivos</a:t>
            </a:r>
            <a:r>
              <a:rPr lang="es-CL" sz="1200" dirty="0">
                <a:solidFill>
                  <a:prstClr val="black"/>
                </a:solidFill>
              </a:rPr>
              <a:t>.</a:t>
            </a:r>
            <a:r>
              <a:rPr lang="es-CL" sz="1200" b="1" dirty="0">
                <a:solidFill>
                  <a:prstClr val="black"/>
                </a:solidFill>
              </a:rPr>
              <a:t> A diciembre fue rebajado en $7.615 millones, quedando por $373 millones, y totalizando un 94% ejecutado.</a:t>
            </a: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Juegos Panamericanos y </a:t>
            </a:r>
            <a:r>
              <a:rPr lang="es-CL" sz="1200" b="1" dirty="0" err="1">
                <a:solidFill>
                  <a:prstClr val="black"/>
                </a:solidFill>
              </a:rPr>
              <a:t>Parapanamericanos</a:t>
            </a:r>
            <a:r>
              <a:rPr lang="es-CL" sz="1200" b="1" dirty="0">
                <a:solidFill>
                  <a:prstClr val="black"/>
                </a:solidFill>
              </a:rPr>
              <a:t> 2023</a:t>
            </a:r>
            <a:r>
              <a:rPr lang="es-CL" sz="1200" dirty="0">
                <a:solidFill>
                  <a:prstClr val="black"/>
                </a:solidFill>
              </a:rPr>
              <a:t>: $5.021 millones.</a:t>
            </a:r>
            <a:r>
              <a:rPr lang="es-CL" sz="1200" b="1" dirty="0">
                <a:solidFill>
                  <a:prstClr val="black"/>
                </a:solidFill>
              </a:rPr>
              <a:t> A diciembre presenta un 99% de ejecución.</a:t>
            </a: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pt-BR" sz="1200" b="1" dirty="0"/>
              <a:t>Programa de </a:t>
            </a:r>
            <a:r>
              <a:rPr lang="pt-BR" sz="1200" b="1" dirty="0" err="1"/>
              <a:t>Saneamiento</a:t>
            </a:r>
            <a:r>
              <a:rPr lang="pt-BR" sz="1200" b="1" dirty="0"/>
              <a:t> de Títulos</a:t>
            </a:r>
            <a:r>
              <a:rPr lang="pt-BR" sz="1200" dirty="0"/>
              <a:t>: $224 </a:t>
            </a:r>
            <a:r>
              <a:rPr lang="pt-BR" sz="1200" dirty="0" err="1"/>
              <a:t>millones</a:t>
            </a:r>
            <a:r>
              <a:rPr lang="pt-BR" sz="1200" dirty="0"/>
              <a:t>. Se </a:t>
            </a:r>
            <a:r>
              <a:rPr lang="pt-BR" sz="1200" dirty="0" err="1"/>
              <a:t>incrementó</a:t>
            </a:r>
            <a:r>
              <a:rPr lang="pt-BR" sz="1200" dirty="0"/>
              <a:t> </a:t>
            </a:r>
            <a:r>
              <a:rPr lang="pt-BR" sz="1200" dirty="0" err="1"/>
              <a:t>en</a:t>
            </a:r>
            <a:r>
              <a:rPr lang="pt-BR" sz="1200" dirty="0"/>
              <a:t> $6.968 </a:t>
            </a:r>
            <a:r>
              <a:rPr lang="pt-BR" sz="1200" dirty="0" err="1"/>
              <a:t>millones</a:t>
            </a:r>
            <a:r>
              <a:rPr lang="pt-BR" sz="1200" dirty="0"/>
              <a:t>. </a:t>
            </a:r>
            <a:r>
              <a:rPr lang="es-CL" sz="1200" dirty="0"/>
              <a:t>Se ejecuta en convenio con Bienes Nacionales, mediante acciones conjuntas tendientes a regularizar o concesionar los inmuebles fiscales con uso deportivo cuya tenencia sea irregular.</a:t>
            </a:r>
            <a:r>
              <a:rPr lang="es-CL" sz="1200" b="1" dirty="0">
                <a:solidFill>
                  <a:prstClr val="black"/>
                </a:solidFill>
              </a:rPr>
              <a:t> A diciembre completó  un 100% ejecutado.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/>
              <a:t>Asistencia a la Carrera Deportiva</a:t>
            </a:r>
            <a:r>
              <a:rPr lang="es-CL" sz="1200" dirty="0"/>
              <a:t>: $3.879 millones. Se incrementó en $4.266 millones. Premios, becas, incentivos a deportistas de Federaciones reconocidas por el COCH, y deportistas de disciplinas Paralímpicas.</a:t>
            </a:r>
            <a:r>
              <a:rPr lang="es-CL" sz="1200" b="1" dirty="0">
                <a:solidFill>
                  <a:prstClr val="black"/>
                </a:solidFill>
              </a:rPr>
              <a:t> A diciembre alcanzó un 99% ejecutado.</a:t>
            </a: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/>
              <a:t>Comisión Nacional de Dopaje</a:t>
            </a:r>
            <a:r>
              <a:rPr lang="es-CL" sz="1200" dirty="0"/>
              <a:t>: $591 millones. Para financiar la Secretaria Ejecutiva y su operación, análisis de 1.300 muestras en laboratorios acreditados incluyendo costos de envío, kit de control y pago de membresía a la Agencia Mundial Antidopaje.</a:t>
            </a:r>
            <a:r>
              <a:rPr lang="es-CL" sz="1200" b="1" dirty="0">
                <a:solidFill>
                  <a:prstClr val="black"/>
                </a:solidFill>
              </a:rPr>
              <a:t> A diciembre presentó un 98% ejecutado.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/>
              <a:t>Planes Deportivos Comunales</a:t>
            </a:r>
            <a:r>
              <a:rPr lang="es-CL" sz="1200" dirty="0"/>
              <a:t>: $503 millones. Destinado a financiar planes de desarrollo deportivo comunal, plan de capacitación de organizaciones deportivas (para socios y trabajadores de las organizaciones).</a:t>
            </a:r>
            <a:r>
              <a:rPr lang="es-CL" sz="1200" b="1" dirty="0">
                <a:solidFill>
                  <a:prstClr val="black"/>
                </a:solidFill>
              </a:rPr>
              <a:t> A diciembre presenta un 98% ejecutado.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/>
              <a:t>Promoción de la Actividad Física y el Deporte</a:t>
            </a:r>
            <a:r>
              <a:rPr lang="es-CL" sz="1200" dirty="0"/>
              <a:t>: $275 millones. Ferias de promoción para difundir los beneficios y valores del deporte.</a:t>
            </a:r>
            <a:r>
              <a:rPr lang="es-CL" sz="1200" b="1" dirty="0">
                <a:solidFill>
                  <a:prstClr val="black"/>
                </a:solidFill>
              </a:rPr>
              <a:t> A diciembre presenta un 93% ejecutado.</a:t>
            </a: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b="1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E02840-F3B6-49CE-BD8D-0A7EB678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AB1EB83-09AD-4CC9-8849-48CEA2E1E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50" y="46318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097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9CEFBD-B149-41FB-97A6-A9114C8D6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</a:rPr>
              <a:t>3. FONDO NACIONAL PARA EL FOMENTO DEL DEPORTE</a:t>
            </a:r>
            <a:r>
              <a:rPr lang="es-CL" sz="1200" dirty="0">
                <a:solidFill>
                  <a:prstClr val="black"/>
                </a:solidFill>
              </a:rPr>
              <a:t>: $4.381 millones.  </a:t>
            </a:r>
            <a:r>
              <a:rPr lang="es-CL" sz="1200" dirty="0"/>
              <a:t>Se financian los gastos de operación y los programas  y proyectos concursables del concurso anual FONDEPORTE. </a:t>
            </a:r>
            <a:r>
              <a:rPr lang="es-CL" sz="1200" b="1" dirty="0">
                <a:solidFill>
                  <a:prstClr val="black"/>
                </a:solidFill>
              </a:rPr>
              <a:t>A diciembre ejecutó un 98%.</a:t>
            </a:r>
            <a:endParaRPr lang="es-CL" sz="1200" dirty="0"/>
          </a:p>
          <a:p>
            <a:pPr algn="just">
              <a:spcBef>
                <a:spcPts val="0"/>
              </a:spcBef>
            </a:pPr>
            <a:endParaRPr lang="es-CL" sz="12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</a:rPr>
              <a:t>4. INVERSIONES</a:t>
            </a:r>
            <a:r>
              <a:rPr lang="es-CL" sz="1200" dirty="0">
                <a:solidFill>
                  <a:prstClr val="black"/>
                </a:solidFill>
              </a:rPr>
              <a:t>: $24.361 millones. Fue rebajada en $1.475 millones. No se cuenta con información de </a:t>
            </a:r>
            <a:r>
              <a:rPr lang="es-CL" sz="1200" dirty="0" err="1">
                <a:solidFill>
                  <a:prstClr val="black"/>
                </a:solidFill>
              </a:rPr>
              <a:t>ls</a:t>
            </a:r>
            <a:r>
              <a:rPr lang="es-CL" sz="1200" dirty="0">
                <a:solidFill>
                  <a:prstClr val="black"/>
                </a:solidFill>
              </a:rPr>
              <a:t> proyectos afectados. La nómina de </a:t>
            </a:r>
            <a:r>
              <a:rPr lang="es-CL" sz="1200" dirty="0"/>
              <a:t>Proyectos de Infraestructura fiscales y no fiscales  (Iniciativas de Inversión + Transferencias de Capital), son los siguientes:</a:t>
            </a:r>
            <a:r>
              <a:rPr lang="es-CL" sz="1200" b="1" dirty="0"/>
              <a:t> (A </a:t>
            </a:r>
            <a:r>
              <a:rPr lang="es-CL" sz="1200" b="1" dirty="0">
                <a:solidFill>
                  <a:prstClr val="black"/>
                </a:solidFill>
              </a:rPr>
              <a:t>diciembre</a:t>
            </a:r>
            <a:r>
              <a:rPr lang="es-CL" sz="1200" b="1" dirty="0"/>
              <a:t> con un 92,7% de ejecución).</a:t>
            </a:r>
            <a:endParaRPr lang="es-CL" sz="1100" b="1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100" dirty="0">
              <a:solidFill>
                <a:prstClr val="black"/>
              </a:solidFill>
            </a:endParaRPr>
          </a:p>
          <a:p>
            <a:pPr marL="625475" lvl="0" indent="-263525"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/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5AD3FD-A856-4C3B-AA71-6875037CE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022D880-9128-4F05-A524-67B9BAC60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F90E5AE7-EAEE-48E1-9DAB-2A64B406C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224324"/>
              </p:ext>
            </p:extLst>
          </p:nvPr>
        </p:nvGraphicFramePr>
        <p:xfrm>
          <a:off x="2267744" y="3212977"/>
          <a:ext cx="4752528" cy="3312369"/>
        </p:xfrm>
        <a:graphic>
          <a:graphicData uri="http://schemas.openxmlformats.org/drawingml/2006/table">
            <a:tbl>
              <a:tblPr/>
              <a:tblGrid>
                <a:gridCol w="3840151">
                  <a:extLst>
                    <a:ext uri="{9D8B030D-6E8A-4147-A177-3AD203B41FA5}">
                      <a16:colId xmlns:a16="http://schemas.microsoft.com/office/drawing/2014/main" val="3999461313"/>
                    </a:ext>
                  </a:extLst>
                </a:gridCol>
                <a:gridCol w="912377">
                  <a:extLst>
                    <a:ext uri="{9D8B030D-6E8A-4147-A177-3AD203B41FA5}">
                      <a16:colId xmlns:a16="http://schemas.microsoft.com/office/drawing/2014/main" val="1721840206"/>
                    </a:ext>
                  </a:extLst>
                </a:gridCol>
              </a:tblGrid>
              <a:tr h="1681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Subt. 31 Iniciativas de Inversión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Millones 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686259"/>
                  </a:ext>
                </a:extLst>
              </a:tr>
              <a:tr h="17468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</a:t>
                      </a:r>
                      <a:r>
                        <a:rPr lang="pt-B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Deportivo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Integral de </a:t>
                      </a:r>
                      <a:r>
                        <a:rPr lang="pt-B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Independencia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202292"/>
                  </a:ext>
                </a:extLst>
              </a:tr>
              <a:tr h="17468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CEVS Tocopilla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81947"/>
                  </a:ext>
                </a:extLst>
              </a:tr>
              <a:tr h="17468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Reposición Recinto Deportivo CENDYR Ovalle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445051"/>
                  </a:ext>
                </a:extLst>
              </a:tr>
              <a:tr h="17468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Alto Rendimiento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839238"/>
                  </a:ext>
                </a:extLst>
              </a:tr>
              <a:tr h="17468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Nacional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89434"/>
                  </a:ext>
                </a:extLst>
              </a:tr>
              <a:tr h="17468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Regionales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98642"/>
                  </a:ext>
                </a:extLst>
              </a:tr>
              <a:tr h="17468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Panamericanos y Parapanamericanos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775589"/>
                  </a:ext>
                </a:extLst>
              </a:tr>
              <a:tr h="17468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Iniciativas de Inversión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949066"/>
                  </a:ext>
                </a:extLst>
              </a:tr>
              <a:tr h="1746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Subt. 29 Transferencias de Capital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069021"/>
                  </a:ext>
                </a:extLst>
              </a:tr>
              <a:tr h="17468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Deportivo Integral Graneros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822750"/>
                  </a:ext>
                </a:extLst>
              </a:tr>
              <a:tr h="17468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CEVS La Unión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3025781"/>
                  </a:ext>
                </a:extLst>
              </a:tr>
              <a:tr h="17468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Municipal de San Antonio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603266"/>
                  </a:ext>
                </a:extLst>
              </a:tr>
              <a:tr h="17468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Tierra de Campeones de Iquique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725673"/>
                  </a:ext>
                </a:extLst>
              </a:tr>
              <a:tr h="17468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de Peñalolen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346991"/>
                  </a:ext>
                </a:extLst>
              </a:tr>
              <a:tr h="17468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Panamericanos y Parapanamericanos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501980"/>
                  </a:ext>
                </a:extLst>
              </a:tr>
              <a:tr h="17468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Cancha de Futbol y cesped sintético Costanera Talca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768150"/>
                  </a:ext>
                </a:extLst>
              </a:tr>
              <a:tr h="17468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Transferencias de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413521"/>
                  </a:ext>
                </a:extLst>
              </a:tr>
              <a:tr h="17468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INVERSIONES 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18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9098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3731</TotalTime>
  <Words>3937</Words>
  <Application>Microsoft Office PowerPoint</Application>
  <PresentationFormat>Presentación en pantalla (4:3)</PresentationFormat>
  <Paragraphs>1386</Paragraphs>
  <Slides>15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Andalus</vt:lpstr>
      <vt:lpstr>Arial</vt:lpstr>
      <vt:lpstr>Arial Black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AL MES DE DICIEMBRE 2019 PARTIDA 26: MINISTERIO DEL DEPORTE</vt:lpstr>
      <vt:lpstr>EJECUCIÓN ACUMULADA DE GASTOS A DICIEMBRE 2019  PARTIDA 26 MINISTERIO DEL DEPORTE</vt:lpstr>
      <vt:lpstr>EJECUCIÓN ACUMULADA DE GASTOS A DICIEMBRE 2019  PARTIDA 26 MINISTERIO DEL DEPORTE</vt:lpstr>
      <vt:lpstr>EJECUCIÓN ACUMULADA DE GASTOS A DICIEMBRE 2019  PARTIDA 26 MINISTERIO DEL DEPORTE</vt:lpstr>
      <vt:lpstr>EJECUCIÓN ACUMULADA DE GASTOS A DICIEMBRE 2019  PARTIDA 26 MINISTERIO DEL DEPORTE</vt:lpstr>
      <vt:lpstr>EJECUCIÓN ACUMULADA DE GASTOS A DICIEMBRE 2019  PARTIDA 26 MINISTERIO DEL DEPORTE</vt:lpstr>
      <vt:lpstr>EJECUCIÓN ACUMULADA DE GASTOS A DICIEMBRE 2019  PARTIDA 26 MINISTERIO DEL DEPORTE</vt:lpstr>
      <vt:lpstr>EJECUCIÓN ACUMULADA DE GASTOS A DICIEMBRE 2019  PARTIDA 26 MINISTERIO DEL DEPORTE</vt:lpstr>
      <vt:lpstr>EJECUCIÓN ACUMULADA DE GASTOS A DICIEMBRE 2019  PARTIDA 26 MINISTERIO DEL DEPORTE</vt:lpstr>
      <vt:lpstr>EJECUCIÓN ACUMULADA DE GASTOS A DICIEMBRE DE 2019  PARTIDA 26 MINISTERIO DEL DEPORTE</vt:lpstr>
      <vt:lpstr>EJECUCIÓN ACUMULADA DE GASTOS A DICIEMBRE 2019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293</cp:revision>
  <cp:lastPrinted>2019-06-03T14:10:49Z</cp:lastPrinted>
  <dcterms:created xsi:type="dcterms:W3CDTF">2016-06-23T13:38:47Z</dcterms:created>
  <dcterms:modified xsi:type="dcterms:W3CDTF">2020-04-09T03:46:12Z</dcterms:modified>
</cp:coreProperties>
</file>