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48" r:id="rId2"/>
  </p:sldMasterIdLst>
  <p:notesMasterIdLst>
    <p:notesMasterId r:id="rId15"/>
  </p:notesMasterIdLst>
  <p:handoutMasterIdLst>
    <p:handoutMasterId r:id="rId16"/>
  </p:handoutMasterIdLst>
  <p:sldIdLst>
    <p:sldId id="256" r:id="rId3"/>
    <p:sldId id="298" r:id="rId4"/>
    <p:sldId id="299" r:id="rId5"/>
    <p:sldId id="308" r:id="rId6"/>
    <p:sldId id="307" r:id="rId7"/>
    <p:sldId id="300" r:id="rId8"/>
    <p:sldId id="264" r:id="rId9"/>
    <p:sldId id="263" r:id="rId10"/>
    <p:sldId id="281" r:id="rId11"/>
    <p:sldId id="282" r:id="rId12"/>
    <p:sldId id="302" r:id="rId13"/>
    <p:sldId id="306" r:id="rId14"/>
  </p:sldIdLst>
  <p:sldSz cx="9144000" cy="6858000" type="screen4x3"/>
  <p:notesSz cx="7077075" cy="9363075"/>
  <p:defaultTextStyle>
    <a:defPPr>
      <a:defRPr lang="es-C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49">
          <p15:clr>
            <a:srgbClr val="A4A3A4"/>
          </p15:clr>
        </p15:guide>
        <p15:guide id="2" pos="222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5E91"/>
    <a:srgbClr val="173351"/>
    <a:srgbClr val="3B6285"/>
    <a:srgbClr val="26548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5" d="100"/>
          <a:sy n="55" d="100"/>
        </p:scale>
        <p:origin x="2760" y="90"/>
      </p:cViewPr>
      <p:guideLst>
        <p:guide orient="horz" pos="2949"/>
        <p:guide pos="2229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Mensual 2017- 2018 - 2019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32193750000000004"/>
          <c:y val="3.952644885285378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barChart>
        <c:barDir val="col"/>
        <c:grouping val="clustered"/>
        <c:varyColors val="0"/>
        <c:ser>
          <c:idx val="2"/>
          <c:order val="0"/>
          <c:tx>
            <c:strRef>
              <c:f>'Partida 02'!$C$22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02'!$D$22:$O$22</c:f>
              <c:numCache>
                <c:formatCode>0.0%</c:formatCode>
                <c:ptCount val="12"/>
                <c:pt idx="0">
                  <c:v>7.5784931642368367E-2</c:v>
                </c:pt>
                <c:pt idx="1">
                  <c:v>6.4653359257075368E-2</c:v>
                </c:pt>
                <c:pt idx="2">
                  <c:v>9.7022246641158674E-2</c:v>
                </c:pt>
                <c:pt idx="3">
                  <c:v>7.2832657262913658E-2</c:v>
                </c:pt>
                <c:pt idx="4">
                  <c:v>7.6194578781905761E-2</c:v>
                </c:pt>
                <c:pt idx="5">
                  <c:v>9.3355676925974365E-2</c:v>
                </c:pt>
                <c:pt idx="6">
                  <c:v>7.8821095861704923E-2</c:v>
                </c:pt>
                <c:pt idx="7">
                  <c:v>7.684606529068333E-2</c:v>
                </c:pt>
                <c:pt idx="8">
                  <c:v>9.2754170523964757E-2</c:v>
                </c:pt>
                <c:pt idx="9">
                  <c:v>7.4759087418532544E-2</c:v>
                </c:pt>
                <c:pt idx="10">
                  <c:v>7.5051536192567367E-2</c:v>
                </c:pt>
                <c:pt idx="11">
                  <c:v>0.11251075438348085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97-441C-889C-2735DB682870}"/>
            </c:ext>
          </c:extLst>
        </c:ser>
        <c:ser>
          <c:idx val="0"/>
          <c:order val="1"/>
          <c:tx>
            <c:strRef>
              <c:f>'Partida 02'!$C$23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02'!$D$23:$O$23</c:f>
              <c:numCache>
                <c:formatCode>0.0%</c:formatCode>
                <c:ptCount val="12"/>
                <c:pt idx="0">
                  <c:v>7.6175523457261404E-2</c:v>
                </c:pt>
                <c:pt idx="1">
                  <c:v>6.4574006491197433E-2</c:v>
                </c:pt>
                <c:pt idx="2">
                  <c:v>0.1117971363135081</c:v>
                </c:pt>
                <c:pt idx="3">
                  <c:v>7.4234098839950594E-2</c:v>
                </c:pt>
                <c:pt idx="4">
                  <c:v>7.6660244182212151E-2</c:v>
                </c:pt>
                <c:pt idx="5">
                  <c:v>9.2185531709281107E-2</c:v>
                </c:pt>
                <c:pt idx="6">
                  <c:v>7.3069554353532296E-2</c:v>
                </c:pt>
                <c:pt idx="7">
                  <c:v>7.9395856089978567E-2</c:v>
                </c:pt>
                <c:pt idx="8">
                  <c:v>9.523370253795424E-2</c:v>
                </c:pt>
                <c:pt idx="9">
                  <c:v>7.7244218176912322E-2</c:v>
                </c:pt>
                <c:pt idx="10">
                  <c:v>7.8544914321033221E-2</c:v>
                </c:pt>
                <c:pt idx="11">
                  <c:v>0.1094241232426007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97-441C-889C-2735DB682870}"/>
            </c:ext>
          </c:extLst>
        </c:ser>
        <c:ser>
          <c:idx val="1"/>
          <c:order val="2"/>
          <c:tx>
            <c:strRef>
              <c:f>'Partida 02'!$C$24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ellipsis" wrap="square" lIns="38100" tIns="19050" rIns="38100" bIns="19050" anchor="ctr" anchorCtr="1">
                <a:spAutoFit/>
              </a:bodyPr>
              <a:lstStyle/>
              <a:p>
                <a:pPr>
                  <a:defRPr sz="7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02'!$D$21:$O$21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02'!$D$24:$E$24</c:f>
              <c:numCache>
                <c:formatCode>0.0%</c:formatCode>
                <c:ptCount val="2"/>
                <c:pt idx="0">
                  <c:v>7.8770762277669992E-2</c:v>
                </c:pt>
                <c:pt idx="1">
                  <c:v>7.5223901170098112E-2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997-441C-889C-2735DB68287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96401624"/>
        <c:axId val="1"/>
      </c:barChart>
      <c:catAx>
        <c:axId val="1964016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16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1624"/>
        <c:crosses val="autoZero"/>
        <c:crossBetween val="between"/>
        <c:majorUnit val="5.000000000000001E-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1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 algn="ctr"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CL" sz="1200" b="1" i="0" baseline="0">
                <a:effectLst/>
              </a:rPr>
              <a:t>% Ejecución Acumulada  2017 - 2018 - 2019</a:t>
            </a:r>
            <a:endParaRPr lang="es-CL" sz="1200">
              <a:effectLst/>
            </a:endParaRPr>
          </a:p>
        </c:rich>
      </c:tx>
      <c:layout>
        <c:manualLayout>
          <c:xMode val="edge"/>
          <c:yMode val="edge"/>
          <c:x val="0.29042584243457908"/>
          <c:y val="3.628116359119527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 algn="ctr">
            <a:defRPr sz="12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title>
    <c:autoTitleDeleted val="0"/>
    <c:plotArea>
      <c:layout/>
      <c:lineChart>
        <c:grouping val="standard"/>
        <c:varyColors val="0"/>
        <c:ser>
          <c:idx val="2"/>
          <c:order val="0"/>
          <c:tx>
            <c:strRef>
              <c:f>'Partida 02'!$C$16</c:f>
              <c:strCache>
                <c:ptCount val="1"/>
                <c:pt idx="0">
                  <c:v>% Ejecución Ppto. Vigente 2017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02'!$D$16:$O$16</c:f>
              <c:numCache>
                <c:formatCode>0.0%</c:formatCode>
                <c:ptCount val="12"/>
                <c:pt idx="0">
                  <c:v>7.5784931642368367E-2</c:v>
                </c:pt>
                <c:pt idx="1">
                  <c:v>0.14043829089944374</c:v>
                </c:pt>
                <c:pt idx="2">
                  <c:v>0.2374605375406024</c:v>
                </c:pt>
                <c:pt idx="3">
                  <c:v>0.31029319480351608</c:v>
                </c:pt>
                <c:pt idx="4">
                  <c:v>0.38648777358542186</c:v>
                </c:pt>
                <c:pt idx="5">
                  <c:v>0.47325334026541749</c:v>
                </c:pt>
                <c:pt idx="6">
                  <c:v>0.55207443612712237</c:v>
                </c:pt>
                <c:pt idx="7">
                  <c:v>0.62892050141780576</c:v>
                </c:pt>
                <c:pt idx="8">
                  <c:v>0.72167467194177048</c:v>
                </c:pt>
                <c:pt idx="9">
                  <c:v>0.79643375936030303</c:v>
                </c:pt>
                <c:pt idx="10">
                  <c:v>0.86035754193724956</c:v>
                </c:pt>
                <c:pt idx="11">
                  <c:v>0.96867884635706358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2A7-400F-9BEE-3595FB11CDB9}"/>
            </c:ext>
          </c:extLst>
        </c:ser>
        <c:ser>
          <c:idx val="0"/>
          <c:order val="1"/>
          <c:tx>
            <c:strRef>
              <c:f>'Partida 02'!$C$17</c:f>
              <c:strCache>
                <c:ptCount val="1"/>
                <c:pt idx="0">
                  <c:v>% Ejecución Ppto. Vigente 2018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02'!$D$17:$O$17</c:f>
              <c:numCache>
                <c:formatCode>0.0%</c:formatCode>
                <c:ptCount val="12"/>
                <c:pt idx="0">
                  <c:v>7.6175523457261404E-2</c:v>
                </c:pt>
                <c:pt idx="1">
                  <c:v>0.1372473070406896</c:v>
                </c:pt>
                <c:pt idx="2">
                  <c:v>0.2490444433541977</c:v>
                </c:pt>
                <c:pt idx="3">
                  <c:v>0.32327854219414826</c:v>
                </c:pt>
                <c:pt idx="4">
                  <c:v>0.3996487057250197</c:v>
                </c:pt>
                <c:pt idx="5">
                  <c:v>0.49060133455395966</c:v>
                </c:pt>
                <c:pt idx="6">
                  <c:v>0.56968396072146432</c:v>
                </c:pt>
                <c:pt idx="7">
                  <c:v>0.6462863639566746</c:v>
                </c:pt>
                <c:pt idx="8">
                  <c:v>0.74152006649462876</c:v>
                </c:pt>
                <c:pt idx="9">
                  <c:v>0.81876428467154116</c:v>
                </c:pt>
                <c:pt idx="10">
                  <c:v>0.87802870854944781</c:v>
                </c:pt>
                <c:pt idx="11">
                  <c:v>0.97896544726439783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2A7-400F-9BEE-3595FB11CDB9}"/>
            </c:ext>
          </c:extLst>
        </c:ser>
        <c:ser>
          <c:idx val="1"/>
          <c:order val="2"/>
          <c:tx>
            <c:strRef>
              <c:f>'Partida 02'!$C$18</c:f>
              <c:strCache>
                <c:ptCount val="1"/>
                <c:pt idx="0">
                  <c:v>% Ejecución Ppto. Vigente 2019</c:v>
                </c:pt>
              </c:strCache>
            </c:strRef>
          </c:tx>
          <c:spPr>
            <a:ln w="34925" cap="rnd">
              <a:solidFill>
                <a:schemeClr val="accent2"/>
              </a:solidFill>
              <a:round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</c:spPr>
          <c:marker>
            <c:symbol val="none"/>
          </c:marker>
          <c:dLbls>
            <c:dLbl>
              <c:idx val="0"/>
              <c:layout>
                <c:manualLayout>
                  <c:x val="4.7789725209079828E-3"/>
                  <c:y val="3.2619775739041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02A7-400F-9BEE-3595FB11CDB9}"/>
                </c:ext>
              </c:extLst>
            </c:dLbl>
            <c:dLbl>
              <c:idx val="1"/>
              <c:layout>
                <c:manualLayout>
                  <c:x val="-7.0414524600906858E-2"/>
                  <c:y val="-4.716551266855392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2A7-400F-9BEE-3595FB11CDB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rgbClr val="C00000"/>
                    </a:solidFill>
                    <a:latin typeface="+mn-lt"/>
                    <a:ea typeface="+mn-ea"/>
                    <a:cs typeface="+mn-cs"/>
                  </a:defRPr>
                </a:pPr>
                <a:endParaRPr lang="es-CL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'Partida 02'!$D$15:$O$15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'Partida 02'!$D$18:$E$18</c:f>
              <c:numCache>
                <c:formatCode>0.0%</c:formatCode>
                <c:ptCount val="2"/>
                <c:pt idx="0">
                  <c:v>7.8770762277669992E-2</c:v>
                </c:pt>
                <c:pt idx="1">
                  <c:v>0.15292043094898852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02A7-400F-9BEE-3595FB11CD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96400640"/>
        <c:axId val="1"/>
      </c:lineChart>
      <c:catAx>
        <c:axId val="1964006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204000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"/>
        <c:crosses val="autoZero"/>
        <c:auto val="1"/>
        <c:lblAlgn val="ctr"/>
        <c:lblOffset val="100"/>
        <c:noMultiLvlLbl val="0"/>
      </c:catAx>
      <c:valAx>
        <c:axId val="1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L"/>
          </a:p>
        </c:txPr>
        <c:crossAx val="196400640"/>
        <c:crosses val="autoZero"/>
        <c:crossBetween val="between"/>
        <c:majorUnit val="0.2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CL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34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616FA1BA-8A8E-4023-9C91-FC56F051C6FA}" type="datetimeFigureOut">
              <a:rPr lang="es-CL" smtClean="0"/>
              <a:t>21-06-2019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5B2478F1-BD0C-402D-A16D-7669D4371A65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739717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4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08709" y="0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/>
          <a:lstStyle>
            <a:lvl1pPr algn="r">
              <a:defRPr sz="1200"/>
            </a:lvl1pPr>
          </a:lstStyle>
          <a:p>
            <a:fld id="{E2B5B10E-871D-42A9-AFA9-7078BA467708}" type="datetimeFigureOut">
              <a:rPr lang="es-CL" smtClean="0"/>
              <a:t>21-06-2019</a:t>
            </a:fld>
            <a:endParaRPr lang="es-CL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98563" y="701675"/>
            <a:ext cx="4679950" cy="35115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55" tIns="46427" rIns="92855" bIns="46427" rtlCol="0" anchor="ctr"/>
          <a:lstStyle/>
          <a:p>
            <a:endParaRPr lang="es-CL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7708" y="4447461"/>
            <a:ext cx="5661660" cy="4213384"/>
          </a:xfrm>
          <a:prstGeom prst="rect">
            <a:avLst/>
          </a:prstGeom>
        </p:spPr>
        <p:txBody>
          <a:bodyPr vert="horz" lIns="92855" tIns="46427" rIns="92855" bIns="46427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4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l">
              <a:defRPr sz="1200"/>
            </a:lvl1pPr>
          </a:lstStyle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08709" y="8893296"/>
            <a:ext cx="3066733" cy="468154"/>
          </a:xfrm>
          <a:prstGeom prst="rect">
            <a:avLst/>
          </a:prstGeom>
        </p:spPr>
        <p:txBody>
          <a:bodyPr vert="horz" lIns="92855" tIns="46427" rIns="92855" bIns="46427" rtlCol="0" anchor="b"/>
          <a:lstStyle>
            <a:lvl1pPr algn="r">
              <a:defRPr sz="1200"/>
            </a:lvl1pPr>
          </a:lstStyle>
          <a:p>
            <a:fld id="{15CC87D2-554F-43C8-B789-DB86F48C67F4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23033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L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5CC87D2-554F-43C8-B789-DB86F48C67F4}" type="slidenum">
              <a:rPr lang="es-CL" smtClean="0"/>
              <a:t>8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12973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B32A8-ACCF-408E-AE69-3B995A8F0BFF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409334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D08-3D11-4B0F-A15F-9F52EB68D63D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248819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78813F-3287-4428-A15C-12A23CF4CFA4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6664956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204864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6CB32A8-ACCF-408E-AE69-3B995A8F0BFF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 dirty="0"/>
          </a:p>
        </p:txBody>
      </p:sp>
    </p:spTree>
    <p:extLst>
      <p:ext uri="{BB962C8B-B14F-4D97-AF65-F5344CB8AC3E}">
        <p14:creationId xmlns:p14="http://schemas.microsoft.com/office/powerpoint/2010/main" val="20825204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 dirty="0"/>
              <a:t>Haga clic para modificar el estilo de título del patrón</a:t>
            </a:r>
            <a:endParaRPr lang="es-CL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0E02360-A21A-4CCD-BCB0-8531ABD610AB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10546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BC7CA73-43A2-4A16-A5CB-3D4B44330E0D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7890853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EBAF36A-EDE5-4FA8-84EC-3AA788C97240}" type="datetime1">
              <a:rPr lang="es-CL" smtClean="0"/>
              <a:t>21-06-2019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9888396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22D39C1-1D08-4F24-AE34-397A80400841}" type="datetime1">
              <a:rPr lang="es-CL" smtClean="0"/>
              <a:t>21-06-2019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40969195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28A55497-5A8F-46E9-977B-DA4B0E8E00C9}" type="datetime1">
              <a:rPr lang="es-CL" smtClean="0"/>
              <a:t>21-06-2019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82097187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A9ED8E3-6EAB-4093-9165-930AB8B37E7F}" type="datetime1">
              <a:rPr lang="es-CL" smtClean="0"/>
              <a:t>21-06-2019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7064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0437570-0FE3-4267-B1AE-9E8F529BA4FA}" type="datetime1">
              <a:rPr lang="es-CL" smtClean="0"/>
              <a:t>21-06-2019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4227487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E02360-A21A-4CCD-BCB0-8531ABD610AB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847426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659995C-6C5E-4774-930D-FE8EA32FE7EF}" type="datetime1">
              <a:rPr lang="es-CL" smtClean="0"/>
              <a:t>21-06-2019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8529586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09A67D08-3D11-4B0F-A15F-9F52EB68D63D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5913542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B78813F-3287-4428-A15C-12A23CF4CFA4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960526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C7CA73-43A2-4A16-A5CB-3D4B44330E0D}" type="datetime1">
              <a:rPr lang="es-CL" smtClean="0"/>
              <a:t>21-06-2019</a:t>
            </a:fld>
            <a:endParaRPr lang="es-C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325310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BAF36A-EDE5-4FA8-84EC-3AA788C97240}" type="datetime1">
              <a:rPr lang="es-CL" smtClean="0"/>
              <a:t>21-06-2019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12368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D39C1-1D08-4F24-AE34-397A80400841}" type="datetime1">
              <a:rPr lang="es-CL" smtClean="0"/>
              <a:t>21-06-2019</a:t>
            </a:fld>
            <a:endParaRPr lang="es-C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08556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A55497-5A8F-46E9-977B-DA4B0E8E00C9}" type="datetime1">
              <a:rPr lang="es-CL" smtClean="0"/>
              <a:t>21-06-2019</a:t>
            </a:fld>
            <a:endParaRPr lang="es-C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10515228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9ED8E3-6EAB-4093-9165-930AB8B37E7F}" type="datetime1">
              <a:rPr lang="es-CL" smtClean="0"/>
              <a:t>21-06-2019</a:t>
            </a:fld>
            <a:endParaRPr lang="es-C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30193922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437570-0FE3-4267-B1AE-9E8F529BA4FA}" type="datetime1">
              <a:rPr lang="es-CL" smtClean="0"/>
              <a:t>21-06-2019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775123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C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59995C-6C5E-4774-930D-FE8EA32FE7EF}" type="datetime1">
              <a:rPr lang="es-CL" smtClean="0"/>
              <a:t>21-06-2019</a:t>
            </a:fld>
            <a:endParaRPr lang="es-C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s-C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</p:spTree>
    <p:extLst>
      <p:ext uri="{BB962C8B-B14F-4D97-AF65-F5344CB8AC3E}">
        <p14:creationId xmlns:p14="http://schemas.microsoft.com/office/powerpoint/2010/main" val="22244991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vmlDrawing" Target="../drawings/vmlDrawing1.v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oleObject" Target="../embeddings/oleObject1.bin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vmlDrawing" Target="../drawings/vmlDrawing2.v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oleObject" Target="../embeddings/oleObject2.bin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C81B57-98A3-47CA-AF2F-CC564015EFD3}" type="datetime1">
              <a:rPr lang="es-CL" smtClean="0"/>
              <a:t>21-06-2019</a:t>
            </a:fld>
            <a:endParaRPr lang="es-C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sp>
        <p:nvSpPr>
          <p:cNvPr id="10" name="4 CuadroTexto"/>
          <p:cNvSpPr txBox="1"/>
          <p:nvPr userDrawn="1"/>
        </p:nvSpPr>
        <p:spPr>
          <a:xfrm>
            <a:off x="6184404" y="215477"/>
            <a:ext cx="2189753" cy="163464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>
              <a:spcAft>
                <a:spcPts val="0"/>
              </a:spcAft>
            </a:pPr>
            <a:r>
              <a:rPr lang="es-CL" sz="700" b="1" kern="1200" dirty="0">
                <a:solidFill>
                  <a:srgbClr val="22519E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    </a:t>
            </a:r>
            <a:r>
              <a:rPr lang="es-CL" sz="700" b="1" kern="1200" dirty="0">
                <a:solidFill>
                  <a:srgbClr val="3B6285"/>
                </a:solidFill>
                <a:effectLst>
                  <a:outerShdw blurRad="63500" dist="50800" dir="13500000" sx="0" sy="0">
                    <a:srgbClr val="000000">
                      <a:alpha val="50000"/>
                    </a:srgbClr>
                  </a:outerShdw>
                </a:effectLst>
                <a:latin typeface="Andalus"/>
                <a:ea typeface="Times New Roman"/>
              </a:rPr>
              <a:t>SENADO DE LA REPÚBLICA DE CHILE</a:t>
            </a:r>
            <a:endParaRPr lang="es-CL" sz="1100" dirty="0">
              <a:solidFill>
                <a:srgbClr val="3B6285"/>
              </a:solidFill>
              <a:effectLst/>
              <a:latin typeface="Times New Roman"/>
              <a:ea typeface="Times New Roman"/>
            </a:endParaRPr>
          </a:p>
        </p:txBody>
      </p:sp>
      <p:graphicFrame>
        <p:nvGraphicFramePr>
          <p:cNvPr id="3" name="2 Objeto"/>
          <p:cNvGraphicFramePr>
            <a:graphicFrameLocks noChangeAspect="1"/>
          </p:cNvGraphicFramePr>
          <p:nvPr userDrawn="1">
            <p:extLst>
              <p:ext uri="{D42A27DB-BD31-4B8C-83A1-F6EECF244321}">
                <p14:modId xmlns:p14="http://schemas.microsoft.com/office/powerpoint/2010/main" val="1538956604"/>
              </p:ext>
            </p:extLst>
          </p:nvPr>
        </p:nvGraphicFramePr>
        <p:xfrm>
          <a:off x="5352992" y="215477"/>
          <a:ext cx="659168" cy="41726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30" name="Imagen de mapa de bits" r:id="rId14" imgW="743054" imgH="523810" progId="PBrush">
                  <p:embed/>
                </p:oleObj>
              </mc:Choice>
              <mc:Fallback>
                <p:oleObj name="Imagen de mapa de bits" r:id="rId14" imgW="743054" imgH="523810" progId="PBrush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52992" y="215477"/>
                        <a:ext cx="659168" cy="41726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4 Rectángulo"/>
          <p:cNvSpPr/>
          <p:nvPr userDrawn="1"/>
        </p:nvSpPr>
        <p:spPr>
          <a:xfrm>
            <a:off x="6012160" y="215477"/>
            <a:ext cx="30243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2806065" algn="ctr"/>
                <a:tab pos="5612130" algn="r"/>
              </a:tabLst>
              <a:defRPr/>
            </a:pPr>
            <a:r>
              <a:rPr lang="es-CL" sz="240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U</a:t>
            </a:r>
            <a:r>
              <a:rPr lang="es-CL" sz="1050" b="1" kern="1200" dirty="0">
                <a:solidFill>
                  <a:srgbClr val="943634"/>
                </a:solidFill>
                <a:effectLst>
                  <a:outerShdw blurRad="50800" dist="38100" dir="10800000" algn="r">
                    <a:srgbClr val="000000">
                      <a:alpha val="40000"/>
                    </a:srgbClr>
                  </a:outerShdw>
                </a:effectLst>
                <a:latin typeface="Andalus" pitchFamily="18" charset="-78"/>
                <a:ea typeface="Times New Roman"/>
                <a:cs typeface="Andalus" pitchFamily="18" charset="-78"/>
              </a:rPr>
              <a:t>NIDAD TÉCNICA DE APOYO PRESUPUESTARIO</a:t>
            </a:r>
            <a:endParaRPr lang="es-CL" sz="1000" dirty="0">
              <a:effectLst/>
              <a:latin typeface="Andalus" pitchFamily="18" charset="-78"/>
              <a:ea typeface="Times New Roman"/>
              <a:cs typeface="Andalus" pitchFamily="18" charset="-78"/>
            </a:endParaRP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4D06F859-CB47-449D-87C8-059294D5DA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/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</p:spTree>
    <p:extLst>
      <p:ext uri="{BB962C8B-B14F-4D97-AF65-F5344CB8AC3E}">
        <p14:creationId xmlns:p14="http://schemas.microsoft.com/office/powerpoint/2010/main" val="3357919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52F03-F775-4AB4-A3E9-A5A78C748C69}" type="slidenum">
              <a:rPr lang="es-CL" smtClean="0"/>
              <a:t>‹Nº›</a:t>
            </a:fld>
            <a:endParaRPr lang="es-CL"/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B318718E-67A3-4385-87F2-EED77AF00B01}"/>
              </a:ext>
            </a:extLst>
          </p:cNvPr>
          <p:cNvGrpSpPr/>
          <p:nvPr userDrawn="1"/>
        </p:nvGrpSpPr>
        <p:grpSpPr>
          <a:xfrm>
            <a:off x="5436096" y="44624"/>
            <a:ext cx="3672408" cy="504056"/>
            <a:chOff x="5436096" y="44624"/>
            <a:chExt cx="3672408" cy="504056"/>
          </a:xfrm>
        </p:grpSpPr>
        <p:sp>
          <p:nvSpPr>
            <p:cNvPr id="10" name="4 CuadroTexto"/>
            <p:cNvSpPr txBox="1"/>
            <p:nvPr userDrawn="1"/>
          </p:nvSpPr>
          <p:spPr>
            <a:xfrm>
              <a:off x="6156176" y="116632"/>
              <a:ext cx="2189753" cy="163464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7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7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11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3" name="2 Objeto"/>
            <p:cNvGraphicFramePr>
              <a:graphicFrameLocks noChangeAspect="1"/>
            </p:cNvGraphicFramePr>
            <p:nvPr userDrawn="1">
              <p:extLst>
                <p:ext uri="{D42A27DB-BD31-4B8C-83A1-F6EECF244321}">
                  <p14:modId xmlns:p14="http://schemas.microsoft.com/office/powerpoint/2010/main" val="1405216472"/>
                </p:ext>
              </p:extLst>
            </p:nvPr>
          </p:nvGraphicFramePr>
          <p:xfrm>
            <a:off x="5436096" y="44624"/>
            <a:ext cx="565001" cy="41726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263" name="Imagen de mapa de bits" r:id="rId14" imgW="743054" imgH="523810" progId="PBrush">
                    <p:embed/>
                  </p:oleObj>
                </mc:Choice>
                <mc:Fallback>
                  <p:oleObj name="Imagen de mapa de bits" r:id="rId14" imgW="743054" imgH="523810" progId="PBrush">
                    <p:embed/>
                    <p:pic>
                      <p:nvPicPr>
                        <p:cNvPr id="0" name="11 Objeto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5436096" y="44624"/>
                          <a:ext cx="565001" cy="41726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" name="4 Rectángulo"/>
            <p:cNvSpPr/>
            <p:nvPr userDrawn="1"/>
          </p:nvSpPr>
          <p:spPr>
            <a:xfrm>
              <a:off x="6012160" y="87015"/>
              <a:ext cx="3096344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240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050" b="1" kern="1200" dirty="0">
                  <a:solidFill>
                    <a:srgbClr val="943634"/>
                  </a:solidFill>
                  <a:effectLst>
                    <a:outerShdw blurRad="50800" dist="38100" dir="10800000" algn="r">
                      <a:srgbClr val="000000">
                        <a:alpha val="40000"/>
                      </a:srgbClr>
                    </a:outerShdw>
                  </a:effectLst>
                  <a:latin typeface="Andalus" pitchFamily="18" charset="-78"/>
                  <a:ea typeface="Times New Roman"/>
                  <a:cs typeface="Andalus" pitchFamily="18" charset="-78"/>
                </a:rPr>
                <a:t>NIDAD TÉCNCIA DE APOYO PRESUPUESTARIO</a:t>
              </a:r>
              <a:endParaRPr lang="es-CL" sz="1000" dirty="0">
                <a:effectLst/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235766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2276872"/>
            <a:ext cx="8280920" cy="2016224"/>
          </a:xfrm>
          <a:solidFill>
            <a:schemeClr val="bg1"/>
          </a:solidFill>
          <a:ln>
            <a:solidFill>
              <a:schemeClr val="bg1">
                <a:lumMod val="95000"/>
              </a:schemeClr>
            </a:solidFill>
            <a:miter lim="800000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>
              <a:rot lat="0" lon="0" rev="1200000"/>
            </a:lightRig>
          </a:scene3d>
          <a:sp3d>
            <a:bevelT/>
          </a:sp3d>
        </p:spPr>
        <p:txBody>
          <a:bodyPr/>
          <a:lstStyle/>
          <a:p>
            <a:pPr algn="ctr"/>
            <a:r>
              <a:rPr lang="es-CL" sz="2000" b="1" dirty="0">
                <a:latin typeface="+mn-lt"/>
              </a:rPr>
              <a:t>EJECUCIÓN ACUMULADA DE GASTOS PRESUPUESTARIOS 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AL MES DE FEBRERO DE 2019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PARTIDA 02:</a:t>
            </a:r>
            <a:br>
              <a:rPr lang="es-CL" sz="2000" b="1" dirty="0">
                <a:latin typeface="+mn-lt"/>
              </a:rPr>
            </a:br>
            <a:r>
              <a:rPr lang="es-CL" sz="2000" b="1" dirty="0">
                <a:latin typeface="+mn-lt"/>
              </a:rPr>
              <a:t>CONGRESO NACIONAL</a:t>
            </a:r>
          </a:p>
        </p:txBody>
      </p:sp>
      <p:sp>
        <p:nvSpPr>
          <p:cNvPr id="7" name="6 CuadroTexto"/>
          <p:cNvSpPr txBox="1"/>
          <p:nvPr/>
        </p:nvSpPr>
        <p:spPr>
          <a:xfrm>
            <a:off x="3923928" y="5661248"/>
            <a:ext cx="45365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s-CL" sz="1200" dirty="0"/>
              <a:t>Valparaíso, abril 2019</a:t>
            </a:r>
          </a:p>
        </p:txBody>
      </p:sp>
      <p:sp>
        <p:nvSpPr>
          <p:cNvPr id="3" name="2 Rectángulo"/>
          <p:cNvSpPr/>
          <p:nvPr/>
        </p:nvSpPr>
        <p:spPr>
          <a:xfrm>
            <a:off x="5292080" y="0"/>
            <a:ext cx="3851920" cy="5486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L" dirty="0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63EBFFCC-CB0A-45F1-B8E4-F25A380EB811}"/>
              </a:ext>
            </a:extLst>
          </p:cNvPr>
          <p:cNvGrpSpPr/>
          <p:nvPr/>
        </p:nvGrpSpPr>
        <p:grpSpPr>
          <a:xfrm>
            <a:off x="410078" y="836712"/>
            <a:ext cx="5890114" cy="792088"/>
            <a:chOff x="410078" y="836712"/>
            <a:chExt cx="6682202" cy="893319"/>
          </a:xfrm>
        </p:grpSpPr>
        <p:sp>
          <p:nvSpPr>
            <p:cNvPr id="5" name="4 CuadroTexto"/>
            <p:cNvSpPr txBox="1"/>
            <p:nvPr/>
          </p:nvSpPr>
          <p:spPr>
            <a:xfrm>
              <a:off x="1844875" y="1064930"/>
              <a:ext cx="3771241" cy="349955"/>
            </a:xfrm>
            <a:prstGeom prst="rect">
              <a:avLst/>
            </a:prstGeom>
            <a:noFill/>
          </p:spPr>
          <p:txBody>
            <a:bodyPr wrap="square" rtlCol="0">
              <a:noAutofit/>
            </a:bodyPr>
            <a:lstStyle/>
            <a:p>
              <a:pPr>
                <a:spcAft>
                  <a:spcPts val="0"/>
                </a:spcAft>
              </a:pPr>
              <a:r>
                <a:rPr lang="es-CL" sz="1200" b="1" kern="1200" dirty="0">
                  <a:solidFill>
                    <a:srgbClr val="22519E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    </a:t>
              </a:r>
              <a:r>
                <a:rPr lang="es-CL" sz="1200" b="1" kern="1200" dirty="0">
                  <a:solidFill>
                    <a:srgbClr val="3B6285"/>
                  </a:solidFill>
                  <a:effectLst>
                    <a:outerShdw blurRad="63500" dist="50800" dir="13500000" sx="0" sy="0">
                      <a:srgbClr val="000000">
                        <a:alpha val="50000"/>
                      </a:srgbClr>
                    </a:outerShdw>
                  </a:effectLst>
                  <a:latin typeface="Andalus"/>
                  <a:ea typeface="Times New Roman"/>
                </a:rPr>
                <a:t>SENADO DE LA REPÚBLICA DE CHILE</a:t>
              </a:r>
              <a:endParaRPr lang="es-CL" sz="2400" dirty="0">
                <a:solidFill>
                  <a:srgbClr val="3B6285"/>
                </a:solidFill>
                <a:effectLst/>
                <a:latin typeface="Times New Roman"/>
                <a:ea typeface="Times New Roman"/>
              </a:endParaRPr>
            </a:p>
          </p:txBody>
        </p:sp>
        <p:graphicFrame>
          <p:nvGraphicFramePr>
            <p:cNvPr id="6" name="5 Objeto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007083368"/>
                </p:ext>
              </p:extLst>
            </p:nvPr>
          </p:nvGraphicFramePr>
          <p:xfrm>
            <a:off x="410078" y="836712"/>
            <a:ext cx="1209594" cy="89331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353" name="Imagen de mapa de bits" r:id="rId3" imgW="743054" imgH="523810" progId="PBrush">
                    <p:embed/>
                  </p:oleObj>
                </mc:Choice>
                <mc:Fallback>
                  <p:oleObj name="Imagen de mapa de bits" r:id="rId3" imgW="743054" imgH="523810" progId="PBrush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4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410078" y="836712"/>
                          <a:ext cx="1209594" cy="89331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7 Rectángulo"/>
            <p:cNvSpPr/>
            <p:nvPr/>
          </p:nvSpPr>
          <p:spPr>
            <a:xfrm>
              <a:off x="1547664" y="992922"/>
              <a:ext cx="5544616" cy="70788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0" marR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>
                  <a:tab pos="2806065" algn="ctr"/>
                  <a:tab pos="5612130" algn="r"/>
                </a:tabLst>
                <a:defRPr/>
              </a:pPr>
              <a:r>
                <a:rPr lang="es-CL" sz="40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U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NIDAD </a:t>
              </a:r>
              <a:r>
                <a:rPr lang="es-CL" sz="1600" b="1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TÉCNICA DE APOYO </a:t>
              </a:r>
              <a:r>
                <a:rPr lang="es-CL" sz="1600" b="1" kern="1200" dirty="0">
                  <a:solidFill>
                    <a:srgbClr val="943634"/>
                  </a:solidFill>
                  <a:latin typeface="Andalus" pitchFamily="18" charset="-78"/>
                  <a:ea typeface="Times New Roman"/>
                  <a:cs typeface="Andalus" pitchFamily="18" charset="-78"/>
                </a:rPr>
                <a:t>PRESUPUESTARIO</a:t>
              </a:r>
              <a:endParaRPr lang="es-CL" sz="1400" dirty="0">
                <a:latin typeface="Andalus" pitchFamily="18" charset="-78"/>
                <a:ea typeface="Times New Roman"/>
                <a:cs typeface="Andalus" pitchFamily="18" charset="-7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052829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10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02. PROGRAMA 01: CAMARA DE DIPUTADOS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961C9969-C05E-4184-B8AF-3E2933F3191F}"/>
              </a:ext>
            </a:extLst>
          </p:cNvPr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D079ABE5-B6C7-461C-A653-E4F0E49DC856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4D132263-C32D-4C84-84D7-84C34E04845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1626557"/>
              </p:ext>
            </p:extLst>
          </p:nvPr>
        </p:nvGraphicFramePr>
        <p:xfrm>
          <a:off x="628650" y="1693365"/>
          <a:ext cx="7886700" cy="3808473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1528581575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792287621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3317864570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1756457745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683835722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23381579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727000553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139292525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3127615079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3240838464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85270572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7100794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70.203.472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70.203.472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11.138.686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3757835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40.431.847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40.431.847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5.600.982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434991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6.964.581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6.964.581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1.051.208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328028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455.166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455.166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455.166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9635799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455.166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455.166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455.166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265022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21.913.439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21.913.439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3.855.058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530940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21.829.227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21.829.227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3.855.058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719005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Labor Parlamentaria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8.452.737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8.452.737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1.930.218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6992205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Labor Parlamentaria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3.242.309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3.242.309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159.279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391896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Labor Parlamentaria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8.205.727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8.205.727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1.312.167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183928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1.334.642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1.334.642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314.054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8864044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32.423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32.423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2.484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7,7%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559677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561.389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561.389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136.856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635530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84.212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84.212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128112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Organismos Internacionales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84.212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84.212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5212725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438.439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438.439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61.854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928673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2.975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2.975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8.399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282,3%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0172521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69.655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69.655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689048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256.062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256.062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14.840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019731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109.747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109.747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37.096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225690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6433910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114.418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279536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18152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11</a:t>
            </a:fld>
            <a:endParaRPr lang="es-CL" dirty="0"/>
          </a:p>
        </p:txBody>
      </p:sp>
      <p:sp>
        <p:nvSpPr>
          <p:cNvPr id="7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03. PROGRAMA 01: BIBLIOTECA DEL CONGRESO NACIONAL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C1A68A52-8770-4291-9E61-4BF8CD8AE9C3}"/>
              </a:ext>
            </a:extLst>
          </p:cNvPr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921BAEFA-5DE9-49D9-8080-A53769B58C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56363886"/>
              </p:ext>
            </p:extLst>
          </p:nvPr>
        </p:nvGraphicFramePr>
        <p:xfrm>
          <a:off x="628650" y="1693365"/>
          <a:ext cx="7886700" cy="3371202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1717612311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3487140199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3693001598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3349475947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968979491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1213903444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709168820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671650550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3472821407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1595697224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06219811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04225571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12.449.011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12.449.011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1.656.024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278363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10.317.858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10.317.858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1.301.271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194853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1.526.404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1.526.404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192.590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180520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91.156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91.156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997107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91.156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91.156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608472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105.470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105.470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1842581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105.470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105.470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2032471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 Formación Cívica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105.470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105.470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311242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232.992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232.992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17.018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766502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Edificios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39.426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39.426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6.461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97128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Vehículos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23.690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23.690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3234808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11.086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11.086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045321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14.235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14.235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1.054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903208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59.571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59.571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664779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84.984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84.984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9.292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86253158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175.131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175.131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145.145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7353825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Amortización Deuda Externa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151.703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151.703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3204745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Intereses Deuda Externa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23.428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23.428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781560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145.145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4937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62185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12</a:t>
            </a:fld>
            <a:endParaRPr lang="es-CL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29026" y="548680"/>
            <a:ext cx="8210798" cy="837314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04. PROGRAMA 01: CONSEJO RESOLUTIVO DE ASIGNACIONES PARLAMENTARIAS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1B8EFA11-1081-4F06-AEA1-E438A812D302}"/>
              </a:ext>
            </a:extLst>
          </p:cNvPr>
          <p:cNvSpPr txBox="1">
            <a:spLocks/>
          </p:cNvSpPr>
          <p:nvPr/>
        </p:nvSpPr>
        <p:spPr>
          <a:xfrm>
            <a:off x="414336" y="1451139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90441B1-E0C5-47DC-8FED-813862D9AC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7866409"/>
              </p:ext>
            </p:extLst>
          </p:nvPr>
        </p:nvGraphicFramePr>
        <p:xfrm>
          <a:off x="628650" y="1909969"/>
          <a:ext cx="7886700" cy="1039090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1691086645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3677853382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3128926179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2594049384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284009117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784769532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4057767618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3842192965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1919144913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1347028966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391553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62057442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1.286.613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1.286.613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191.987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406334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1.202.808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1.202.808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188.094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0553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83.805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83.805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3.893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026476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140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2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196752"/>
            <a:ext cx="8229600" cy="507367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El proyecto de Ley de Presupuesto consideró un Gasto de Estado de Operaciones de $125.276 millones, lo que representa un incremento del 0,9% respecto del año 2018 (lo que equivale a $ 1.145 millones).  Dicha propuesta consideró el financiamiento de las dietas de los nuevos cupos de parlamentarios que se incorporaron a partir de marzo de 2018, conforme la Ley N°20.840.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Para el año 2019 la Partida presenta un presupuesto aprobado de $125.428 millones, de dichos recursos  un 59,5% se destina a gastos en personal, presupuesto que experimenta un crecimiento de 0,7 puntos porcentuales respecto del registrado en la Ley de Presupuestos de 2018; el resto de los recursos se dividen en un 27,4% para transferencias corrientes; y, un 11,1% a bienes y servicios de consumo. 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La distribución del presupuesto a nivel de instituciones del Congreso Nacional, fue la siguiente: la Cámara de Diputados concentró el 56%; el Senado un 33,1%; la Biblioteca un 9,9% y el Consejo Resolutivo de Asignaciones Parlamentarias un 1%, manteniendo los niveles de gastos autorizados el año 2018.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/>
            </a:pPr>
            <a:r>
              <a:rPr lang="es-CL" sz="1400" dirty="0"/>
              <a:t>La ejecución del Congreso al mes de FEBRERO ascendió a $9.566 millones, es decir, un 7,5% respecto del presupuesto vigente, gasto superior en 1 punto porcentual al registrado a igual mes de los años 2017 y 2018.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9121F664-6976-45F0-A2A4-452E6491855E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</p:spTree>
    <p:extLst>
      <p:ext uri="{BB962C8B-B14F-4D97-AF65-F5344CB8AC3E}">
        <p14:creationId xmlns:p14="http://schemas.microsoft.com/office/powerpoint/2010/main" val="32050605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3</a:t>
            </a:fld>
            <a:endParaRPr lang="es-CL" dirty="0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386224" y="1412776"/>
            <a:ext cx="8229600" cy="4896544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/>
            <a:r>
              <a:rPr lang="es-CL" sz="1600" b="1" dirty="0">
                <a:latin typeface="+mn-lt"/>
                <a:ea typeface="Verdana" pitchFamily="34" charset="0"/>
                <a:cs typeface="Verdana" pitchFamily="34" charset="0"/>
              </a:rPr>
              <a:t>Principales hallazgos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400" dirty="0"/>
              <a:t>Respecto al presupuesto inicial, la Partida presentó al mes de FEBRERO un incremento consolidado de $1.734 millones, afectando el subtítulo 24 “transferencias corrientes” del Senado.  Por otro lado, el subtítulo 34 “servicio de la deuda” presentó una ejecución de $534 millones que corresponden al pago de los compromisos devengados al 31 de diciembre de 2018 (deuda flotante), sin que existan los decretos modificatorios respectivos.</a:t>
            </a:r>
          </a:p>
          <a:p>
            <a:pPr marL="342900" indent="-342900" algn="just">
              <a:spcBef>
                <a:spcPts val="1200"/>
              </a:spcBef>
              <a:spcAft>
                <a:spcPts val="1200"/>
              </a:spcAft>
              <a:buFont typeface="+mj-lt"/>
              <a:buAutoNum type="arabicPeriod" startAt="5"/>
            </a:pPr>
            <a:r>
              <a:rPr lang="es-CL" sz="1400" dirty="0"/>
              <a:t>Finalmente, las tasas de ejecución por institución del Congreso Nacional fueron: 14,9% para el caso del Senado, 15,9% en la Cámara de Diputados, 13,3% para la Biblioteca del Congreso y 14,9% en el Consejo Resolutivo de Asignaciones Parlamentarias.</a:t>
            </a:r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00D7C3C8-68A3-452A-8D19-88CEA65D5C75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</p:spTree>
    <p:extLst>
      <p:ext uri="{BB962C8B-B14F-4D97-AF65-F5344CB8AC3E}">
        <p14:creationId xmlns:p14="http://schemas.microsoft.com/office/powerpoint/2010/main" val="28829766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4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DISTRIBUCIÓN POR SUBTÍTULO DE GASTO Y CÁPITULO 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pic>
        <p:nvPicPr>
          <p:cNvPr id="3" name="Imagen 2">
            <a:extLst>
              <a:ext uri="{FF2B5EF4-FFF2-40B4-BE49-F238E27FC236}">
                <a16:creationId xmlns:a16="http://schemas.microsoft.com/office/drawing/2014/main" id="{B5720AF3-96A6-42DB-98AE-2F7A19DBEE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644720" y="1992280"/>
            <a:ext cx="4080360" cy="2524069"/>
          </a:xfrm>
          <a:prstGeom prst="rect">
            <a:avLst/>
          </a:prstGeom>
        </p:spPr>
      </p:pic>
      <p:pic>
        <p:nvPicPr>
          <p:cNvPr id="4" name="Imagen 3">
            <a:extLst>
              <a:ext uri="{FF2B5EF4-FFF2-40B4-BE49-F238E27FC236}">
                <a16:creationId xmlns:a16="http://schemas.microsoft.com/office/drawing/2014/main" id="{76488181-F0FE-401C-B3DB-CF5A794930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14338" y="1993392"/>
            <a:ext cx="4080359" cy="25168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500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5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/>
              <a:t>Fuente</a:t>
            </a:r>
            <a:r>
              <a:rPr lang="es-CL" sz="1050"/>
              <a:t>: Elaboración propia en base a Informes de ejecución presupuestaria mensual de DIPRES.</a:t>
            </a:r>
            <a:endParaRPr lang="es-CL" sz="1050" dirty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81E5EFB1-E40A-4F3D-B943-A388EAF0BD4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438783906"/>
              </p:ext>
            </p:extLst>
          </p:nvPr>
        </p:nvGraphicFramePr>
        <p:xfrm>
          <a:off x="1403648" y="1678780"/>
          <a:ext cx="6336703" cy="39824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821029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6</a:t>
            </a:fld>
            <a:endParaRPr lang="es-CL"/>
          </a:p>
        </p:txBody>
      </p:sp>
      <p:sp>
        <p:nvSpPr>
          <p:cNvPr id="8" name="3 Marcador de pie de página">
            <a:extLst>
              <a:ext uri="{FF2B5EF4-FFF2-40B4-BE49-F238E27FC236}">
                <a16:creationId xmlns:a16="http://schemas.microsoft.com/office/drawing/2014/main" id="{3380DCEF-A8DE-4C24-A85D-E15DABEA1B58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COMPORTAMIENTO DE LA EJECUCIÓN ACUMULADA DE GASTOS A FEBRERO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graphicFrame>
        <p:nvGraphicFramePr>
          <p:cNvPr id="6" name="Gráfico 5">
            <a:extLst>
              <a:ext uri="{FF2B5EF4-FFF2-40B4-BE49-F238E27FC236}">
                <a16:creationId xmlns:a16="http://schemas.microsoft.com/office/drawing/2014/main" id="{1CDE177D-90CC-4F74-9F22-90D47EF3F7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69863692"/>
              </p:ext>
            </p:extLst>
          </p:nvPr>
        </p:nvGraphicFramePr>
        <p:xfrm>
          <a:off x="1259632" y="1678780"/>
          <a:ext cx="6624736" cy="40544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4293420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6510338" y="6309320"/>
            <a:ext cx="2133600" cy="365125"/>
          </a:xfrm>
        </p:spPr>
        <p:txBody>
          <a:bodyPr/>
          <a:lstStyle/>
          <a:p>
            <a:fld id="{66452F03-F775-4AB4-A3E9-A5A78C748C69}" type="slidenum">
              <a:rPr lang="es-CL" smtClean="0"/>
              <a:t>7</a:t>
            </a:fld>
            <a:endParaRPr lang="es-CL"/>
          </a:p>
        </p:txBody>
      </p:sp>
      <p:sp>
        <p:nvSpPr>
          <p:cNvPr id="6" name="1 Título"/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1" name="1 Título"/>
          <p:cNvSpPr>
            <a:spLocks noGrp="1"/>
          </p:cNvSpPr>
          <p:nvPr>
            <p:ph type="title"/>
          </p:nvPr>
        </p:nvSpPr>
        <p:spPr>
          <a:xfrm>
            <a:off x="414336" y="605659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CONGRESO NACIONAL</a:t>
            </a:r>
          </a:p>
        </p:txBody>
      </p:sp>
      <p:sp>
        <p:nvSpPr>
          <p:cNvPr id="7" name="3 Marcador de pie de página">
            <a:extLst>
              <a:ext uri="{FF2B5EF4-FFF2-40B4-BE49-F238E27FC236}">
                <a16:creationId xmlns:a16="http://schemas.microsoft.com/office/drawing/2014/main" id="{BC946AA2-CC3D-4964-915E-6CCC3F4A5B34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2" name="Tabla 1">
            <a:extLst>
              <a:ext uri="{FF2B5EF4-FFF2-40B4-BE49-F238E27FC236}">
                <a16:creationId xmlns:a16="http://schemas.microsoft.com/office/drawing/2014/main" id="{01BB9575-7C08-46E6-B80A-03E84874755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42360761"/>
              </p:ext>
            </p:extLst>
          </p:nvPr>
        </p:nvGraphicFramePr>
        <p:xfrm>
          <a:off x="800101" y="1671739"/>
          <a:ext cx="7543798" cy="1695450"/>
        </p:xfrm>
        <a:graphic>
          <a:graphicData uri="http://schemas.openxmlformats.org/drawingml/2006/table">
            <a:tbl>
              <a:tblPr/>
              <a:tblGrid>
                <a:gridCol w="794708">
                  <a:extLst>
                    <a:ext uri="{9D8B030D-6E8A-4147-A177-3AD203B41FA5}">
                      <a16:colId xmlns:a16="http://schemas.microsoft.com/office/drawing/2014/main" val="2463645176"/>
                    </a:ext>
                  </a:extLst>
                </a:gridCol>
                <a:gridCol w="2123176">
                  <a:extLst>
                    <a:ext uri="{9D8B030D-6E8A-4147-A177-3AD203B41FA5}">
                      <a16:colId xmlns:a16="http://schemas.microsoft.com/office/drawing/2014/main" val="1837754070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3516774425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117326206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2989578572"/>
                    </a:ext>
                  </a:extLst>
                </a:gridCol>
                <a:gridCol w="794708">
                  <a:extLst>
                    <a:ext uri="{9D8B030D-6E8A-4147-A177-3AD203B41FA5}">
                      <a16:colId xmlns:a16="http://schemas.microsoft.com/office/drawing/2014/main" val="1617387399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1378712883"/>
                    </a:ext>
                  </a:extLst>
                </a:gridCol>
                <a:gridCol w="723541">
                  <a:extLst>
                    <a:ext uri="{9D8B030D-6E8A-4147-A177-3AD203B41FA5}">
                      <a16:colId xmlns:a16="http://schemas.microsoft.com/office/drawing/2014/main" val="3936695881"/>
                    </a:ext>
                  </a:extLst>
                </a:gridCol>
              </a:tblGrid>
              <a:tr h="152400">
                <a:tc rowSpan="2" gridSpan="2"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Subtítulo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32303903"/>
                  </a:ext>
                </a:extLst>
              </a:tr>
              <a:tr h="466725">
                <a:tc gridSpan="2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688305"/>
                  </a:ext>
                </a:extLst>
              </a:tr>
              <a:tr h="161925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125.428.074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127.162.243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1.734.169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19.445.705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23472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74.687.164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74.687.164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10.700.695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25597673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13.867.406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13.867.406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1.837.764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206600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651.336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651.336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455.166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69,9%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871174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34.756.964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36.491.133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1.734.169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5.578.318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16,0%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08188705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1.290.073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1.290.073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339.061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268228"/>
                  </a:ext>
                </a:extLst>
              </a:tr>
              <a:tr h="152400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175.131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175.131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534.701 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305,3%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406438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48126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8</a:t>
            </a:fld>
            <a:endParaRPr lang="es-CL"/>
          </a:p>
        </p:txBody>
      </p:sp>
      <p:sp>
        <p:nvSpPr>
          <p:cNvPr id="8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 RESUMEN POR CAPÍTULOS</a:t>
            </a:r>
          </a:p>
        </p:txBody>
      </p:sp>
      <p:sp>
        <p:nvSpPr>
          <p:cNvPr id="9" name="1 Título">
            <a:extLst>
              <a:ext uri="{FF2B5EF4-FFF2-40B4-BE49-F238E27FC236}">
                <a16:creationId xmlns:a16="http://schemas.microsoft.com/office/drawing/2014/main" id="{A3261535-BF0E-49C8-88FC-1CEBEA8EE893}"/>
              </a:ext>
            </a:extLst>
          </p:cNvPr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0" name="3 Marcador de pie de página">
            <a:extLst>
              <a:ext uri="{FF2B5EF4-FFF2-40B4-BE49-F238E27FC236}">
                <a16:creationId xmlns:a16="http://schemas.microsoft.com/office/drawing/2014/main" id="{78D8C9CA-B356-4EC6-80C8-55EE6732BF7C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7C4F9D81-81CD-4BAF-8182-30F6F17286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7425668"/>
              </p:ext>
            </p:extLst>
          </p:nvPr>
        </p:nvGraphicFramePr>
        <p:xfrm>
          <a:off x="623837" y="1693365"/>
          <a:ext cx="7886701" cy="1434130"/>
        </p:xfrm>
        <a:graphic>
          <a:graphicData uri="http://schemas.openxmlformats.org/drawingml/2006/table">
            <a:tbl>
              <a:tblPr/>
              <a:tblGrid>
                <a:gridCol w="297275">
                  <a:extLst>
                    <a:ext uri="{9D8B030D-6E8A-4147-A177-3AD203B41FA5}">
                      <a16:colId xmlns:a16="http://schemas.microsoft.com/office/drawing/2014/main" val="968183543"/>
                    </a:ext>
                  </a:extLst>
                </a:gridCol>
                <a:gridCol w="297275">
                  <a:extLst>
                    <a:ext uri="{9D8B030D-6E8A-4147-A177-3AD203B41FA5}">
                      <a16:colId xmlns:a16="http://schemas.microsoft.com/office/drawing/2014/main" val="2608463026"/>
                    </a:ext>
                  </a:extLst>
                </a:gridCol>
                <a:gridCol w="2666556">
                  <a:extLst>
                    <a:ext uri="{9D8B030D-6E8A-4147-A177-3AD203B41FA5}">
                      <a16:colId xmlns:a16="http://schemas.microsoft.com/office/drawing/2014/main" val="2073079979"/>
                    </a:ext>
                  </a:extLst>
                </a:gridCol>
                <a:gridCol w="796696">
                  <a:extLst>
                    <a:ext uri="{9D8B030D-6E8A-4147-A177-3AD203B41FA5}">
                      <a16:colId xmlns:a16="http://schemas.microsoft.com/office/drawing/2014/main" val="1054365068"/>
                    </a:ext>
                  </a:extLst>
                </a:gridCol>
                <a:gridCol w="796696">
                  <a:extLst>
                    <a:ext uri="{9D8B030D-6E8A-4147-A177-3AD203B41FA5}">
                      <a16:colId xmlns:a16="http://schemas.microsoft.com/office/drawing/2014/main" val="2547634023"/>
                    </a:ext>
                  </a:extLst>
                </a:gridCol>
                <a:gridCol w="796696">
                  <a:extLst>
                    <a:ext uri="{9D8B030D-6E8A-4147-A177-3AD203B41FA5}">
                      <a16:colId xmlns:a16="http://schemas.microsoft.com/office/drawing/2014/main" val="3563790236"/>
                    </a:ext>
                  </a:extLst>
                </a:gridCol>
                <a:gridCol w="796696">
                  <a:extLst>
                    <a:ext uri="{9D8B030D-6E8A-4147-A177-3AD203B41FA5}">
                      <a16:colId xmlns:a16="http://schemas.microsoft.com/office/drawing/2014/main" val="231903222"/>
                    </a:ext>
                  </a:extLst>
                </a:gridCol>
                <a:gridCol w="725351">
                  <a:extLst>
                    <a:ext uri="{9D8B030D-6E8A-4147-A177-3AD203B41FA5}">
                      <a16:colId xmlns:a16="http://schemas.microsoft.com/office/drawing/2014/main" val="137718014"/>
                    </a:ext>
                  </a:extLst>
                </a:gridCol>
                <a:gridCol w="713460">
                  <a:extLst>
                    <a:ext uri="{9D8B030D-6E8A-4147-A177-3AD203B41FA5}">
                      <a16:colId xmlns:a16="http://schemas.microsoft.com/office/drawing/2014/main" val="1874315400"/>
                    </a:ext>
                  </a:extLst>
                </a:gridCol>
              </a:tblGrid>
              <a:tr h="1427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922" marR="8922" marT="8922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4340366"/>
                  </a:ext>
                </a:extLst>
              </a:tr>
              <a:tr h="4371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Capítulo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32159158"/>
                  </a:ext>
                </a:extLst>
              </a:tr>
              <a:tr h="187354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Congreso Nacional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125.428.074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127.162.243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1.734.169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19.445.705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15,5%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15,3%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95032145"/>
                  </a:ext>
                </a:extLst>
              </a:tr>
              <a:tr h="14274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Senado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41.488.978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43.223.147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1.734.169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6.459.008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157305"/>
                  </a:ext>
                </a:extLst>
              </a:tr>
              <a:tr h="16058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02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Cámara de Diputados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70.203.472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70.203.472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11.138.686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32611210"/>
                  </a:ext>
                </a:extLst>
              </a:tr>
              <a:tr h="178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Biblioteca del Congreso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12.449.011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12.449.011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1.656.024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13,3%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450366"/>
                  </a:ext>
                </a:extLst>
              </a:tr>
              <a:tr h="178432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Consejo Resolutivo de Asignaciones Parlamentarias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1.286.613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1.286.613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191.987 </a:t>
                      </a:r>
                    </a:p>
                  </a:txBody>
                  <a:tcPr marL="8922" marR="8922" marT="8922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922" marR="8922" marT="8922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8728641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87145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52F03-F775-4AB4-A3E9-A5A78C748C69}" type="slidenum">
              <a:rPr lang="es-CL" smtClean="0"/>
              <a:t>9</a:t>
            </a:fld>
            <a:endParaRPr lang="es-CL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414338" y="579457"/>
            <a:ext cx="8210798" cy="591093"/>
          </a:xfrm>
          <a:solidFill>
            <a:schemeClr val="bg1">
              <a:lumMod val="95000"/>
            </a:schemeClr>
          </a:solidFill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7701" tIns="48848" rIns="97701" bIns="48848" numCol="1" anchor="ctr" anchorCtr="0" compatLnSpc="1">
            <a:prstTxWarp prst="textNoShape">
              <a:avLst/>
            </a:prstTxWarp>
            <a:spAutoFit/>
          </a:bodyPr>
          <a:lstStyle/>
          <a:p>
            <a:pPr algn="ctr" defTabSz="733425" fontAlgn="base">
              <a:spcAft>
                <a:spcPct val="0"/>
              </a:spcAft>
            </a:pP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EJECUCIÓN ACUMULADA DE GASTOS A FEBRERO DE 2019</a:t>
            </a:r>
            <a:b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</a:br>
            <a:r>
              <a:rPr lang="es-CL" sz="1600" b="1" dirty="0">
                <a:solidFill>
                  <a:schemeClr val="tx1"/>
                </a:solidFill>
                <a:ea typeface="Verdana" pitchFamily="34" charset="0"/>
                <a:cs typeface="Verdana" pitchFamily="34" charset="0"/>
              </a:rPr>
              <a:t>PARTIDA 02. CAPÍTULO 01. PROGRAMA 01: SENADO</a:t>
            </a:r>
          </a:p>
        </p:txBody>
      </p:sp>
      <p:sp>
        <p:nvSpPr>
          <p:cNvPr id="10" name="1 Título">
            <a:extLst>
              <a:ext uri="{FF2B5EF4-FFF2-40B4-BE49-F238E27FC236}">
                <a16:creationId xmlns:a16="http://schemas.microsoft.com/office/drawing/2014/main" id="{6F68C57A-4DE0-4BD1-B79F-E9B6A9CD7AC1}"/>
              </a:ext>
            </a:extLst>
          </p:cNvPr>
          <p:cNvSpPr txBox="1">
            <a:spLocks/>
          </p:cNvSpPr>
          <p:nvPr/>
        </p:nvSpPr>
        <p:spPr>
          <a:xfrm>
            <a:off x="414336" y="1235115"/>
            <a:ext cx="8229600" cy="393685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L" sz="1200" b="1" dirty="0">
                <a:latin typeface="+mn-lt"/>
                <a:ea typeface="Verdana" pitchFamily="34" charset="0"/>
                <a:cs typeface="Verdana" pitchFamily="34" charset="0"/>
              </a:rPr>
              <a:t>en miles de pesos 2019</a:t>
            </a:r>
          </a:p>
        </p:txBody>
      </p:sp>
      <p:sp>
        <p:nvSpPr>
          <p:cNvPr id="11" name="3 Marcador de pie de página">
            <a:extLst>
              <a:ext uri="{FF2B5EF4-FFF2-40B4-BE49-F238E27FC236}">
                <a16:creationId xmlns:a16="http://schemas.microsoft.com/office/drawing/2014/main" id="{C5BD198D-4DEB-4013-9EE0-D3E1E6DB41A5}"/>
              </a:ext>
            </a:extLst>
          </p:cNvPr>
          <p:cNvSpPr txBox="1">
            <a:spLocks/>
          </p:cNvSpPr>
          <p:nvPr/>
        </p:nvSpPr>
        <p:spPr>
          <a:xfrm>
            <a:off x="452388" y="6348214"/>
            <a:ext cx="8229600" cy="365125"/>
          </a:xfrm>
          <a:prstGeom prst="rect">
            <a:avLst/>
          </a:prstGeom>
        </p:spPr>
        <p:txBody>
          <a:bodyPr/>
          <a:lstStyle>
            <a:defPPr>
              <a:defRPr lang="es-C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CL" sz="1050" b="1" dirty="0"/>
              <a:t>Fuente</a:t>
            </a:r>
            <a:r>
              <a:rPr lang="es-CL" sz="1050" dirty="0"/>
              <a:t>: Elaboración propia en base a Informes de ejecución presupuestaria mensual de DIPRES.</a:t>
            </a:r>
          </a:p>
        </p:txBody>
      </p:sp>
      <p:graphicFrame>
        <p:nvGraphicFramePr>
          <p:cNvPr id="3" name="Tabla 2">
            <a:extLst>
              <a:ext uri="{FF2B5EF4-FFF2-40B4-BE49-F238E27FC236}">
                <a16:creationId xmlns:a16="http://schemas.microsoft.com/office/drawing/2014/main" id="{D0FBDAF2-C297-4059-AFDD-592ED152DE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95642"/>
              </p:ext>
            </p:extLst>
          </p:nvPr>
        </p:nvGraphicFramePr>
        <p:xfrm>
          <a:off x="628650" y="1693365"/>
          <a:ext cx="7886700" cy="4246143"/>
        </p:xfrm>
        <a:graphic>
          <a:graphicData uri="http://schemas.openxmlformats.org/drawingml/2006/table">
            <a:tbl>
              <a:tblPr/>
              <a:tblGrid>
                <a:gridCol w="286477">
                  <a:extLst>
                    <a:ext uri="{9D8B030D-6E8A-4147-A177-3AD203B41FA5}">
                      <a16:colId xmlns:a16="http://schemas.microsoft.com/office/drawing/2014/main" val="3849828688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11362845"/>
                    </a:ext>
                  </a:extLst>
                </a:gridCol>
                <a:gridCol w="286477">
                  <a:extLst>
                    <a:ext uri="{9D8B030D-6E8A-4147-A177-3AD203B41FA5}">
                      <a16:colId xmlns:a16="http://schemas.microsoft.com/office/drawing/2014/main" val="1417115309"/>
                    </a:ext>
                  </a:extLst>
                </a:gridCol>
                <a:gridCol w="2569695">
                  <a:extLst>
                    <a:ext uri="{9D8B030D-6E8A-4147-A177-3AD203B41FA5}">
                      <a16:colId xmlns:a16="http://schemas.microsoft.com/office/drawing/2014/main" val="2132205637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730888275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658192142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189366414"/>
                    </a:ext>
                  </a:extLst>
                </a:gridCol>
                <a:gridCol w="767757">
                  <a:extLst>
                    <a:ext uri="{9D8B030D-6E8A-4147-A177-3AD203B41FA5}">
                      <a16:colId xmlns:a16="http://schemas.microsoft.com/office/drawing/2014/main" val="2246558754"/>
                    </a:ext>
                  </a:extLst>
                </a:gridCol>
                <a:gridCol w="699003">
                  <a:extLst>
                    <a:ext uri="{9D8B030D-6E8A-4147-A177-3AD203B41FA5}">
                      <a16:colId xmlns:a16="http://schemas.microsoft.com/office/drawing/2014/main" val="1741526634"/>
                    </a:ext>
                  </a:extLst>
                </a:gridCol>
                <a:gridCol w="687543">
                  <a:extLst>
                    <a:ext uri="{9D8B030D-6E8A-4147-A177-3AD203B41FA5}">
                      <a16:colId xmlns:a16="http://schemas.microsoft.com/office/drawing/2014/main" val="3273813382"/>
                    </a:ext>
                  </a:extLst>
                </a:gridCol>
              </a:tblGrid>
              <a:tr h="137559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Presupuesto 2019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</a:t>
                      </a:r>
                    </a:p>
                  </a:txBody>
                  <a:tcPr marL="8597" marR="8597" marT="8597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C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7189454"/>
                  </a:ext>
                </a:extLst>
              </a:tr>
              <a:tr h="421273"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Subt.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Item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Asig.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Clasificación Económica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Ley 2019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Vigente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Variación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Ejecución Acumulada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Ley 2019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 % Ejecución Ppto. Vigente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9851524"/>
                  </a:ext>
                </a:extLst>
              </a:tr>
              <a:tr h="180546"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es-CL" sz="105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41.488.978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43.223.147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1.734.169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6.459.008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15,6%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404921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EN PERSONAL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22.734.651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22.734.651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3.610.348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169771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BIENES Y SERVICIOS DE CONSUMO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5.292.616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5.292.616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590.073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323268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DE SEGURIDAD SOCIAL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105.014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105.014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64729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Prestaciones Previsionales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105.014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105.014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720875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TRANSFERENCIAS CORRIENTES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12.738.055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14.472.224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1.734.169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1.723.260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7855196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Al Sector Privado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712.694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712.694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102.903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559488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Aplicación Ley N° 19.672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712.694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712.694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102.903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3607759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Otras Entidades Públicas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11.964.138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13.698.307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1.734.169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1.573.506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1962292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Senadores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3.950.924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4.383.465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432.541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709.170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17,9%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56768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Senadores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1.545.730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1.825.870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280.140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98.499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220553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Senadores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4.295.448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4.728.508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433.060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465.016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5844312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Personal Apoyo Comités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471.328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738.116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266.788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104.785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14,2%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82184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Asesoría Externa Comités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441.222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756.381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315.159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47.828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6,3%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122805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Gastos Operacionales Comités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11.448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17.929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6.481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4.554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39,8%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903550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Otras Transferencias   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1.248.038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1.248.038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143.654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2636843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 Organismos Internacionales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61.223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46.851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03551537"/>
                  </a:ext>
                </a:extLst>
              </a:tr>
              <a:tr h="146156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001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Asociación de Congresos                                                                                                                                                                 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61.223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61.223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46.851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76,5%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84942394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ADQUISICIÓN DE ACTIVOS NO FINANCIEROS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618.642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618.642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260.189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42,1%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99502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04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Mobiliario y Otros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14.420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14.420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52803025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05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Máquinas y Equipos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335.059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335.059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228.034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68,1%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3442714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06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Equipos Informáticos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93.173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93.173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27.960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30,0%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889350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Programas Informáticos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175.990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175.990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4.195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2,4%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2358887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SERVICIO DE LA DEUDA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275.138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46138843"/>
                  </a:ext>
                </a:extLst>
              </a:tr>
              <a:tr h="137559"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07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Deuda Flotante                                                                 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 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275.138</a:t>
                      </a:r>
                    </a:p>
                  </a:txBody>
                  <a:tcPr marL="8597" marR="8597" marT="8597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tc>
                  <a:txBody>
                    <a:bodyPr/>
                    <a:lstStyle/>
                    <a:p>
                      <a:pPr algn="r" fontAlgn="ctr"/>
                      <a:r>
                        <a:rPr lang="es-CL" sz="9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0%</a:t>
                      </a:r>
                    </a:p>
                  </a:txBody>
                  <a:tcPr marL="8597" marR="8597" marT="8597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6F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23628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2070650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 panose="020F03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3305</TotalTime>
  <Words>1919</Words>
  <Application>Microsoft Office PowerPoint</Application>
  <PresentationFormat>Presentación en pantalla (4:3)</PresentationFormat>
  <Paragraphs>932</Paragraphs>
  <Slides>12</Slides>
  <Notes>1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2</vt:i4>
      </vt:variant>
      <vt:variant>
        <vt:lpstr>Servidores OLE incrustados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9" baseType="lpstr">
      <vt:lpstr>Andalus</vt:lpstr>
      <vt:lpstr>Arial</vt:lpstr>
      <vt:lpstr>Calibri</vt:lpstr>
      <vt:lpstr>Times New Roman</vt:lpstr>
      <vt:lpstr>1_Tema de Office</vt:lpstr>
      <vt:lpstr>Tema de Office</vt:lpstr>
      <vt:lpstr>Imagen de mapa de bits</vt:lpstr>
      <vt:lpstr>EJECUCIÓN ACUMULADA DE GASTOS PRESUPUESTARIOS  AL MES DE FEBRERO DE 2019 PARTIDA 02: CONGRESO NACIONAL</vt:lpstr>
      <vt:lpstr>EJECUCIÓN ACUMULADA DE GASTOS A FEBRERO DE 2019 PARTIDA 02 CONGRESO NACIONAL</vt:lpstr>
      <vt:lpstr>EJECUCIÓN ACUMULADA DE GASTOS A FEBRERO DE 2019 PARTIDA 02 CONGRESO NACIONAL</vt:lpstr>
      <vt:lpstr>DISTRIBUCIÓN POR SUBTÍTULO DE GASTO Y CÁPITULO  PARTIDA 02 CONGRESO NACIONAL</vt:lpstr>
      <vt:lpstr>COMPORTAMIENTO DE LA EJECUCIÓN ACUMULADA DE GASTOS A FEBRERO DE 2019 PARTIDA 02 CONGRESO NACIONAL</vt:lpstr>
      <vt:lpstr>COMPORTAMIENTO DE LA EJECUCIÓN ACUMULADA DE GASTOS A FEBRERO DE 2019 PARTIDA 02 CONGRESO NACIONAL</vt:lpstr>
      <vt:lpstr>EJECUCIÓN ACUMULADA DE GASTOS A FEBRERO DE 2019 PARTIDA 02 CONGRESO NACIONAL</vt:lpstr>
      <vt:lpstr>EJECUCIÓN ACUMULADA DE GASTOS A FEBRERO DE 2019 PARTIDA 02 RESUMEN POR CAPÍTULOS</vt:lpstr>
      <vt:lpstr>EJECUCIÓN ACUMULADA DE GASTOS A FEBRERO DE 2019 PARTIDA 02. CAPÍTULO 01. PROGRAMA 01: SENADO</vt:lpstr>
      <vt:lpstr>EJECUCIÓN ACUMULADA DE GASTOS A FEBRERO DE 2019 PARTIDA 02. CAPÍTULO 02. PROGRAMA 01: CAMARA DE DIPUTADOS</vt:lpstr>
      <vt:lpstr>EJECUCIÓN ACUMULADA DE GASTOS A FEBRERO DE 2019 PARTIDA 02. CAPÍTULO 03. PROGRAMA 01: BIBLIOTECA DEL CONGRESO NACIONAL</vt:lpstr>
      <vt:lpstr>EJECUCIÓN ACUMULADA DE GASTOS A FEBRERO DE 2019 PARTIDA 02. CAPÍTULO 04. PROGRAMA 01: CONSEJO RESOLUTIVO DE ASIGNACIONES PARLAMENTARIAS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PRESUPUESTO1</dc:creator>
  <cp:lastModifiedBy>rodrigo ruiz</cp:lastModifiedBy>
  <cp:revision>215</cp:revision>
  <cp:lastPrinted>2016-07-04T14:42:46Z</cp:lastPrinted>
  <dcterms:created xsi:type="dcterms:W3CDTF">2016-06-23T13:38:47Z</dcterms:created>
  <dcterms:modified xsi:type="dcterms:W3CDTF">2019-06-21T18:54:30Z</dcterms:modified>
</cp:coreProperties>
</file>