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</p:sldMasterIdLst>
  <p:notesMasterIdLst>
    <p:notesMasterId r:id="rId23"/>
  </p:notesMasterIdLst>
  <p:sldIdLst>
    <p:sldId id="257" r:id="rId8"/>
    <p:sldId id="258" r:id="rId9"/>
    <p:sldId id="270" r:id="rId10"/>
    <p:sldId id="271" r:id="rId11"/>
    <p:sldId id="269" r:id="rId12"/>
    <p:sldId id="259" r:id="rId13"/>
    <p:sldId id="268" r:id="rId14"/>
    <p:sldId id="260" r:id="rId15"/>
    <p:sldId id="261" r:id="rId16"/>
    <p:sldId id="262" r:id="rId17"/>
    <p:sldId id="263" r:id="rId18"/>
    <p:sldId id="264" r:id="rId19"/>
    <p:sldId id="265" r:id="rId20"/>
    <p:sldId id="266" r:id="rId21"/>
    <p:sldId id="267" r:id="rId22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Subtítulos de Gasto</a:t>
            </a:r>
            <a:endParaRPr lang="es-CL" sz="11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4697438190232299E-2"/>
          <c:y val="0.23099509002499116"/>
          <c:w val="0.98523081053671302"/>
          <c:h val="0.45858204875195469"/>
        </c:manualLayout>
      </c:layout>
      <c:pie3DChart>
        <c:varyColors val="1"/>
        <c:ser>
          <c:idx val="0"/>
          <c:order val="0"/>
          <c:tx>
            <c:strRef>
              <c:f>'Partida 17'!$D$57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535-41BC-AA9D-F22587E7FB2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535-41BC-AA9D-F22587E7FB2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C535-41BC-AA9D-F22587E7FB2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C535-41BC-AA9D-F22587E7FB2B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17'!$C$58:$C$61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ADQUISICIÓN DE ACTIVOS NO FINANCIEROS                                           </c:v>
                </c:pt>
              </c:strCache>
            </c:strRef>
          </c:cat>
          <c:val>
            <c:numRef>
              <c:f>'Partida 17'!$D$58:$D$61</c:f>
              <c:numCache>
                <c:formatCode>#,##0</c:formatCode>
                <c:ptCount val="4"/>
                <c:pt idx="0">
                  <c:v>23536709</c:v>
                </c:pt>
                <c:pt idx="1">
                  <c:v>7589835</c:v>
                </c:pt>
                <c:pt idx="2">
                  <c:v>15652635</c:v>
                </c:pt>
                <c:pt idx="3">
                  <c:v>1613415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535-41BC-AA9D-F22587E7FB2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9167920344536244"/>
          <c:y val="0.72216613069122748"/>
          <c:w val="0.26672971128646927"/>
          <c:h val="0.2672368000777691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Capítulo</a:t>
            </a:r>
            <a:endParaRPr lang="es-CL" sz="1400">
              <a:effectLst/>
            </a:endParaRPr>
          </a:p>
        </c:rich>
      </c:tx>
      <c:layout>
        <c:manualLayout>
          <c:xMode val="edge"/>
          <c:yMode val="edge"/>
          <c:x val="0.23587823822491671"/>
          <c:y val="8.84346251374235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17'!$L$57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17'!$K$58:$K$60</c:f>
              <c:strCache>
                <c:ptCount val="3"/>
                <c:pt idx="0">
                  <c:v>SEC. Y ADM. GRAL</c:v>
                </c:pt>
                <c:pt idx="1">
                  <c:v>COCHILCO</c:v>
                </c:pt>
                <c:pt idx="2">
                  <c:v>SER. NAC. DE GEO. Y MIN.</c:v>
                </c:pt>
              </c:strCache>
            </c:strRef>
          </c:cat>
          <c:val>
            <c:numRef>
              <c:f>'Partida 17'!$L$58:$L$60</c:f>
              <c:numCache>
                <c:formatCode>#,##0</c:formatCode>
                <c:ptCount val="3"/>
                <c:pt idx="0">
                  <c:v>14753575</c:v>
                </c:pt>
                <c:pt idx="1">
                  <c:v>5052889</c:v>
                </c:pt>
                <c:pt idx="2">
                  <c:v>28612441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BC-409A-9D12-F282F505CA4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449651776"/>
        <c:axId val="446363664"/>
      </c:barChart>
      <c:catAx>
        <c:axId val="449651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446363664"/>
        <c:crosses val="autoZero"/>
        <c:auto val="1"/>
        <c:lblAlgn val="ctr"/>
        <c:lblOffset val="100"/>
        <c:noMultiLvlLbl val="0"/>
      </c:catAx>
      <c:valAx>
        <c:axId val="446363664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449651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/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/>
              <a:t>% Ejecución Mensual 2017- 2018 - 2019</a:t>
            </a: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17'!$C$25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'Partida 17'!$D$25:$O$25</c:f>
              <c:numCache>
                <c:formatCode>0.0%</c:formatCode>
                <c:ptCount val="12"/>
                <c:pt idx="0">
                  <c:v>6.3729754754014642E-2</c:v>
                </c:pt>
                <c:pt idx="1">
                  <c:v>3.0341159002383804E-2</c:v>
                </c:pt>
                <c:pt idx="2">
                  <c:v>0.15620902261162789</c:v>
                </c:pt>
                <c:pt idx="3">
                  <c:v>3.0521034396795797E-2</c:v>
                </c:pt>
                <c:pt idx="4">
                  <c:v>3.1869234647421918E-2</c:v>
                </c:pt>
                <c:pt idx="5">
                  <c:v>6.3922951660619065E-2</c:v>
                </c:pt>
                <c:pt idx="6">
                  <c:v>3.2935317561226994E-2</c:v>
                </c:pt>
                <c:pt idx="7">
                  <c:v>3.6876803713242187E-2</c:v>
                </c:pt>
                <c:pt idx="8">
                  <c:v>5.7369225800277784E-2</c:v>
                </c:pt>
                <c:pt idx="9">
                  <c:v>4.5420929616919251E-2</c:v>
                </c:pt>
                <c:pt idx="10">
                  <c:v>3.4371504369268432E-2</c:v>
                </c:pt>
                <c:pt idx="11">
                  <c:v>0.10029167868265546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EC-4881-A4CF-DB125E151AAC}"/>
            </c:ext>
          </c:extLst>
        </c:ser>
        <c:ser>
          <c:idx val="0"/>
          <c:order val="1"/>
          <c:tx>
            <c:strRef>
              <c:f>'Partida 17'!$C$26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17'!$D$24:$O$24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17'!$D$26:$O$26</c:f>
              <c:numCache>
                <c:formatCode>0.0%</c:formatCode>
                <c:ptCount val="12"/>
                <c:pt idx="0">
                  <c:v>9.2351552571117004E-2</c:v>
                </c:pt>
                <c:pt idx="1">
                  <c:v>5.3160478386391895E-2</c:v>
                </c:pt>
                <c:pt idx="2">
                  <c:v>8.1144682528944204E-2</c:v>
                </c:pt>
                <c:pt idx="3">
                  <c:v>0.152430451134484</c:v>
                </c:pt>
                <c:pt idx="4">
                  <c:v>-6.4376318909534829E-3</c:v>
                </c:pt>
                <c:pt idx="5">
                  <c:v>7.6446520607736129E-2</c:v>
                </c:pt>
                <c:pt idx="6">
                  <c:v>0.10658946644540759</c:v>
                </c:pt>
                <c:pt idx="7">
                  <c:v>6.1076786007794086E-2</c:v>
                </c:pt>
                <c:pt idx="8">
                  <c:v>7.8809967545149656E-2</c:v>
                </c:pt>
                <c:pt idx="9">
                  <c:v>0.10486097776175277</c:v>
                </c:pt>
                <c:pt idx="10">
                  <c:v>6.1937836437948299E-2</c:v>
                </c:pt>
                <c:pt idx="11">
                  <c:v>0.13530479219754493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2EC-4881-A4CF-DB125E151AAC}"/>
            </c:ext>
          </c:extLst>
        </c:ser>
        <c:ser>
          <c:idx val="1"/>
          <c:order val="2"/>
          <c:tx>
            <c:strRef>
              <c:f>'Partida 17'!$C$27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17'!$D$24:$O$24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17'!$D$27:$E$27</c:f>
              <c:numCache>
                <c:formatCode>0.0%</c:formatCode>
                <c:ptCount val="2"/>
                <c:pt idx="0">
                  <c:v>8.1199275365686191E-2</c:v>
                </c:pt>
                <c:pt idx="1">
                  <c:v>4.6722886442805762E-2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2EC-4881-A4CF-DB125E151AA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6401624"/>
        <c:axId val="1"/>
      </c:barChart>
      <c:catAx>
        <c:axId val="196401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1624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/>
              <a:t>% Ejecución Acumulada  2017 - 2018 - 2019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17'!$C$18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val>
            <c:numRef>
              <c:f>'Partida 17'!$D$18:$O$18</c:f>
              <c:numCache>
                <c:formatCode>0.0%</c:formatCode>
                <c:ptCount val="12"/>
                <c:pt idx="0">
                  <c:v>6.3729754754014642E-2</c:v>
                </c:pt>
                <c:pt idx="1">
                  <c:v>9.3810528934121118E-2</c:v>
                </c:pt>
                <c:pt idx="2">
                  <c:v>0.24716977631173154</c:v>
                </c:pt>
                <c:pt idx="3">
                  <c:v>0.27735850698141179</c:v>
                </c:pt>
                <c:pt idx="4">
                  <c:v>0.30922774162883371</c:v>
                </c:pt>
                <c:pt idx="5">
                  <c:v>0.37195867599263638</c:v>
                </c:pt>
                <c:pt idx="6">
                  <c:v>0.40489399355386335</c:v>
                </c:pt>
                <c:pt idx="7">
                  <c:v>0.44177079726710555</c:v>
                </c:pt>
                <c:pt idx="8">
                  <c:v>0.49914002306738331</c:v>
                </c:pt>
                <c:pt idx="9">
                  <c:v>0.53780525103168508</c:v>
                </c:pt>
                <c:pt idx="10">
                  <c:v>0.57202582863497575</c:v>
                </c:pt>
                <c:pt idx="11">
                  <c:v>0.66850714632521224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C9C-4007-962B-77E986188D35}"/>
            </c:ext>
          </c:extLst>
        </c:ser>
        <c:ser>
          <c:idx val="0"/>
          <c:order val="1"/>
          <c:tx>
            <c:strRef>
              <c:f>'Partida 17'!$C$19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17'!$D$17:$O$17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17'!$D$19:$O$19</c:f>
              <c:numCache>
                <c:formatCode>0.0%</c:formatCode>
                <c:ptCount val="12"/>
                <c:pt idx="0">
                  <c:v>9.2351552571117004E-2</c:v>
                </c:pt>
                <c:pt idx="1">
                  <c:v>0.14487213106501362</c:v>
                </c:pt>
                <c:pt idx="2">
                  <c:v>0.22022634992342635</c:v>
                </c:pt>
                <c:pt idx="3">
                  <c:v>0.37265680105791038</c:v>
                </c:pt>
                <c:pt idx="4">
                  <c:v>0.36527651140290585</c:v>
                </c:pt>
                <c:pt idx="5">
                  <c:v>0.44172303201064195</c:v>
                </c:pt>
                <c:pt idx="6">
                  <c:v>0.55533962744311827</c:v>
                </c:pt>
                <c:pt idx="7">
                  <c:v>0.61641641345091236</c:v>
                </c:pt>
                <c:pt idx="8">
                  <c:v>0.69522638099606204</c:v>
                </c:pt>
                <c:pt idx="9">
                  <c:v>0.80008735875781478</c:v>
                </c:pt>
                <c:pt idx="10">
                  <c:v>0.86167905148134971</c:v>
                </c:pt>
                <c:pt idx="11">
                  <c:v>0.97253837123986331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C9C-4007-962B-77E986188D35}"/>
            </c:ext>
          </c:extLst>
        </c:ser>
        <c:ser>
          <c:idx val="1"/>
          <c:order val="2"/>
          <c:tx>
            <c:strRef>
              <c:f>'Partida 17'!$C$20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Pt>
            <c:idx val="0"/>
            <c:marker>
              <c:symbol val="circle"/>
              <c:size val="6"/>
              <c:spPr>
                <a:solidFill>
                  <a:srgbClr val="FF0000"/>
                </a:solidFill>
                <a:ln w="9525">
                  <a:solidFill>
                    <a:schemeClr val="accent2"/>
                  </a:solidFill>
                  <a:round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DC9C-4007-962B-77E986188D35}"/>
              </c:ext>
            </c:extLst>
          </c:dPt>
          <c:dLbls>
            <c:dLbl>
              <c:idx val="0"/>
              <c:layout>
                <c:manualLayout>
                  <c:x val="-5.9603110358868699E-2"/>
                  <c:y val="-2.33732136391417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C9C-4007-962B-77E986188D35}"/>
                </c:ext>
              </c:extLst>
            </c:dLbl>
            <c:dLbl>
              <c:idx val="1"/>
              <c:layout>
                <c:manualLayout>
                  <c:x val="1.246105919003115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C9C-4007-962B-77E986188D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17'!$D$17:$O$17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17'!$D$20:$E$20</c:f>
              <c:numCache>
                <c:formatCode>0.0%</c:formatCode>
                <c:ptCount val="2"/>
                <c:pt idx="0">
                  <c:v>8.1199275365686191E-2</c:v>
                </c:pt>
                <c:pt idx="1">
                  <c:v>0.12792216180849195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C9C-4007-962B-77E986188D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6400640"/>
        <c:axId val="1"/>
      </c:lineChart>
      <c:catAx>
        <c:axId val="196400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064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623580EB-C2B1-4565-B6B5-5F3BD12A04B4}" type="datetimeFigureOut">
              <a:rPr lang="es-CL" smtClean="0"/>
              <a:t>29-04-2019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EB753B38-ACBB-48E6-ACB5-905B7B9E39B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562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53B38-ACBB-48E6-ACB5-905B7B9E39BA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057888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753B38-ACBB-48E6-ACB5-905B7B9E39BA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89399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>
                <a:solidFill>
                  <a:prstClr val="black"/>
                </a:solidFill>
              </a:rPr>
              <a:pPr/>
              <a:t>8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65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020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148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0168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8651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824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1044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9892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520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0032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374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328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3426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8254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8566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3716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5684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9655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8405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194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3621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668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2664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9583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8346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24065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5637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89110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47573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6056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3041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58435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474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97121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94999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81798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80970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22354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88094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57074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94592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9309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10535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290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6924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65380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02770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76578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50427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22933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51779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89561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53750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90745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991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69401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98243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76487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96514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17285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3500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13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08843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59273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04507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302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63274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51871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60490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91128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2044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31827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06552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8419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464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886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241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244" name="Picture 2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9428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196" name="Picture 2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522" y="34999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6186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172" name="Picture 2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1988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3119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148" name="Picture 2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2378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5015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124" name="Picture 2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4260" y="20931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4663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100" name="Picture 2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7381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0267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76" name="Picture 2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49066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3128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Excel_Worksheet.xlsx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FEBRERO 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17:</a:t>
            </a:r>
            <a:br>
              <a:rPr lang="es-CL" sz="24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MINERÍA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b="1" dirty="0">
                <a:solidFill>
                  <a:prstClr val="black"/>
                </a:solidFill>
              </a:rPr>
              <a:t>Valparaíso, abril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prstClr val="white"/>
              </a:solidFill>
            </a:endParaRPr>
          </a:p>
        </p:txBody>
      </p:sp>
      <p:pic>
        <p:nvPicPr>
          <p:cNvPr id="8220" name="Picture 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78" y="404664"/>
            <a:ext cx="5525038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29429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3274" y="4386682"/>
            <a:ext cx="7641642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84784"/>
            <a:ext cx="6454377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01. CAPÍTULO 01. PROGRAMA 02: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FOMENTO DE LA PEQUEÑA Y MEDIANA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A03B359-71BD-47E0-9ACA-FD5D3FFCBF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7678778"/>
              </p:ext>
            </p:extLst>
          </p:nvPr>
        </p:nvGraphicFramePr>
        <p:xfrm>
          <a:off x="432650" y="1767989"/>
          <a:ext cx="8136904" cy="2518051"/>
        </p:xfrm>
        <a:graphic>
          <a:graphicData uri="http://schemas.openxmlformats.org/drawingml/2006/table">
            <a:tbl>
              <a:tblPr/>
              <a:tblGrid>
                <a:gridCol w="747068">
                  <a:extLst>
                    <a:ext uri="{9D8B030D-6E8A-4147-A177-3AD203B41FA5}">
                      <a16:colId xmlns:a16="http://schemas.microsoft.com/office/drawing/2014/main" val="3553974813"/>
                    </a:ext>
                  </a:extLst>
                </a:gridCol>
                <a:gridCol w="275969">
                  <a:extLst>
                    <a:ext uri="{9D8B030D-6E8A-4147-A177-3AD203B41FA5}">
                      <a16:colId xmlns:a16="http://schemas.microsoft.com/office/drawing/2014/main" val="3505145995"/>
                    </a:ext>
                  </a:extLst>
                </a:gridCol>
                <a:gridCol w="275969">
                  <a:extLst>
                    <a:ext uri="{9D8B030D-6E8A-4147-A177-3AD203B41FA5}">
                      <a16:colId xmlns:a16="http://schemas.microsoft.com/office/drawing/2014/main" val="2155572506"/>
                    </a:ext>
                  </a:extLst>
                </a:gridCol>
                <a:gridCol w="2500445">
                  <a:extLst>
                    <a:ext uri="{9D8B030D-6E8A-4147-A177-3AD203B41FA5}">
                      <a16:colId xmlns:a16="http://schemas.microsoft.com/office/drawing/2014/main" val="2690428337"/>
                    </a:ext>
                  </a:extLst>
                </a:gridCol>
                <a:gridCol w="747068">
                  <a:extLst>
                    <a:ext uri="{9D8B030D-6E8A-4147-A177-3AD203B41FA5}">
                      <a16:colId xmlns:a16="http://schemas.microsoft.com/office/drawing/2014/main" val="3447198656"/>
                    </a:ext>
                  </a:extLst>
                </a:gridCol>
                <a:gridCol w="747068">
                  <a:extLst>
                    <a:ext uri="{9D8B030D-6E8A-4147-A177-3AD203B41FA5}">
                      <a16:colId xmlns:a16="http://schemas.microsoft.com/office/drawing/2014/main" val="715365912"/>
                    </a:ext>
                  </a:extLst>
                </a:gridCol>
                <a:gridCol w="747068">
                  <a:extLst>
                    <a:ext uri="{9D8B030D-6E8A-4147-A177-3AD203B41FA5}">
                      <a16:colId xmlns:a16="http://schemas.microsoft.com/office/drawing/2014/main" val="1341393900"/>
                    </a:ext>
                  </a:extLst>
                </a:gridCol>
                <a:gridCol w="747068">
                  <a:extLst>
                    <a:ext uri="{9D8B030D-6E8A-4147-A177-3AD203B41FA5}">
                      <a16:colId xmlns:a16="http://schemas.microsoft.com/office/drawing/2014/main" val="4232785122"/>
                    </a:ext>
                  </a:extLst>
                </a:gridCol>
                <a:gridCol w="680165">
                  <a:extLst>
                    <a:ext uri="{9D8B030D-6E8A-4147-A177-3AD203B41FA5}">
                      <a16:colId xmlns:a16="http://schemas.microsoft.com/office/drawing/2014/main" val="1147006164"/>
                    </a:ext>
                  </a:extLst>
                </a:gridCol>
                <a:gridCol w="669016">
                  <a:extLst>
                    <a:ext uri="{9D8B030D-6E8A-4147-A177-3AD203B41FA5}">
                      <a16:colId xmlns:a16="http://schemas.microsoft.com/office/drawing/2014/main" val="1931469433"/>
                    </a:ext>
                  </a:extLst>
                </a:gridCol>
              </a:tblGrid>
              <a:tr h="13703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7822659"/>
                  </a:ext>
                </a:extLst>
              </a:tr>
              <a:tr h="41967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8993994"/>
                  </a:ext>
                </a:extLst>
              </a:tr>
              <a:tr h="1798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8.015.636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8.015.636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129.075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9961611"/>
                  </a:ext>
                </a:extLst>
              </a:tr>
              <a:tr h="137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84.227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84.227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9.578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5555869"/>
                  </a:ext>
                </a:extLst>
              </a:tr>
              <a:tr h="137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226.867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226.867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4320478"/>
                  </a:ext>
                </a:extLst>
              </a:tr>
              <a:tr h="137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7.327.250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7.327.250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0442360"/>
                  </a:ext>
                </a:extLst>
              </a:tr>
              <a:tr h="137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2.127.250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2.127.250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0337501"/>
                  </a:ext>
                </a:extLst>
              </a:tr>
              <a:tr h="2740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 Capacitación y Transferencia Tecnológica Pequeña Minería Artesanal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2.127.250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2.127.250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6531205"/>
                  </a:ext>
                </a:extLst>
              </a:tr>
              <a:tr h="137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5.200.000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5.200.000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0737703"/>
                  </a:ext>
                </a:extLst>
              </a:tr>
              <a:tr h="137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Nacional de Minería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5.200.000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5.200.000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918603"/>
                  </a:ext>
                </a:extLst>
              </a:tr>
              <a:tr h="137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377.292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377.292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8736333"/>
                  </a:ext>
                </a:extLst>
              </a:tr>
              <a:tr h="137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350.736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350.736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6082358"/>
                  </a:ext>
                </a:extLst>
              </a:tr>
              <a:tr h="137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26.556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26.556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5527108"/>
                  </a:ext>
                </a:extLst>
              </a:tr>
              <a:tr h="137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113.428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133442"/>
                  </a:ext>
                </a:extLst>
              </a:tr>
              <a:tr h="137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113.428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54100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7471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0674" y="3246437"/>
            <a:ext cx="7155518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462683"/>
            <a:ext cx="7155518" cy="31013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01. CAPÍTULO 02.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CHILENA DEL COBRE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04B7765-0F5F-45CB-B957-BFAB34D696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0476568"/>
              </p:ext>
            </p:extLst>
          </p:nvPr>
        </p:nvGraphicFramePr>
        <p:xfrm>
          <a:off x="400674" y="1772816"/>
          <a:ext cx="8210795" cy="1401611"/>
        </p:xfrm>
        <a:graphic>
          <a:graphicData uri="http://schemas.openxmlformats.org/drawingml/2006/table">
            <a:tbl>
              <a:tblPr/>
              <a:tblGrid>
                <a:gridCol w="753852">
                  <a:extLst>
                    <a:ext uri="{9D8B030D-6E8A-4147-A177-3AD203B41FA5}">
                      <a16:colId xmlns:a16="http://schemas.microsoft.com/office/drawing/2014/main" val="3608131456"/>
                    </a:ext>
                  </a:extLst>
                </a:gridCol>
                <a:gridCol w="278475">
                  <a:extLst>
                    <a:ext uri="{9D8B030D-6E8A-4147-A177-3AD203B41FA5}">
                      <a16:colId xmlns:a16="http://schemas.microsoft.com/office/drawing/2014/main" val="2560694702"/>
                    </a:ext>
                  </a:extLst>
                </a:gridCol>
                <a:gridCol w="278475">
                  <a:extLst>
                    <a:ext uri="{9D8B030D-6E8A-4147-A177-3AD203B41FA5}">
                      <a16:colId xmlns:a16="http://schemas.microsoft.com/office/drawing/2014/main" val="2808832864"/>
                    </a:ext>
                  </a:extLst>
                </a:gridCol>
                <a:gridCol w="2523152">
                  <a:extLst>
                    <a:ext uri="{9D8B030D-6E8A-4147-A177-3AD203B41FA5}">
                      <a16:colId xmlns:a16="http://schemas.microsoft.com/office/drawing/2014/main" val="2922886994"/>
                    </a:ext>
                  </a:extLst>
                </a:gridCol>
                <a:gridCol w="753852">
                  <a:extLst>
                    <a:ext uri="{9D8B030D-6E8A-4147-A177-3AD203B41FA5}">
                      <a16:colId xmlns:a16="http://schemas.microsoft.com/office/drawing/2014/main" val="4226574021"/>
                    </a:ext>
                  </a:extLst>
                </a:gridCol>
                <a:gridCol w="753852">
                  <a:extLst>
                    <a:ext uri="{9D8B030D-6E8A-4147-A177-3AD203B41FA5}">
                      <a16:colId xmlns:a16="http://schemas.microsoft.com/office/drawing/2014/main" val="1826764983"/>
                    </a:ext>
                  </a:extLst>
                </a:gridCol>
                <a:gridCol w="753852">
                  <a:extLst>
                    <a:ext uri="{9D8B030D-6E8A-4147-A177-3AD203B41FA5}">
                      <a16:colId xmlns:a16="http://schemas.microsoft.com/office/drawing/2014/main" val="1136822435"/>
                    </a:ext>
                  </a:extLst>
                </a:gridCol>
                <a:gridCol w="753852">
                  <a:extLst>
                    <a:ext uri="{9D8B030D-6E8A-4147-A177-3AD203B41FA5}">
                      <a16:colId xmlns:a16="http://schemas.microsoft.com/office/drawing/2014/main" val="3295340122"/>
                    </a:ext>
                  </a:extLst>
                </a:gridCol>
                <a:gridCol w="686342">
                  <a:extLst>
                    <a:ext uri="{9D8B030D-6E8A-4147-A177-3AD203B41FA5}">
                      <a16:colId xmlns:a16="http://schemas.microsoft.com/office/drawing/2014/main" val="607190884"/>
                    </a:ext>
                  </a:extLst>
                </a:gridCol>
                <a:gridCol w="675091">
                  <a:extLst>
                    <a:ext uri="{9D8B030D-6E8A-4147-A177-3AD203B41FA5}">
                      <a16:colId xmlns:a16="http://schemas.microsoft.com/office/drawing/2014/main" val="671269069"/>
                    </a:ext>
                  </a:extLst>
                </a:gridCol>
              </a:tblGrid>
              <a:tr h="13509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4057739"/>
                  </a:ext>
                </a:extLst>
              </a:tr>
              <a:tr h="41372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860132"/>
                  </a:ext>
                </a:extLst>
              </a:tr>
              <a:tr h="17731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5.052.889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5.052.889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609.973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942744"/>
                  </a:ext>
                </a:extLst>
              </a:tr>
              <a:tr h="1350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4.336.786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4.336.786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537.080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5176445"/>
                  </a:ext>
                </a:extLst>
              </a:tr>
              <a:tr h="1350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603.870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603.870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65.935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5504396"/>
                  </a:ext>
                </a:extLst>
              </a:tr>
              <a:tr h="1350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112.233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112.233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6.958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2972331"/>
                  </a:ext>
                </a:extLst>
              </a:tr>
              <a:tr h="1350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30.282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30.282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7858869"/>
                  </a:ext>
                </a:extLst>
              </a:tr>
              <a:tr h="1350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81.951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81.951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6.764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7216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2299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8082" y="4818359"/>
            <a:ext cx="7174429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3004"/>
            <a:ext cx="7200800" cy="3156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SERVICIO NACIONAL DE GEOLOGÍA Y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0B7CB11-DF43-4E6A-9F7A-CF2931F195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9473645"/>
              </p:ext>
            </p:extLst>
          </p:nvPr>
        </p:nvGraphicFramePr>
        <p:xfrm>
          <a:off x="388082" y="1658647"/>
          <a:ext cx="8190114" cy="3043626"/>
        </p:xfrm>
        <a:graphic>
          <a:graphicData uri="http://schemas.openxmlformats.org/drawingml/2006/table">
            <a:tbl>
              <a:tblPr/>
              <a:tblGrid>
                <a:gridCol w="751953">
                  <a:extLst>
                    <a:ext uri="{9D8B030D-6E8A-4147-A177-3AD203B41FA5}">
                      <a16:colId xmlns:a16="http://schemas.microsoft.com/office/drawing/2014/main" val="1847073147"/>
                    </a:ext>
                  </a:extLst>
                </a:gridCol>
                <a:gridCol w="277774">
                  <a:extLst>
                    <a:ext uri="{9D8B030D-6E8A-4147-A177-3AD203B41FA5}">
                      <a16:colId xmlns:a16="http://schemas.microsoft.com/office/drawing/2014/main" val="1069122169"/>
                    </a:ext>
                  </a:extLst>
                </a:gridCol>
                <a:gridCol w="277774">
                  <a:extLst>
                    <a:ext uri="{9D8B030D-6E8A-4147-A177-3AD203B41FA5}">
                      <a16:colId xmlns:a16="http://schemas.microsoft.com/office/drawing/2014/main" val="3787346380"/>
                    </a:ext>
                  </a:extLst>
                </a:gridCol>
                <a:gridCol w="2516797">
                  <a:extLst>
                    <a:ext uri="{9D8B030D-6E8A-4147-A177-3AD203B41FA5}">
                      <a16:colId xmlns:a16="http://schemas.microsoft.com/office/drawing/2014/main" val="2533406629"/>
                    </a:ext>
                  </a:extLst>
                </a:gridCol>
                <a:gridCol w="751953">
                  <a:extLst>
                    <a:ext uri="{9D8B030D-6E8A-4147-A177-3AD203B41FA5}">
                      <a16:colId xmlns:a16="http://schemas.microsoft.com/office/drawing/2014/main" val="3379168523"/>
                    </a:ext>
                  </a:extLst>
                </a:gridCol>
                <a:gridCol w="751953">
                  <a:extLst>
                    <a:ext uri="{9D8B030D-6E8A-4147-A177-3AD203B41FA5}">
                      <a16:colId xmlns:a16="http://schemas.microsoft.com/office/drawing/2014/main" val="4269855193"/>
                    </a:ext>
                  </a:extLst>
                </a:gridCol>
                <a:gridCol w="751953">
                  <a:extLst>
                    <a:ext uri="{9D8B030D-6E8A-4147-A177-3AD203B41FA5}">
                      <a16:colId xmlns:a16="http://schemas.microsoft.com/office/drawing/2014/main" val="3791206035"/>
                    </a:ext>
                  </a:extLst>
                </a:gridCol>
                <a:gridCol w="751953">
                  <a:extLst>
                    <a:ext uri="{9D8B030D-6E8A-4147-A177-3AD203B41FA5}">
                      <a16:colId xmlns:a16="http://schemas.microsoft.com/office/drawing/2014/main" val="970282818"/>
                    </a:ext>
                  </a:extLst>
                </a:gridCol>
                <a:gridCol w="684614">
                  <a:extLst>
                    <a:ext uri="{9D8B030D-6E8A-4147-A177-3AD203B41FA5}">
                      <a16:colId xmlns:a16="http://schemas.microsoft.com/office/drawing/2014/main" val="1876647032"/>
                    </a:ext>
                  </a:extLst>
                </a:gridCol>
                <a:gridCol w="673390">
                  <a:extLst>
                    <a:ext uri="{9D8B030D-6E8A-4147-A177-3AD203B41FA5}">
                      <a16:colId xmlns:a16="http://schemas.microsoft.com/office/drawing/2014/main" val="3543170206"/>
                    </a:ext>
                  </a:extLst>
                </a:gridCol>
              </a:tblGrid>
              <a:tr h="13602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0152452"/>
                  </a:ext>
                </a:extLst>
              </a:tr>
              <a:tr h="41658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2107988"/>
                  </a:ext>
                </a:extLst>
              </a:tr>
              <a:tr h="1785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15.894.289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15.894.289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2.488.817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2755135"/>
                  </a:ext>
                </a:extLst>
              </a:tr>
              <a:tr h="1360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5.380.894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5.380.894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655.772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953912"/>
                  </a:ext>
                </a:extLst>
              </a:tr>
              <a:tr h="1360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1.850.682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1.850.682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147.236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0514720"/>
                  </a:ext>
                </a:extLst>
              </a:tr>
              <a:tr h="1360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8.285.760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8.285.760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858.832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5939234"/>
                  </a:ext>
                </a:extLst>
              </a:tr>
              <a:tr h="1360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8.285.760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8.285.760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858.832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8566793"/>
                  </a:ext>
                </a:extLst>
              </a:tr>
              <a:tr h="1360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Propiedad Minera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2.913.096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2.913.096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290.677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085124"/>
                  </a:ext>
                </a:extLst>
              </a:tr>
              <a:tr h="1360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Cierre Faenas  y Gestión Ambiental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1.788.695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1.788.695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211.339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1862672"/>
                  </a:ext>
                </a:extLst>
              </a:tr>
              <a:tr h="1360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Geología Aplicada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1.629.318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1.629.318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184.241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883759"/>
                  </a:ext>
                </a:extLst>
              </a:tr>
              <a:tr h="1360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1.409.264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1.409.264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120.513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0366419"/>
                  </a:ext>
                </a:extLst>
              </a:tr>
              <a:tr h="1360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Depósitos de Relaves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545.387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545.387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52.062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1809051"/>
                  </a:ext>
                </a:extLst>
              </a:tr>
              <a:tr h="1360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26.291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26.291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4.152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7588748"/>
                  </a:ext>
                </a:extLst>
              </a:tr>
              <a:tr h="1360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26.291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26.291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4.152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3627801"/>
                  </a:ext>
                </a:extLst>
              </a:tr>
              <a:tr h="1360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350.662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350.662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29.295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991199"/>
                  </a:ext>
                </a:extLst>
              </a:tr>
              <a:tr h="1360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22.852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22.852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694176"/>
                  </a:ext>
                </a:extLst>
              </a:tr>
              <a:tr h="1360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39.618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39.618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1216209"/>
                  </a:ext>
                </a:extLst>
              </a:tr>
              <a:tr h="1360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288.192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288.192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29.053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0186135"/>
                  </a:ext>
                </a:extLst>
              </a:tr>
              <a:tr h="1360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793.530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310629"/>
                  </a:ext>
                </a:extLst>
              </a:tr>
              <a:tr h="1360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793.530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46484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64826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3507502"/>
            <a:ext cx="8014371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0768"/>
            <a:ext cx="7489703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01. CAPÍTULO 03. PROGRAMA 02: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RED NACIONAL DE VIGILANCIA VOLCÁNICA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7B6002C-F60F-46BA-98C9-9733E591E8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040322"/>
              </p:ext>
            </p:extLst>
          </p:nvPr>
        </p:nvGraphicFramePr>
        <p:xfrm>
          <a:off x="414338" y="1681990"/>
          <a:ext cx="8136904" cy="1728193"/>
        </p:xfrm>
        <a:graphic>
          <a:graphicData uri="http://schemas.openxmlformats.org/drawingml/2006/table">
            <a:tbl>
              <a:tblPr/>
              <a:tblGrid>
                <a:gridCol w="747068">
                  <a:extLst>
                    <a:ext uri="{9D8B030D-6E8A-4147-A177-3AD203B41FA5}">
                      <a16:colId xmlns:a16="http://schemas.microsoft.com/office/drawing/2014/main" val="1616387105"/>
                    </a:ext>
                  </a:extLst>
                </a:gridCol>
                <a:gridCol w="275969">
                  <a:extLst>
                    <a:ext uri="{9D8B030D-6E8A-4147-A177-3AD203B41FA5}">
                      <a16:colId xmlns:a16="http://schemas.microsoft.com/office/drawing/2014/main" val="2147328186"/>
                    </a:ext>
                  </a:extLst>
                </a:gridCol>
                <a:gridCol w="275969">
                  <a:extLst>
                    <a:ext uri="{9D8B030D-6E8A-4147-A177-3AD203B41FA5}">
                      <a16:colId xmlns:a16="http://schemas.microsoft.com/office/drawing/2014/main" val="2917852799"/>
                    </a:ext>
                  </a:extLst>
                </a:gridCol>
                <a:gridCol w="2500445">
                  <a:extLst>
                    <a:ext uri="{9D8B030D-6E8A-4147-A177-3AD203B41FA5}">
                      <a16:colId xmlns:a16="http://schemas.microsoft.com/office/drawing/2014/main" val="526710673"/>
                    </a:ext>
                  </a:extLst>
                </a:gridCol>
                <a:gridCol w="747068">
                  <a:extLst>
                    <a:ext uri="{9D8B030D-6E8A-4147-A177-3AD203B41FA5}">
                      <a16:colId xmlns:a16="http://schemas.microsoft.com/office/drawing/2014/main" val="44807385"/>
                    </a:ext>
                  </a:extLst>
                </a:gridCol>
                <a:gridCol w="747068">
                  <a:extLst>
                    <a:ext uri="{9D8B030D-6E8A-4147-A177-3AD203B41FA5}">
                      <a16:colId xmlns:a16="http://schemas.microsoft.com/office/drawing/2014/main" val="2123798690"/>
                    </a:ext>
                  </a:extLst>
                </a:gridCol>
                <a:gridCol w="747068">
                  <a:extLst>
                    <a:ext uri="{9D8B030D-6E8A-4147-A177-3AD203B41FA5}">
                      <a16:colId xmlns:a16="http://schemas.microsoft.com/office/drawing/2014/main" val="937584435"/>
                    </a:ext>
                  </a:extLst>
                </a:gridCol>
                <a:gridCol w="747068">
                  <a:extLst>
                    <a:ext uri="{9D8B030D-6E8A-4147-A177-3AD203B41FA5}">
                      <a16:colId xmlns:a16="http://schemas.microsoft.com/office/drawing/2014/main" val="3294474501"/>
                    </a:ext>
                  </a:extLst>
                </a:gridCol>
                <a:gridCol w="680165">
                  <a:extLst>
                    <a:ext uri="{9D8B030D-6E8A-4147-A177-3AD203B41FA5}">
                      <a16:colId xmlns:a16="http://schemas.microsoft.com/office/drawing/2014/main" val="1495150363"/>
                    </a:ext>
                  </a:extLst>
                </a:gridCol>
                <a:gridCol w="669016">
                  <a:extLst>
                    <a:ext uri="{9D8B030D-6E8A-4147-A177-3AD203B41FA5}">
                      <a16:colId xmlns:a16="http://schemas.microsoft.com/office/drawing/2014/main" val="3279745999"/>
                    </a:ext>
                  </a:extLst>
                </a:gridCol>
              </a:tblGrid>
              <a:tr h="13965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7814110"/>
                  </a:ext>
                </a:extLst>
              </a:tr>
              <a:tr h="42768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6099927"/>
                  </a:ext>
                </a:extLst>
              </a:tr>
              <a:tr h="18329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3.742.110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3.742.110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522.838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3817051"/>
                  </a:ext>
                </a:extLst>
              </a:tr>
              <a:tr h="1396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2.060.997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2.060.997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266.504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7449680"/>
                  </a:ext>
                </a:extLst>
              </a:tr>
              <a:tr h="1396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1.395.990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1.395.990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108.820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1889611"/>
                  </a:ext>
                </a:extLst>
              </a:tr>
              <a:tr h="1396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285.123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285.123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3833477"/>
                  </a:ext>
                </a:extLst>
              </a:tr>
              <a:tr h="1396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212.789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212.789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8661371"/>
                  </a:ext>
                </a:extLst>
              </a:tr>
              <a:tr h="1396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72.334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72.334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2015337"/>
                  </a:ext>
                </a:extLst>
              </a:tr>
              <a:tr h="1396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147.514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8303667"/>
                  </a:ext>
                </a:extLst>
              </a:tr>
              <a:tr h="1396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147.514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41126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69804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3284984"/>
            <a:ext cx="7546849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0768"/>
            <a:ext cx="7455294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01. CAPÍTULO 03. PROGRAMA 03: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PLAN NACIONAL DE GEOLOGÍA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3FBFB74-6591-45B4-804A-1592E9132A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6996453"/>
              </p:ext>
            </p:extLst>
          </p:nvPr>
        </p:nvGraphicFramePr>
        <p:xfrm>
          <a:off x="414338" y="1628800"/>
          <a:ext cx="8210798" cy="1553802"/>
        </p:xfrm>
        <a:graphic>
          <a:graphicData uri="http://schemas.openxmlformats.org/drawingml/2006/table">
            <a:tbl>
              <a:tblPr/>
              <a:tblGrid>
                <a:gridCol w="753852">
                  <a:extLst>
                    <a:ext uri="{9D8B030D-6E8A-4147-A177-3AD203B41FA5}">
                      <a16:colId xmlns:a16="http://schemas.microsoft.com/office/drawing/2014/main" val="2012869819"/>
                    </a:ext>
                  </a:extLst>
                </a:gridCol>
                <a:gridCol w="278475">
                  <a:extLst>
                    <a:ext uri="{9D8B030D-6E8A-4147-A177-3AD203B41FA5}">
                      <a16:colId xmlns:a16="http://schemas.microsoft.com/office/drawing/2014/main" val="257340301"/>
                    </a:ext>
                  </a:extLst>
                </a:gridCol>
                <a:gridCol w="278475">
                  <a:extLst>
                    <a:ext uri="{9D8B030D-6E8A-4147-A177-3AD203B41FA5}">
                      <a16:colId xmlns:a16="http://schemas.microsoft.com/office/drawing/2014/main" val="1903894975"/>
                    </a:ext>
                  </a:extLst>
                </a:gridCol>
                <a:gridCol w="2523153">
                  <a:extLst>
                    <a:ext uri="{9D8B030D-6E8A-4147-A177-3AD203B41FA5}">
                      <a16:colId xmlns:a16="http://schemas.microsoft.com/office/drawing/2014/main" val="2862755899"/>
                    </a:ext>
                  </a:extLst>
                </a:gridCol>
                <a:gridCol w="753852">
                  <a:extLst>
                    <a:ext uri="{9D8B030D-6E8A-4147-A177-3AD203B41FA5}">
                      <a16:colId xmlns:a16="http://schemas.microsoft.com/office/drawing/2014/main" val="3387043807"/>
                    </a:ext>
                  </a:extLst>
                </a:gridCol>
                <a:gridCol w="753852">
                  <a:extLst>
                    <a:ext uri="{9D8B030D-6E8A-4147-A177-3AD203B41FA5}">
                      <a16:colId xmlns:a16="http://schemas.microsoft.com/office/drawing/2014/main" val="2589250607"/>
                    </a:ext>
                  </a:extLst>
                </a:gridCol>
                <a:gridCol w="753852">
                  <a:extLst>
                    <a:ext uri="{9D8B030D-6E8A-4147-A177-3AD203B41FA5}">
                      <a16:colId xmlns:a16="http://schemas.microsoft.com/office/drawing/2014/main" val="3935838005"/>
                    </a:ext>
                  </a:extLst>
                </a:gridCol>
                <a:gridCol w="753852">
                  <a:extLst>
                    <a:ext uri="{9D8B030D-6E8A-4147-A177-3AD203B41FA5}">
                      <a16:colId xmlns:a16="http://schemas.microsoft.com/office/drawing/2014/main" val="1452419939"/>
                    </a:ext>
                  </a:extLst>
                </a:gridCol>
                <a:gridCol w="686343">
                  <a:extLst>
                    <a:ext uri="{9D8B030D-6E8A-4147-A177-3AD203B41FA5}">
                      <a16:colId xmlns:a16="http://schemas.microsoft.com/office/drawing/2014/main" val="1990806332"/>
                    </a:ext>
                  </a:extLst>
                </a:gridCol>
                <a:gridCol w="675092">
                  <a:extLst>
                    <a:ext uri="{9D8B030D-6E8A-4147-A177-3AD203B41FA5}">
                      <a16:colId xmlns:a16="http://schemas.microsoft.com/office/drawing/2014/main" val="2598362609"/>
                    </a:ext>
                  </a:extLst>
                </a:gridCol>
              </a:tblGrid>
              <a:tr h="13659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5654512"/>
                  </a:ext>
                </a:extLst>
              </a:tr>
              <a:tr h="41833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1059397"/>
                  </a:ext>
                </a:extLst>
              </a:tr>
              <a:tr h="17928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4.286.132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4.286.132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845.041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4064290"/>
                  </a:ext>
                </a:extLst>
              </a:tr>
              <a:tr h="136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2.941.141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2.941.141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410.897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3086724"/>
                  </a:ext>
                </a:extLst>
              </a:tr>
              <a:tr h="136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1.235.674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1.235.674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35.713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4705643"/>
                  </a:ext>
                </a:extLst>
              </a:tr>
              <a:tr h="136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109.317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109.317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8679226"/>
                  </a:ext>
                </a:extLst>
              </a:tr>
              <a:tr h="136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109.317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109.317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9859953"/>
                  </a:ext>
                </a:extLst>
              </a:tr>
              <a:tr h="136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398.431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456255"/>
                  </a:ext>
                </a:extLst>
              </a:tr>
              <a:tr h="136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398.431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125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28515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242" y="3623741"/>
            <a:ext cx="6849554" cy="239391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3921"/>
            <a:ext cx="6849554" cy="3568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01. CAPÍTULO 03.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 SEGURIDAD MINERA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BC3E699-0B8D-4351-A33A-277958A895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308120"/>
              </p:ext>
            </p:extLst>
          </p:nvPr>
        </p:nvGraphicFramePr>
        <p:xfrm>
          <a:off x="405242" y="1685952"/>
          <a:ext cx="8204284" cy="1839851"/>
        </p:xfrm>
        <a:graphic>
          <a:graphicData uri="http://schemas.openxmlformats.org/drawingml/2006/table">
            <a:tbl>
              <a:tblPr/>
              <a:tblGrid>
                <a:gridCol w="753254">
                  <a:extLst>
                    <a:ext uri="{9D8B030D-6E8A-4147-A177-3AD203B41FA5}">
                      <a16:colId xmlns:a16="http://schemas.microsoft.com/office/drawing/2014/main" val="3033710173"/>
                    </a:ext>
                  </a:extLst>
                </a:gridCol>
                <a:gridCol w="278254">
                  <a:extLst>
                    <a:ext uri="{9D8B030D-6E8A-4147-A177-3AD203B41FA5}">
                      <a16:colId xmlns:a16="http://schemas.microsoft.com/office/drawing/2014/main" val="3435192130"/>
                    </a:ext>
                  </a:extLst>
                </a:gridCol>
                <a:gridCol w="278254">
                  <a:extLst>
                    <a:ext uri="{9D8B030D-6E8A-4147-A177-3AD203B41FA5}">
                      <a16:colId xmlns:a16="http://schemas.microsoft.com/office/drawing/2014/main" val="1646521010"/>
                    </a:ext>
                  </a:extLst>
                </a:gridCol>
                <a:gridCol w="2521152">
                  <a:extLst>
                    <a:ext uri="{9D8B030D-6E8A-4147-A177-3AD203B41FA5}">
                      <a16:colId xmlns:a16="http://schemas.microsoft.com/office/drawing/2014/main" val="2785417507"/>
                    </a:ext>
                  </a:extLst>
                </a:gridCol>
                <a:gridCol w="753254">
                  <a:extLst>
                    <a:ext uri="{9D8B030D-6E8A-4147-A177-3AD203B41FA5}">
                      <a16:colId xmlns:a16="http://schemas.microsoft.com/office/drawing/2014/main" val="2189953429"/>
                    </a:ext>
                  </a:extLst>
                </a:gridCol>
                <a:gridCol w="753254">
                  <a:extLst>
                    <a:ext uri="{9D8B030D-6E8A-4147-A177-3AD203B41FA5}">
                      <a16:colId xmlns:a16="http://schemas.microsoft.com/office/drawing/2014/main" val="935917863"/>
                    </a:ext>
                  </a:extLst>
                </a:gridCol>
                <a:gridCol w="753254">
                  <a:extLst>
                    <a:ext uri="{9D8B030D-6E8A-4147-A177-3AD203B41FA5}">
                      <a16:colId xmlns:a16="http://schemas.microsoft.com/office/drawing/2014/main" val="1200691066"/>
                    </a:ext>
                  </a:extLst>
                </a:gridCol>
                <a:gridCol w="753254">
                  <a:extLst>
                    <a:ext uri="{9D8B030D-6E8A-4147-A177-3AD203B41FA5}">
                      <a16:colId xmlns:a16="http://schemas.microsoft.com/office/drawing/2014/main" val="4005663165"/>
                    </a:ext>
                  </a:extLst>
                </a:gridCol>
                <a:gridCol w="685798">
                  <a:extLst>
                    <a:ext uri="{9D8B030D-6E8A-4147-A177-3AD203B41FA5}">
                      <a16:colId xmlns:a16="http://schemas.microsoft.com/office/drawing/2014/main" val="372951902"/>
                    </a:ext>
                  </a:extLst>
                </a:gridCol>
                <a:gridCol w="674556">
                  <a:extLst>
                    <a:ext uri="{9D8B030D-6E8A-4147-A177-3AD203B41FA5}">
                      <a16:colId xmlns:a16="http://schemas.microsoft.com/office/drawing/2014/main" val="2659999744"/>
                    </a:ext>
                  </a:extLst>
                </a:gridCol>
              </a:tblGrid>
              <a:tr h="13755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2247384"/>
                  </a:ext>
                </a:extLst>
              </a:tr>
              <a:tr h="42127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906145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4.689.910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4.689.910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727.360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38353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4.122.038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4.122.038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586.395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035483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386.940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386.940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28.939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215834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180.932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180.932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992388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144.200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144.200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101625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17.814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17.814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79441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18.918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18.918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698524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112.026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2816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112.026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22012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5999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La ejecución del Ministerio, acumulada al mes de FEBRERO ascendió </a:t>
            </a:r>
            <a:r>
              <a:rPr lang="es-CL" sz="1400" b="1" dirty="0">
                <a:solidFill>
                  <a:prstClr val="black"/>
                </a:solidFill>
                <a:ea typeface="+mn-ea"/>
                <a:cs typeface="+mn-cs"/>
              </a:rPr>
              <a:t>a $49.890 millones</a:t>
            </a: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, es decir, un 97% respecto de la ley vigente.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MX" sz="1400" dirty="0">
                <a:solidFill>
                  <a:prstClr val="black"/>
                </a:solidFill>
                <a:ea typeface="+mn-ea"/>
                <a:cs typeface="+mn-cs"/>
              </a:rPr>
              <a:t>En la Subsecretaría de Minería, la asignación “</a:t>
            </a: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Programa  Capacitación y Transferencia Tecnológica Pequeña Minería Artesanal”, con recursos aprobados por $2.075 millones, presenta un 100% de gasto.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En el Servicio Nacional de Geología y Minería, las transferencias corrientes se informan a continuación: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MX" sz="14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400" dirty="0">
                <a:solidFill>
                  <a:prstClr val="black"/>
                </a:solidFill>
              </a:rPr>
              <a:t>La Transferencia para </a:t>
            </a:r>
            <a:r>
              <a:rPr lang="es-CL" sz="1400" b="1" dirty="0">
                <a:solidFill>
                  <a:prstClr val="black"/>
                </a:solidFill>
              </a:rPr>
              <a:t>ENAMI</a:t>
            </a:r>
            <a:r>
              <a:rPr lang="es-CL" sz="1400" dirty="0">
                <a:solidFill>
                  <a:prstClr val="black"/>
                </a:solidFill>
              </a:rPr>
              <a:t> se encuentra ejecutada en un 100% en el Programa de Fomento de la Pequeña y Mediana Minería, por $5.200 millones</a:t>
            </a:r>
            <a:r>
              <a:rPr lang="es-CL" sz="1600" dirty="0">
                <a:solidFill>
                  <a:prstClr val="black"/>
                </a:solidFill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2825068"/>
              </p:ext>
            </p:extLst>
          </p:nvPr>
        </p:nvGraphicFramePr>
        <p:xfrm>
          <a:off x="1528763" y="3501008"/>
          <a:ext cx="6086475" cy="155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5" name="Hoja de cálculo" r:id="rId4" imgW="6086543" imgH="1552485" progId="Excel.Sheet.12">
                  <p:embed/>
                </p:oleObj>
              </mc:Choice>
              <mc:Fallback>
                <p:oleObj name="Hoja de cálculo" r:id="rId4" imgW="6086543" imgH="155248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8763" y="3501008"/>
                        <a:ext cx="6086475" cy="1552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6045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</a:p>
        </p:txBody>
      </p:sp>
      <p:sp>
        <p:nvSpPr>
          <p:cNvPr id="6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24272" y="5509603"/>
            <a:ext cx="7695456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F5B96EF4-D210-450E-9229-FF58BFC9CF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2313123"/>
              </p:ext>
            </p:extLst>
          </p:nvPr>
        </p:nvGraphicFramePr>
        <p:xfrm>
          <a:off x="1115616" y="1844824"/>
          <a:ext cx="6768751" cy="3595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8540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</a:p>
        </p:txBody>
      </p:sp>
      <p:sp>
        <p:nvSpPr>
          <p:cNvPr id="6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079611" y="5319361"/>
            <a:ext cx="6984777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2D9FA7FC-368D-46C1-9480-6A13614D7F7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6493096"/>
              </p:ext>
            </p:extLst>
          </p:nvPr>
        </p:nvGraphicFramePr>
        <p:xfrm>
          <a:off x="1547664" y="1916833"/>
          <a:ext cx="5976664" cy="3142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20410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</a:p>
        </p:txBody>
      </p:sp>
      <p:sp>
        <p:nvSpPr>
          <p:cNvPr id="6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92968" y="5454423"/>
            <a:ext cx="7758063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9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0901402"/>
              </p:ext>
            </p:extLst>
          </p:nvPr>
        </p:nvGraphicFramePr>
        <p:xfrm>
          <a:off x="827584" y="1556792"/>
          <a:ext cx="7344816" cy="3691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75890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</a:p>
        </p:txBody>
      </p:sp>
      <p:sp>
        <p:nvSpPr>
          <p:cNvPr id="12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92968" y="5456750"/>
            <a:ext cx="7758063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6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7930047"/>
              </p:ext>
            </p:extLst>
          </p:nvPr>
        </p:nvGraphicFramePr>
        <p:xfrm>
          <a:off x="827584" y="1556793"/>
          <a:ext cx="7416824" cy="3715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5894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5280" y="3636691"/>
            <a:ext cx="7758063" cy="217421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340768"/>
            <a:ext cx="7493520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0386210-2695-4638-AF2E-9BA1668ACD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1368"/>
              </p:ext>
            </p:extLst>
          </p:nvPr>
        </p:nvGraphicFramePr>
        <p:xfrm>
          <a:off x="425280" y="1724100"/>
          <a:ext cx="8157593" cy="1847850"/>
        </p:xfrm>
        <a:graphic>
          <a:graphicData uri="http://schemas.openxmlformats.org/drawingml/2006/table">
            <a:tbl>
              <a:tblPr/>
              <a:tblGrid>
                <a:gridCol w="859369">
                  <a:extLst>
                    <a:ext uri="{9D8B030D-6E8A-4147-A177-3AD203B41FA5}">
                      <a16:colId xmlns:a16="http://schemas.microsoft.com/office/drawing/2014/main" val="3553735228"/>
                    </a:ext>
                  </a:extLst>
                </a:gridCol>
                <a:gridCol w="2295926">
                  <a:extLst>
                    <a:ext uri="{9D8B030D-6E8A-4147-A177-3AD203B41FA5}">
                      <a16:colId xmlns:a16="http://schemas.microsoft.com/office/drawing/2014/main" val="56156707"/>
                    </a:ext>
                  </a:extLst>
                </a:gridCol>
                <a:gridCol w="859369">
                  <a:extLst>
                    <a:ext uri="{9D8B030D-6E8A-4147-A177-3AD203B41FA5}">
                      <a16:colId xmlns:a16="http://schemas.microsoft.com/office/drawing/2014/main" val="3822700303"/>
                    </a:ext>
                  </a:extLst>
                </a:gridCol>
                <a:gridCol w="859369">
                  <a:extLst>
                    <a:ext uri="{9D8B030D-6E8A-4147-A177-3AD203B41FA5}">
                      <a16:colId xmlns:a16="http://schemas.microsoft.com/office/drawing/2014/main" val="500028230"/>
                    </a:ext>
                  </a:extLst>
                </a:gridCol>
                <a:gridCol w="859369">
                  <a:extLst>
                    <a:ext uri="{9D8B030D-6E8A-4147-A177-3AD203B41FA5}">
                      <a16:colId xmlns:a16="http://schemas.microsoft.com/office/drawing/2014/main" val="1910992884"/>
                    </a:ext>
                  </a:extLst>
                </a:gridCol>
                <a:gridCol w="859369">
                  <a:extLst>
                    <a:ext uri="{9D8B030D-6E8A-4147-A177-3AD203B41FA5}">
                      <a16:colId xmlns:a16="http://schemas.microsoft.com/office/drawing/2014/main" val="3313428403"/>
                    </a:ext>
                  </a:extLst>
                </a:gridCol>
                <a:gridCol w="782411">
                  <a:extLst>
                    <a:ext uri="{9D8B030D-6E8A-4147-A177-3AD203B41FA5}">
                      <a16:colId xmlns:a16="http://schemas.microsoft.com/office/drawing/2014/main" val="761802213"/>
                    </a:ext>
                  </a:extLst>
                </a:gridCol>
                <a:gridCol w="782411">
                  <a:extLst>
                    <a:ext uri="{9D8B030D-6E8A-4147-A177-3AD203B41FA5}">
                      <a16:colId xmlns:a16="http://schemas.microsoft.com/office/drawing/2014/main" val="1707878336"/>
                    </a:ext>
                  </a:extLst>
                </a:gridCol>
              </a:tblGrid>
              <a:tr h="1524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5633929"/>
                  </a:ext>
                </a:extLst>
              </a:tr>
              <a:tr h="46672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55223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48.418.905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48.418.905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6.193.851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541561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23.536.709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23.536.709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3.074.839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66496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7.589.835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7.589.835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533.936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430531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802252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15.652.635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15.652.635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858.832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32506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26.301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20529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1.613.415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1.613.415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441751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1.679.770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99513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8918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395536" y="4228052"/>
            <a:ext cx="7521792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365735"/>
            <a:ext cx="7543582" cy="3350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RESUMEN POR CAPÍTULOS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1B88B64-4F31-4FEF-94A8-8FD0ECB4CD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8987562"/>
              </p:ext>
            </p:extLst>
          </p:nvPr>
        </p:nvGraphicFramePr>
        <p:xfrm>
          <a:off x="428082" y="1700808"/>
          <a:ext cx="8136899" cy="2498050"/>
        </p:xfrm>
        <a:graphic>
          <a:graphicData uri="http://schemas.openxmlformats.org/drawingml/2006/table">
            <a:tbl>
              <a:tblPr/>
              <a:tblGrid>
                <a:gridCol w="306706">
                  <a:extLst>
                    <a:ext uri="{9D8B030D-6E8A-4147-A177-3AD203B41FA5}">
                      <a16:colId xmlns:a16="http://schemas.microsoft.com/office/drawing/2014/main" val="3158229323"/>
                    </a:ext>
                  </a:extLst>
                </a:gridCol>
                <a:gridCol w="306706">
                  <a:extLst>
                    <a:ext uri="{9D8B030D-6E8A-4147-A177-3AD203B41FA5}">
                      <a16:colId xmlns:a16="http://schemas.microsoft.com/office/drawing/2014/main" val="658668812"/>
                    </a:ext>
                  </a:extLst>
                </a:gridCol>
                <a:gridCol w="2751151">
                  <a:extLst>
                    <a:ext uri="{9D8B030D-6E8A-4147-A177-3AD203B41FA5}">
                      <a16:colId xmlns:a16="http://schemas.microsoft.com/office/drawing/2014/main" val="1576956382"/>
                    </a:ext>
                  </a:extLst>
                </a:gridCol>
                <a:gridCol w="821970">
                  <a:extLst>
                    <a:ext uri="{9D8B030D-6E8A-4147-A177-3AD203B41FA5}">
                      <a16:colId xmlns:a16="http://schemas.microsoft.com/office/drawing/2014/main" val="3694998090"/>
                    </a:ext>
                  </a:extLst>
                </a:gridCol>
                <a:gridCol w="821970">
                  <a:extLst>
                    <a:ext uri="{9D8B030D-6E8A-4147-A177-3AD203B41FA5}">
                      <a16:colId xmlns:a16="http://schemas.microsoft.com/office/drawing/2014/main" val="147767643"/>
                    </a:ext>
                  </a:extLst>
                </a:gridCol>
                <a:gridCol w="821970">
                  <a:extLst>
                    <a:ext uri="{9D8B030D-6E8A-4147-A177-3AD203B41FA5}">
                      <a16:colId xmlns:a16="http://schemas.microsoft.com/office/drawing/2014/main" val="4249358872"/>
                    </a:ext>
                  </a:extLst>
                </a:gridCol>
                <a:gridCol w="821970">
                  <a:extLst>
                    <a:ext uri="{9D8B030D-6E8A-4147-A177-3AD203B41FA5}">
                      <a16:colId xmlns:a16="http://schemas.microsoft.com/office/drawing/2014/main" val="1795707302"/>
                    </a:ext>
                  </a:extLst>
                </a:gridCol>
                <a:gridCol w="748362">
                  <a:extLst>
                    <a:ext uri="{9D8B030D-6E8A-4147-A177-3AD203B41FA5}">
                      <a16:colId xmlns:a16="http://schemas.microsoft.com/office/drawing/2014/main" val="2505275986"/>
                    </a:ext>
                  </a:extLst>
                </a:gridCol>
                <a:gridCol w="736094">
                  <a:extLst>
                    <a:ext uri="{9D8B030D-6E8A-4147-A177-3AD203B41FA5}">
                      <a16:colId xmlns:a16="http://schemas.microsoft.com/office/drawing/2014/main" val="3803949402"/>
                    </a:ext>
                  </a:extLst>
                </a:gridCol>
              </a:tblGrid>
              <a:tr h="1427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922" marR="8922" marT="8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22" marR="8922" marT="8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7630969"/>
                  </a:ext>
                </a:extLst>
              </a:tr>
              <a:tr h="4371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1033028"/>
                  </a:ext>
                </a:extLst>
              </a:tr>
              <a:tr h="187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14.753.575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14.753.575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999.822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2416486"/>
                  </a:ext>
                </a:extLst>
              </a:tr>
              <a:tr h="2408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6.737.939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6.737.939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870.747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0065"/>
                  </a:ext>
                </a:extLst>
              </a:tr>
              <a:tr h="1962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Pequeña y Mediana Minería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8.015.636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8.015.636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129.075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0232284"/>
                  </a:ext>
                </a:extLst>
              </a:tr>
              <a:tr h="178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CHILENA DEL COBRE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5.052.889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5.052.889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609.973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661874"/>
                  </a:ext>
                </a:extLst>
              </a:tr>
              <a:tr h="178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GEOLOGÍA Y MINERÍA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28.612.441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28.612.441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4.584.056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56793"/>
                  </a:ext>
                </a:extLst>
              </a:tr>
              <a:tr h="2051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Geología y Minería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15.894.289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15.894.289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2.488.817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9930755"/>
                  </a:ext>
                </a:extLst>
              </a:tr>
              <a:tr h="231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Nacional de Vigilancia Volcánica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3.742.110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3.742.110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522.838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917359"/>
                  </a:ext>
                </a:extLst>
              </a:tr>
              <a:tr h="2408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Nacional de Geología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4.286.132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4.286.132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845.041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4096890"/>
                  </a:ext>
                </a:extLst>
              </a:tr>
              <a:tr h="2587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Seguridad Minera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4.689.910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4.689.910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727.360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38010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3348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2938" y="4670845"/>
            <a:ext cx="7641642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27406"/>
            <a:ext cx="7389780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SECRETARÍA Y ADMINISTRACIÓN GENERAL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CBFEAF9-C2AE-49A0-8341-86657AE964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1449110"/>
              </p:ext>
            </p:extLst>
          </p:nvPr>
        </p:nvGraphicFramePr>
        <p:xfrm>
          <a:off x="402938" y="1628800"/>
          <a:ext cx="8136904" cy="2948920"/>
        </p:xfrm>
        <a:graphic>
          <a:graphicData uri="http://schemas.openxmlformats.org/drawingml/2006/table">
            <a:tbl>
              <a:tblPr/>
              <a:tblGrid>
                <a:gridCol w="747068">
                  <a:extLst>
                    <a:ext uri="{9D8B030D-6E8A-4147-A177-3AD203B41FA5}">
                      <a16:colId xmlns:a16="http://schemas.microsoft.com/office/drawing/2014/main" val="2125514417"/>
                    </a:ext>
                  </a:extLst>
                </a:gridCol>
                <a:gridCol w="275969">
                  <a:extLst>
                    <a:ext uri="{9D8B030D-6E8A-4147-A177-3AD203B41FA5}">
                      <a16:colId xmlns:a16="http://schemas.microsoft.com/office/drawing/2014/main" val="3796286813"/>
                    </a:ext>
                  </a:extLst>
                </a:gridCol>
                <a:gridCol w="275969">
                  <a:extLst>
                    <a:ext uri="{9D8B030D-6E8A-4147-A177-3AD203B41FA5}">
                      <a16:colId xmlns:a16="http://schemas.microsoft.com/office/drawing/2014/main" val="894265880"/>
                    </a:ext>
                  </a:extLst>
                </a:gridCol>
                <a:gridCol w="2500445">
                  <a:extLst>
                    <a:ext uri="{9D8B030D-6E8A-4147-A177-3AD203B41FA5}">
                      <a16:colId xmlns:a16="http://schemas.microsoft.com/office/drawing/2014/main" val="1511795959"/>
                    </a:ext>
                  </a:extLst>
                </a:gridCol>
                <a:gridCol w="747068">
                  <a:extLst>
                    <a:ext uri="{9D8B030D-6E8A-4147-A177-3AD203B41FA5}">
                      <a16:colId xmlns:a16="http://schemas.microsoft.com/office/drawing/2014/main" val="2562359743"/>
                    </a:ext>
                  </a:extLst>
                </a:gridCol>
                <a:gridCol w="747068">
                  <a:extLst>
                    <a:ext uri="{9D8B030D-6E8A-4147-A177-3AD203B41FA5}">
                      <a16:colId xmlns:a16="http://schemas.microsoft.com/office/drawing/2014/main" val="3860436969"/>
                    </a:ext>
                  </a:extLst>
                </a:gridCol>
                <a:gridCol w="747068">
                  <a:extLst>
                    <a:ext uri="{9D8B030D-6E8A-4147-A177-3AD203B41FA5}">
                      <a16:colId xmlns:a16="http://schemas.microsoft.com/office/drawing/2014/main" val="3962645888"/>
                    </a:ext>
                  </a:extLst>
                </a:gridCol>
                <a:gridCol w="747068">
                  <a:extLst>
                    <a:ext uri="{9D8B030D-6E8A-4147-A177-3AD203B41FA5}">
                      <a16:colId xmlns:a16="http://schemas.microsoft.com/office/drawing/2014/main" val="3953235710"/>
                    </a:ext>
                  </a:extLst>
                </a:gridCol>
                <a:gridCol w="680165">
                  <a:extLst>
                    <a:ext uri="{9D8B030D-6E8A-4147-A177-3AD203B41FA5}">
                      <a16:colId xmlns:a16="http://schemas.microsoft.com/office/drawing/2014/main" val="4184877793"/>
                    </a:ext>
                  </a:extLst>
                </a:gridCol>
                <a:gridCol w="669016">
                  <a:extLst>
                    <a:ext uri="{9D8B030D-6E8A-4147-A177-3AD203B41FA5}">
                      <a16:colId xmlns:a16="http://schemas.microsoft.com/office/drawing/2014/main" val="1625609898"/>
                    </a:ext>
                  </a:extLst>
                </a:gridCol>
              </a:tblGrid>
              <a:tr h="13755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259344"/>
                  </a:ext>
                </a:extLst>
              </a:tr>
              <a:tr h="42127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1419261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6.737.939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6.737.939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870.747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045496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4.610.626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4.610.626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608.613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171260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1.889.812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1.889.812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147.293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95295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94274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837471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39.625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39.625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660721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39.625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39.625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632147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Grupo Internacional de Estudios del Cobre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39.625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39.625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160820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68935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83736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197.856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197.856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13583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102.152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102.152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939146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31817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25.338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25.338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814655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68.446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68.446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6286240"/>
                  </a:ext>
                </a:extLst>
              </a:tr>
              <a:tr h="146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114.841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166637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114.841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14655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7322031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6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7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587</TotalTime>
  <Words>1989</Words>
  <Application>Microsoft Office PowerPoint</Application>
  <PresentationFormat>Presentación en pantalla (4:3)</PresentationFormat>
  <Paragraphs>1088</Paragraphs>
  <Slides>15</Slides>
  <Notes>3</Notes>
  <HiddenSlides>0</HiddenSlides>
  <MMClips>0</MMClips>
  <ScaleCrop>false</ScaleCrop>
  <HeadingPairs>
    <vt:vector size="8" baseType="variant">
      <vt:variant>
        <vt:lpstr>Fuentes usadas</vt:lpstr>
      </vt:variant>
      <vt:variant>
        <vt:i4>2</vt:i4>
      </vt:variant>
      <vt:variant>
        <vt:lpstr>Tema</vt:lpstr>
      </vt:variant>
      <vt:variant>
        <vt:i4>7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5" baseType="lpstr">
      <vt:lpstr>Arial</vt:lpstr>
      <vt:lpstr>Calibri</vt:lpstr>
      <vt:lpstr>1_Tema de Office</vt:lpstr>
      <vt:lpstr>16_Tema de Office</vt:lpstr>
      <vt:lpstr>2_Tema de Office</vt:lpstr>
      <vt:lpstr>3_Tema de Office</vt:lpstr>
      <vt:lpstr>4_Tema de Office</vt:lpstr>
      <vt:lpstr>17_Tema de Office</vt:lpstr>
      <vt:lpstr>5_Tema de Office</vt:lpstr>
      <vt:lpstr>Hoja de cálculo</vt:lpstr>
      <vt:lpstr>EJECUCIÓN ACUMULADA DE GASTOS PRESUPUESTARIOS AL MES DE FEBRERO DE 2019 PARTIDA 17: MINISTERIO DE MINERÍA</vt:lpstr>
      <vt:lpstr>EJECUCIÓN ACUMULADA DE GASTOS A FEBRERO DE 2019  PARTIDA 17 MINISTERIO DE MINERÍA</vt:lpstr>
      <vt:lpstr>EJECUCIÓN ACUMULADA DE GASTOS A FEBRERO DE 2019  PARTIDA 17 MINISTERIO DE MINERÍA</vt:lpstr>
      <vt:lpstr>EJECUCIÓN ACUMULADA DE GASTOS A FEBRERO DE 2019  PARTIDA 17 MINISTERIO DE MINERÍA</vt:lpstr>
      <vt:lpstr>EJECUCIÓN ACUMULADA DE GASTOS A FEBRERO DE 2019  PARTIDA 17 MINISTERIO DE MINERÍA</vt:lpstr>
      <vt:lpstr>EJECUCIÓN ACUMULADA DE GASTOS A FEBRERO DE 2019  PARTIDA 17 MINISTERIO DE MINERÍA</vt:lpstr>
      <vt:lpstr>EJECUCIÓN ACUMULADA DE GASTOS A FEBRERO DE 2019  PARTIDA 17 MINISTERIO DE MINERÍA</vt:lpstr>
      <vt:lpstr>EJECUCIÓN ACUMULADA DE GASTOS A FEBRERO DE 2019  PARTIDA 17 RESUMEN POR CAPÍTULOS</vt:lpstr>
      <vt:lpstr>EJECUCIÓN ACUMULADA DE GASTOS A FEBRERO DE 2019  PARTIDA 01. CAPÍTULO 01. PROGRAMA 01:  SECRETARÍA Y ADMINISTRACIÓN GENERAL</vt:lpstr>
      <vt:lpstr>EJECUCIÓN ACUMULADA DE GASTOS A FEBRERO DE 2019  PARTIDA 01. CAPÍTULO 01. PROGRAMA 02:  FOMENTO DE LA PEQUEÑA Y MEDIANA MINERÍA</vt:lpstr>
      <vt:lpstr>EJECUCIÓN ACUMULADA DE GASTOS A FEBRERO DE 2019  PARTIDA 01. CAPÍTULO 02. PROGRAMA 01:  COMISIÓN CHILENA DEL COBRE</vt:lpstr>
      <vt:lpstr>EJECUCIÓN ACUMULADA DE GASTOS A FEBRERO DE 2019  PARTIDA 01. CAPÍTULO 03. PROGRAMA 01:  SERVICIO NACIONAL DE GEOLOGÍA Y MINERÍA</vt:lpstr>
      <vt:lpstr>EJECUCIÓN ACUMULADA DE GASTOS A FEBRERO DE 2019  PARTIDA 01. CAPÍTULO 03. PROGRAMA 02:  RED NACIONAL DE VIGILANCIA VOLCÁNICA</vt:lpstr>
      <vt:lpstr>EJECUCIÓN ACUMULADA DE GASTOS A FEBRERO DE 2019  PARTIDA 01. CAPÍTULO 03. PROGRAMA 03:  PLAN NACIONAL DE GEOLOGÍA</vt:lpstr>
      <vt:lpstr>EJECUCIÓN ACUMULADA DE GASTOS A FEBRERO DE 2019  PARTIDA 01. CAPÍTULO 03. PROGRAMA 04:  PROGRAMA DE SEGURIDAD MINERA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EJECUCIÓN PRESUPUESTARIA DE GASTOS ACUMULADA AL MES DE JUNIO DE 2016 PARTIDA 17: MINISTERIO DE MINERÍA</dc:title>
  <dc:creator>Ruben Catalan</dc:creator>
  <cp:lastModifiedBy>Presupuesto</cp:lastModifiedBy>
  <cp:revision>52</cp:revision>
  <cp:lastPrinted>2016-08-01T14:48:41Z</cp:lastPrinted>
  <dcterms:created xsi:type="dcterms:W3CDTF">2016-08-01T14:34:00Z</dcterms:created>
  <dcterms:modified xsi:type="dcterms:W3CDTF">2019-04-29T13:00:46Z</dcterms:modified>
</cp:coreProperties>
</file>