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23"/>
  </p:notesMasterIdLst>
  <p:sldIdLst>
    <p:sldId id="257" r:id="rId8"/>
    <p:sldId id="258" r:id="rId9"/>
    <p:sldId id="270" r:id="rId10"/>
    <p:sldId id="271" r:id="rId11"/>
    <p:sldId id="269" r:id="rId12"/>
    <p:sldId id="26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6017413717992161"/>
          <c:w val="1"/>
          <c:h val="0.45123426163469244"/>
        </c:manualLayout>
      </c:layout>
      <c:pie3DChart>
        <c:varyColors val="1"/>
        <c:ser>
          <c:idx val="0"/>
          <c:order val="0"/>
          <c:tx>
            <c:strRef>
              <c:f>'Partida 24'!$D$62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511-4004-9D0B-6E1C7373397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511-4004-9D0B-6E1C7373397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511-4004-9D0B-6E1C7373397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511-4004-9D0B-6E1C7373397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511-4004-9D0B-6E1C7373397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24'!$C$63:$C$67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24'!$D$63:$D$67</c:f>
              <c:numCache>
                <c:formatCode>#,##0</c:formatCode>
                <c:ptCount val="5"/>
                <c:pt idx="0">
                  <c:v>38222770</c:v>
                </c:pt>
                <c:pt idx="1">
                  <c:v>12954548</c:v>
                </c:pt>
                <c:pt idx="2">
                  <c:v>66108843</c:v>
                </c:pt>
                <c:pt idx="3">
                  <c:v>8356598</c:v>
                </c:pt>
                <c:pt idx="4">
                  <c:v>2940129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511-4004-9D0B-6E1C7373397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95499744245849"/>
          <c:y val="0.73746107426948704"/>
          <c:w val="0.27358763783940671"/>
          <c:h val="0.219339731901419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1501558398950132"/>
          <c:y val="4.92783613248499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24'!$L$62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24'!$K$63:$K$66</c:f>
              <c:strCache>
                <c:ptCount val="4"/>
                <c:pt idx="0">
                  <c:v>SUB.DE ENERGÍA</c:v>
                </c:pt>
                <c:pt idx="1">
                  <c:v>CNE</c:v>
                </c:pt>
                <c:pt idx="2">
                  <c:v>CCHEN</c:v>
                </c:pt>
                <c:pt idx="3">
                  <c:v>SEC</c:v>
                </c:pt>
              </c:strCache>
            </c:strRef>
          </c:cat>
          <c:val>
            <c:numRef>
              <c:f>'Partida 24'!$L$63:$L$66</c:f>
              <c:numCache>
                <c:formatCode>#,##0</c:formatCode>
                <c:ptCount val="4"/>
                <c:pt idx="0">
                  <c:v>96249358</c:v>
                </c:pt>
                <c:pt idx="1">
                  <c:v>6721524</c:v>
                </c:pt>
                <c:pt idx="2">
                  <c:v>11797484</c:v>
                </c:pt>
                <c:pt idx="3">
                  <c:v>13814522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A6-488F-BD05-86CAC2339EE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49651776"/>
        <c:axId val="446363664"/>
      </c:barChart>
      <c:catAx>
        <c:axId val="44965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6363664"/>
        <c:crosses val="autoZero"/>
        <c:auto val="1"/>
        <c:lblAlgn val="ctr"/>
        <c:lblOffset val="100"/>
        <c:noMultiLvlLbl val="0"/>
      </c:catAx>
      <c:valAx>
        <c:axId val="44636366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49651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2017- 2018 - 2019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24'!$C$29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'Partida 24'!$D$29:$O$29</c:f>
              <c:numCache>
                <c:formatCode>0.0%</c:formatCode>
                <c:ptCount val="12"/>
                <c:pt idx="0">
                  <c:v>7.2657272179831228E-2</c:v>
                </c:pt>
                <c:pt idx="1">
                  <c:v>0.11309158098651877</c:v>
                </c:pt>
                <c:pt idx="2">
                  <c:v>9.7272137543129272E-2</c:v>
                </c:pt>
                <c:pt idx="3">
                  <c:v>6.8793711522485271E-2</c:v>
                </c:pt>
                <c:pt idx="4">
                  <c:v>6.6096972249457001E-2</c:v>
                </c:pt>
                <c:pt idx="5">
                  <c:v>0.10053393315579869</c:v>
                </c:pt>
                <c:pt idx="6">
                  <c:v>7.6465325447276189E-2</c:v>
                </c:pt>
                <c:pt idx="7">
                  <c:v>7.9563452242164101E-2</c:v>
                </c:pt>
                <c:pt idx="8">
                  <c:v>7.5332575724533238E-2</c:v>
                </c:pt>
                <c:pt idx="9">
                  <c:v>5.7902222741153905E-2</c:v>
                </c:pt>
                <c:pt idx="10">
                  <c:v>6.2441051254779896E-2</c:v>
                </c:pt>
                <c:pt idx="11">
                  <c:v>0.12359688982015732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23-4E48-BA64-5278903A1713}"/>
            </c:ext>
          </c:extLst>
        </c:ser>
        <c:ser>
          <c:idx val="0"/>
          <c:order val="1"/>
          <c:tx>
            <c:strRef>
              <c:f>'Partida 24'!$C$30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24'!$D$28:$O$28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24'!$D$30:$O$30</c:f>
              <c:numCache>
                <c:formatCode>0.0%</c:formatCode>
                <c:ptCount val="12"/>
                <c:pt idx="0">
                  <c:v>0.13358897202290518</c:v>
                </c:pt>
                <c:pt idx="1">
                  <c:v>4.4185991048746383E-2</c:v>
                </c:pt>
                <c:pt idx="2">
                  <c:v>7.6715616051498958E-2</c:v>
                </c:pt>
                <c:pt idx="3">
                  <c:v>8.4475860511934661E-2</c:v>
                </c:pt>
                <c:pt idx="4">
                  <c:v>6.5127871892063011E-2</c:v>
                </c:pt>
                <c:pt idx="5">
                  <c:v>0.15585403210467766</c:v>
                </c:pt>
                <c:pt idx="6">
                  <c:v>2.940958627796714E-2</c:v>
                </c:pt>
                <c:pt idx="7">
                  <c:v>0.11749397126291769</c:v>
                </c:pt>
                <c:pt idx="8">
                  <c:v>3.5724283054241704E-2</c:v>
                </c:pt>
                <c:pt idx="9">
                  <c:v>7.4643709041696552E-2</c:v>
                </c:pt>
                <c:pt idx="10">
                  <c:v>7.3622543082942887E-2</c:v>
                </c:pt>
                <c:pt idx="11">
                  <c:v>0.18965646108979958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23-4E48-BA64-5278903A1713}"/>
            </c:ext>
          </c:extLst>
        </c:ser>
        <c:ser>
          <c:idx val="1"/>
          <c:order val="2"/>
          <c:tx>
            <c:strRef>
              <c:f>'Partida 24'!$C$31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24'!$D$28:$O$28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24'!$D$31:$E$31</c:f>
              <c:numCache>
                <c:formatCode>0.0%</c:formatCode>
                <c:ptCount val="2"/>
                <c:pt idx="0">
                  <c:v>2.9489514965630573E-2</c:v>
                </c:pt>
                <c:pt idx="1">
                  <c:v>2.4712899588940636E-2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23-4E48-BA64-5278903A171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2017 - 2018 - 2019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24'!$C$22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'Partida 24'!$D$22:$O$22</c:f>
              <c:numCache>
                <c:formatCode>0.0%</c:formatCode>
                <c:ptCount val="12"/>
                <c:pt idx="0">
                  <c:v>7.2657272179831228E-2</c:v>
                </c:pt>
                <c:pt idx="1">
                  <c:v>0.18364545040240726</c:v>
                </c:pt>
                <c:pt idx="2">
                  <c:v>0.27871553604413846</c:v>
                </c:pt>
                <c:pt idx="3">
                  <c:v>0.34750924756662371</c:v>
                </c:pt>
                <c:pt idx="4">
                  <c:v>0.40656418303787623</c:v>
                </c:pt>
                <c:pt idx="5">
                  <c:v>0.50510224548372629</c:v>
                </c:pt>
                <c:pt idx="6">
                  <c:v>0.58126631256780303</c:v>
                </c:pt>
                <c:pt idx="7">
                  <c:v>0.66082976480996714</c:v>
                </c:pt>
                <c:pt idx="8">
                  <c:v>0.73616234053450036</c:v>
                </c:pt>
                <c:pt idx="9">
                  <c:v>0.78641682809211777</c:v>
                </c:pt>
                <c:pt idx="10">
                  <c:v>0.84829223013833721</c:v>
                </c:pt>
                <c:pt idx="11">
                  <c:v>0.99731688882963865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4C2-4A8E-87F8-40C093D7278D}"/>
            </c:ext>
          </c:extLst>
        </c:ser>
        <c:ser>
          <c:idx val="0"/>
          <c:order val="1"/>
          <c:tx>
            <c:strRef>
              <c:f>'Partida 24'!$C$23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24'!$D$21:$O$21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24'!$D$23:$O$23</c:f>
              <c:numCache>
                <c:formatCode>0.0%</c:formatCode>
                <c:ptCount val="12"/>
                <c:pt idx="0">
                  <c:v>0.13358897202290518</c:v>
                </c:pt>
                <c:pt idx="1">
                  <c:v>0.17775483774971609</c:v>
                </c:pt>
                <c:pt idx="2">
                  <c:v>0.25447045380121508</c:v>
                </c:pt>
                <c:pt idx="3">
                  <c:v>0.3389463143131497</c:v>
                </c:pt>
                <c:pt idx="4">
                  <c:v>0.40381408567322236</c:v>
                </c:pt>
                <c:pt idx="5">
                  <c:v>0.55782014529575974</c:v>
                </c:pt>
                <c:pt idx="6">
                  <c:v>0.58661018438823764</c:v>
                </c:pt>
                <c:pt idx="7">
                  <c:v>0.70355215876654731</c:v>
                </c:pt>
                <c:pt idx="8">
                  <c:v>0.71242812771316577</c:v>
                </c:pt>
                <c:pt idx="9">
                  <c:v>0.78707183675486236</c:v>
                </c:pt>
                <c:pt idx="10">
                  <c:v>0.84891990104604731</c:v>
                </c:pt>
                <c:pt idx="11">
                  <c:v>0.96780355177090882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4C2-4A8E-87F8-40C093D7278D}"/>
            </c:ext>
          </c:extLst>
        </c:ser>
        <c:ser>
          <c:idx val="1"/>
          <c:order val="2"/>
          <c:tx>
            <c:strRef>
              <c:f>'Partida 24'!$C$24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B4C2-4A8E-87F8-40C093D7278D}"/>
              </c:ext>
            </c:extLst>
          </c:dPt>
          <c:dLbls>
            <c:dLbl>
              <c:idx val="0"/>
              <c:layout>
                <c:manualLayout>
                  <c:x val="-6.3756796755545742E-2"/>
                  <c:y val="1.1237174933439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4C2-4A8E-87F8-40C093D727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24'!$D$21:$O$21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24'!$D$24:$E$24</c:f>
              <c:numCache>
                <c:formatCode>0.0%</c:formatCode>
                <c:ptCount val="2"/>
                <c:pt idx="0">
                  <c:v>2.9489514965630573E-2</c:v>
                </c:pt>
                <c:pt idx="1">
                  <c:v>5.4202414554571213E-2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4C2-4A8E-87F8-40C093D727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DB1C80A-FE64-4415-A6CD-F4B50FFAC98C}" type="datetimeFigureOut">
              <a:rPr lang="es-CL" smtClean="0"/>
              <a:t>29-04-2019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7193961-CA54-41C9-9D99-9FB3EC370F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0984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8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23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45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27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806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898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136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666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866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60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325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2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0752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4872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31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0381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3189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387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2184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557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6352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1657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5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7991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852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5133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4244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3938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904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6262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9871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6421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839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90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0795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2847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4508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7886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0818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3963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22238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0550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867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7007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01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1645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80010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5680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6803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1648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4081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2753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82403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1504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7252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05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02405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9466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2270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14212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39582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109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4739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01618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12912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17828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64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42069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82623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67387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30307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72854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00656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24968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15164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04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64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51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54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9877" y="1071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0287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206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078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182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0306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94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158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773" y="31572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4670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134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895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110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664" y="11704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703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86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2336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827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FEBRERO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24:</a:t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ENERGÍA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solidFill>
                  <a:prstClr val="black"/>
                </a:solidFill>
              </a:rPr>
              <a:t>Valparaíso, abril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pic>
        <p:nvPicPr>
          <p:cNvPr id="8230" name="Picture 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43" y="548680"/>
            <a:ext cx="5893374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8620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4954" y="4117647"/>
            <a:ext cx="6696426" cy="26381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570044"/>
            <a:ext cx="7034032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APOYO AL DESARROLLO DE ENERGÍAS RENOVABLES NO CONVENCIONALES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19E39B5-46B7-4518-8541-7BC7FA257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85350"/>
              </p:ext>
            </p:extLst>
          </p:nvPr>
        </p:nvGraphicFramePr>
        <p:xfrm>
          <a:off x="414338" y="1934880"/>
          <a:ext cx="8190110" cy="2081750"/>
        </p:xfrm>
        <a:graphic>
          <a:graphicData uri="http://schemas.openxmlformats.org/drawingml/2006/table">
            <a:tbl>
              <a:tblPr/>
              <a:tblGrid>
                <a:gridCol w="751952">
                  <a:extLst>
                    <a:ext uri="{9D8B030D-6E8A-4147-A177-3AD203B41FA5}">
                      <a16:colId xmlns:a16="http://schemas.microsoft.com/office/drawing/2014/main" val="2370966120"/>
                    </a:ext>
                  </a:extLst>
                </a:gridCol>
                <a:gridCol w="277774">
                  <a:extLst>
                    <a:ext uri="{9D8B030D-6E8A-4147-A177-3AD203B41FA5}">
                      <a16:colId xmlns:a16="http://schemas.microsoft.com/office/drawing/2014/main" val="2612106657"/>
                    </a:ext>
                  </a:extLst>
                </a:gridCol>
                <a:gridCol w="277774">
                  <a:extLst>
                    <a:ext uri="{9D8B030D-6E8A-4147-A177-3AD203B41FA5}">
                      <a16:colId xmlns:a16="http://schemas.microsoft.com/office/drawing/2014/main" val="4039560835"/>
                    </a:ext>
                  </a:extLst>
                </a:gridCol>
                <a:gridCol w="2516797">
                  <a:extLst>
                    <a:ext uri="{9D8B030D-6E8A-4147-A177-3AD203B41FA5}">
                      <a16:colId xmlns:a16="http://schemas.microsoft.com/office/drawing/2014/main" val="2034256933"/>
                    </a:ext>
                  </a:extLst>
                </a:gridCol>
                <a:gridCol w="751952">
                  <a:extLst>
                    <a:ext uri="{9D8B030D-6E8A-4147-A177-3AD203B41FA5}">
                      <a16:colId xmlns:a16="http://schemas.microsoft.com/office/drawing/2014/main" val="7183805"/>
                    </a:ext>
                  </a:extLst>
                </a:gridCol>
                <a:gridCol w="751952">
                  <a:extLst>
                    <a:ext uri="{9D8B030D-6E8A-4147-A177-3AD203B41FA5}">
                      <a16:colId xmlns:a16="http://schemas.microsoft.com/office/drawing/2014/main" val="2550289107"/>
                    </a:ext>
                  </a:extLst>
                </a:gridCol>
                <a:gridCol w="751952">
                  <a:extLst>
                    <a:ext uri="{9D8B030D-6E8A-4147-A177-3AD203B41FA5}">
                      <a16:colId xmlns:a16="http://schemas.microsoft.com/office/drawing/2014/main" val="3962059971"/>
                    </a:ext>
                  </a:extLst>
                </a:gridCol>
                <a:gridCol w="751952">
                  <a:extLst>
                    <a:ext uri="{9D8B030D-6E8A-4147-A177-3AD203B41FA5}">
                      <a16:colId xmlns:a16="http://schemas.microsoft.com/office/drawing/2014/main" val="2080644078"/>
                    </a:ext>
                  </a:extLst>
                </a:gridCol>
                <a:gridCol w="684614">
                  <a:extLst>
                    <a:ext uri="{9D8B030D-6E8A-4147-A177-3AD203B41FA5}">
                      <a16:colId xmlns:a16="http://schemas.microsoft.com/office/drawing/2014/main" val="3377451834"/>
                    </a:ext>
                  </a:extLst>
                </a:gridCol>
                <a:gridCol w="673391">
                  <a:extLst>
                    <a:ext uri="{9D8B030D-6E8A-4147-A177-3AD203B41FA5}">
                      <a16:colId xmlns:a16="http://schemas.microsoft.com/office/drawing/2014/main" val="1300400639"/>
                    </a:ext>
                  </a:extLst>
                </a:gridCol>
              </a:tblGrid>
              <a:tr h="13555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779305"/>
                  </a:ext>
                </a:extLst>
              </a:tr>
              <a:tr h="41396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68965"/>
                  </a:ext>
                </a:extLst>
              </a:tr>
              <a:tr h="1774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4.512.982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4.512.982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289268"/>
                  </a:ext>
                </a:extLst>
              </a:tr>
              <a:tr h="135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704.434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704.434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753479"/>
                  </a:ext>
                </a:extLst>
              </a:tr>
              <a:tr h="135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212.837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212.837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886087"/>
                  </a:ext>
                </a:extLst>
              </a:tr>
              <a:tr h="135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2.982.861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2.982.861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272093"/>
                  </a:ext>
                </a:extLst>
              </a:tr>
              <a:tr h="135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2.587.046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2.587.046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407346"/>
                  </a:ext>
                </a:extLst>
              </a:tr>
              <a:tr h="135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2.587.046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2.587.046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683515"/>
                  </a:ext>
                </a:extLst>
              </a:tr>
              <a:tr h="135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395.815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395.815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651237"/>
                  </a:ext>
                </a:extLst>
              </a:tr>
              <a:tr h="2703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395.815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395.815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814421"/>
                  </a:ext>
                </a:extLst>
              </a:tr>
              <a:tr h="135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612.850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612.850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561351"/>
                  </a:ext>
                </a:extLst>
              </a:tr>
              <a:tr h="135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612.850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612.850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81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9682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6362" y="3730406"/>
            <a:ext cx="7155518" cy="30572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15551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ENERGIZACIÓN RURAL Y SOCIAL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2680402-79D6-4BBA-AD9E-4B35F85EFC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666676"/>
              </p:ext>
            </p:extLst>
          </p:nvPr>
        </p:nvGraphicFramePr>
        <p:xfrm>
          <a:off x="406362" y="1684319"/>
          <a:ext cx="8208912" cy="1977409"/>
        </p:xfrm>
        <a:graphic>
          <a:graphicData uri="http://schemas.openxmlformats.org/drawingml/2006/table">
            <a:tbl>
              <a:tblPr/>
              <a:tblGrid>
                <a:gridCol w="753679">
                  <a:extLst>
                    <a:ext uri="{9D8B030D-6E8A-4147-A177-3AD203B41FA5}">
                      <a16:colId xmlns:a16="http://schemas.microsoft.com/office/drawing/2014/main" val="3867231162"/>
                    </a:ext>
                  </a:extLst>
                </a:gridCol>
                <a:gridCol w="278411">
                  <a:extLst>
                    <a:ext uri="{9D8B030D-6E8A-4147-A177-3AD203B41FA5}">
                      <a16:colId xmlns:a16="http://schemas.microsoft.com/office/drawing/2014/main" val="2655355040"/>
                    </a:ext>
                  </a:extLst>
                </a:gridCol>
                <a:gridCol w="278411">
                  <a:extLst>
                    <a:ext uri="{9D8B030D-6E8A-4147-A177-3AD203B41FA5}">
                      <a16:colId xmlns:a16="http://schemas.microsoft.com/office/drawing/2014/main" val="2876499005"/>
                    </a:ext>
                  </a:extLst>
                </a:gridCol>
                <a:gridCol w="2522573">
                  <a:extLst>
                    <a:ext uri="{9D8B030D-6E8A-4147-A177-3AD203B41FA5}">
                      <a16:colId xmlns:a16="http://schemas.microsoft.com/office/drawing/2014/main" val="3476098973"/>
                    </a:ext>
                  </a:extLst>
                </a:gridCol>
                <a:gridCol w="753679">
                  <a:extLst>
                    <a:ext uri="{9D8B030D-6E8A-4147-A177-3AD203B41FA5}">
                      <a16:colId xmlns:a16="http://schemas.microsoft.com/office/drawing/2014/main" val="41076582"/>
                    </a:ext>
                  </a:extLst>
                </a:gridCol>
                <a:gridCol w="753679">
                  <a:extLst>
                    <a:ext uri="{9D8B030D-6E8A-4147-A177-3AD203B41FA5}">
                      <a16:colId xmlns:a16="http://schemas.microsoft.com/office/drawing/2014/main" val="2883493236"/>
                    </a:ext>
                  </a:extLst>
                </a:gridCol>
                <a:gridCol w="753679">
                  <a:extLst>
                    <a:ext uri="{9D8B030D-6E8A-4147-A177-3AD203B41FA5}">
                      <a16:colId xmlns:a16="http://schemas.microsoft.com/office/drawing/2014/main" val="2128453808"/>
                    </a:ext>
                  </a:extLst>
                </a:gridCol>
                <a:gridCol w="753679">
                  <a:extLst>
                    <a:ext uri="{9D8B030D-6E8A-4147-A177-3AD203B41FA5}">
                      <a16:colId xmlns:a16="http://schemas.microsoft.com/office/drawing/2014/main" val="1740818946"/>
                    </a:ext>
                  </a:extLst>
                </a:gridCol>
                <a:gridCol w="686185">
                  <a:extLst>
                    <a:ext uri="{9D8B030D-6E8A-4147-A177-3AD203B41FA5}">
                      <a16:colId xmlns:a16="http://schemas.microsoft.com/office/drawing/2014/main" val="1075286861"/>
                    </a:ext>
                  </a:extLst>
                </a:gridCol>
                <a:gridCol w="674937">
                  <a:extLst>
                    <a:ext uri="{9D8B030D-6E8A-4147-A177-3AD203B41FA5}">
                      <a16:colId xmlns:a16="http://schemas.microsoft.com/office/drawing/2014/main" val="1576911424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234560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158263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6.497.697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6.497.697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24.840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50115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224.046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224.046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80665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694941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823.979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823.979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04616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823.979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823.979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00368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Programa Energización Rural y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823.979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823.979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30014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5.403.301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5.403.301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59532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5.403.301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5.403.301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832162"/>
                  </a:ext>
                </a:extLst>
              </a:tr>
              <a:tr h="27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05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5.403.301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5.403.301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631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0946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795137"/>
            <a:ext cx="7174429" cy="289924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265963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DE ACCIÓN DE EFICIENCIA ENERGÉTICA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55C135E-6EFB-4FC4-A15E-A5EC8572AB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389564"/>
              </p:ext>
            </p:extLst>
          </p:nvPr>
        </p:nvGraphicFramePr>
        <p:xfrm>
          <a:off x="412181" y="1581606"/>
          <a:ext cx="8136906" cy="2092399"/>
        </p:xfrm>
        <a:graphic>
          <a:graphicData uri="http://schemas.openxmlformats.org/drawingml/2006/table">
            <a:tbl>
              <a:tblPr/>
              <a:tblGrid>
                <a:gridCol w="747068">
                  <a:extLst>
                    <a:ext uri="{9D8B030D-6E8A-4147-A177-3AD203B41FA5}">
                      <a16:colId xmlns:a16="http://schemas.microsoft.com/office/drawing/2014/main" val="1127742752"/>
                    </a:ext>
                  </a:extLst>
                </a:gridCol>
                <a:gridCol w="275969">
                  <a:extLst>
                    <a:ext uri="{9D8B030D-6E8A-4147-A177-3AD203B41FA5}">
                      <a16:colId xmlns:a16="http://schemas.microsoft.com/office/drawing/2014/main" val="1220564574"/>
                    </a:ext>
                  </a:extLst>
                </a:gridCol>
                <a:gridCol w="275969">
                  <a:extLst>
                    <a:ext uri="{9D8B030D-6E8A-4147-A177-3AD203B41FA5}">
                      <a16:colId xmlns:a16="http://schemas.microsoft.com/office/drawing/2014/main" val="2558919629"/>
                    </a:ext>
                  </a:extLst>
                </a:gridCol>
                <a:gridCol w="2500446">
                  <a:extLst>
                    <a:ext uri="{9D8B030D-6E8A-4147-A177-3AD203B41FA5}">
                      <a16:colId xmlns:a16="http://schemas.microsoft.com/office/drawing/2014/main" val="2589257291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276799627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3634868060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1978472902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2957558004"/>
                    </a:ext>
                  </a:extLst>
                </a:gridCol>
                <a:gridCol w="680166">
                  <a:extLst>
                    <a:ext uri="{9D8B030D-6E8A-4147-A177-3AD203B41FA5}">
                      <a16:colId xmlns:a16="http://schemas.microsoft.com/office/drawing/2014/main" val="1106251021"/>
                    </a:ext>
                  </a:extLst>
                </a:gridCol>
                <a:gridCol w="669016">
                  <a:extLst>
                    <a:ext uri="{9D8B030D-6E8A-4147-A177-3AD203B41FA5}">
                      <a16:colId xmlns:a16="http://schemas.microsoft.com/office/drawing/2014/main" val="2671025894"/>
                    </a:ext>
                  </a:extLst>
                </a:gridCol>
              </a:tblGrid>
              <a:tr h="13609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101745"/>
                  </a:ext>
                </a:extLst>
              </a:tr>
              <a:tr h="41677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810446"/>
                  </a:ext>
                </a:extLst>
              </a:tr>
              <a:tr h="1786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8.252.556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8.252.556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213.978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769851"/>
                  </a:ext>
                </a:extLst>
              </a:tr>
              <a:tr h="136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1.813.119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1.813.119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208.398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32682"/>
                  </a:ext>
                </a:extLst>
              </a:tr>
              <a:tr h="136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323.008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323.008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910796"/>
                  </a:ext>
                </a:extLst>
              </a:tr>
              <a:tr h="136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3.163.132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3.163.132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831005"/>
                  </a:ext>
                </a:extLst>
              </a:tr>
              <a:tr h="136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2.606.932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2.606.932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529638"/>
                  </a:ext>
                </a:extLst>
              </a:tr>
              <a:tr h="136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2.606.932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2.606.932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769951"/>
                  </a:ext>
                </a:extLst>
              </a:tr>
              <a:tr h="136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556.200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556.200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238575"/>
                  </a:ext>
                </a:extLst>
              </a:tr>
              <a:tr h="136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Plan de Acción de Eficiencia Energética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556.200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556.200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32390"/>
                  </a:ext>
                </a:extLst>
              </a:tr>
              <a:tr h="136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2.953.297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2.953.297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439083"/>
                  </a:ext>
                </a:extLst>
              </a:tr>
              <a:tr h="136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2.953.297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2.953.297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590340"/>
                  </a:ext>
                </a:extLst>
              </a:tr>
              <a:tr h="136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2.953.297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2.953.297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630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5745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304" y="3390711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2776"/>
            <a:ext cx="791040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EAAD1F2-DECE-4C3D-977D-F28111EBFF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61841"/>
              </p:ext>
            </p:extLst>
          </p:nvPr>
        </p:nvGraphicFramePr>
        <p:xfrm>
          <a:off x="488230" y="1729928"/>
          <a:ext cx="8136906" cy="1568019"/>
        </p:xfrm>
        <a:graphic>
          <a:graphicData uri="http://schemas.openxmlformats.org/drawingml/2006/table">
            <a:tbl>
              <a:tblPr/>
              <a:tblGrid>
                <a:gridCol w="747068">
                  <a:extLst>
                    <a:ext uri="{9D8B030D-6E8A-4147-A177-3AD203B41FA5}">
                      <a16:colId xmlns:a16="http://schemas.microsoft.com/office/drawing/2014/main" val="2479765232"/>
                    </a:ext>
                  </a:extLst>
                </a:gridCol>
                <a:gridCol w="275969">
                  <a:extLst>
                    <a:ext uri="{9D8B030D-6E8A-4147-A177-3AD203B41FA5}">
                      <a16:colId xmlns:a16="http://schemas.microsoft.com/office/drawing/2014/main" val="1631194031"/>
                    </a:ext>
                  </a:extLst>
                </a:gridCol>
                <a:gridCol w="275969">
                  <a:extLst>
                    <a:ext uri="{9D8B030D-6E8A-4147-A177-3AD203B41FA5}">
                      <a16:colId xmlns:a16="http://schemas.microsoft.com/office/drawing/2014/main" val="1990241716"/>
                    </a:ext>
                  </a:extLst>
                </a:gridCol>
                <a:gridCol w="2500446">
                  <a:extLst>
                    <a:ext uri="{9D8B030D-6E8A-4147-A177-3AD203B41FA5}">
                      <a16:colId xmlns:a16="http://schemas.microsoft.com/office/drawing/2014/main" val="2336619079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2632411727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1265392738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2356290691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1271112157"/>
                    </a:ext>
                  </a:extLst>
                </a:gridCol>
                <a:gridCol w="680166">
                  <a:extLst>
                    <a:ext uri="{9D8B030D-6E8A-4147-A177-3AD203B41FA5}">
                      <a16:colId xmlns:a16="http://schemas.microsoft.com/office/drawing/2014/main" val="1434845477"/>
                    </a:ext>
                  </a:extLst>
                </a:gridCol>
                <a:gridCol w="669016">
                  <a:extLst>
                    <a:ext uri="{9D8B030D-6E8A-4147-A177-3AD203B41FA5}">
                      <a16:colId xmlns:a16="http://schemas.microsoft.com/office/drawing/2014/main" val="2370690006"/>
                    </a:ext>
                  </a:extLst>
                </a:gridCol>
              </a:tblGrid>
              <a:tr h="13784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955911"/>
                  </a:ext>
                </a:extLst>
              </a:tr>
              <a:tr h="42215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470790"/>
                  </a:ext>
                </a:extLst>
              </a:tr>
              <a:tr h="1809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6.721.524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6.721.524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706.886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156380"/>
                  </a:ext>
                </a:extLst>
              </a:tr>
              <a:tr h="137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4.983.710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4.983.710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624.095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195683"/>
                  </a:ext>
                </a:extLst>
              </a:tr>
              <a:tr h="137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1.530.784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1.530.784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81.640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803532"/>
                  </a:ext>
                </a:extLst>
              </a:tr>
              <a:tr h="137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207.030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207.030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856732"/>
                  </a:ext>
                </a:extLst>
              </a:tr>
              <a:tr h="137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291417"/>
                  </a:ext>
                </a:extLst>
              </a:tr>
              <a:tr h="137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16.480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16.480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459836"/>
                  </a:ext>
                </a:extLst>
              </a:tr>
              <a:tr h="137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185.400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245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21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4448" y="5253676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4067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 ENERGÍA NUCLEAR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BC259B8-50FE-4E4F-A1C5-A2202B6C0F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153389"/>
              </p:ext>
            </p:extLst>
          </p:nvPr>
        </p:nvGraphicFramePr>
        <p:xfrm>
          <a:off x="434448" y="1682515"/>
          <a:ext cx="8136906" cy="3517446"/>
        </p:xfrm>
        <a:graphic>
          <a:graphicData uri="http://schemas.openxmlformats.org/drawingml/2006/table">
            <a:tbl>
              <a:tblPr/>
              <a:tblGrid>
                <a:gridCol w="747068">
                  <a:extLst>
                    <a:ext uri="{9D8B030D-6E8A-4147-A177-3AD203B41FA5}">
                      <a16:colId xmlns:a16="http://schemas.microsoft.com/office/drawing/2014/main" val="3973723665"/>
                    </a:ext>
                  </a:extLst>
                </a:gridCol>
                <a:gridCol w="275969">
                  <a:extLst>
                    <a:ext uri="{9D8B030D-6E8A-4147-A177-3AD203B41FA5}">
                      <a16:colId xmlns:a16="http://schemas.microsoft.com/office/drawing/2014/main" val="352504584"/>
                    </a:ext>
                  </a:extLst>
                </a:gridCol>
                <a:gridCol w="275969">
                  <a:extLst>
                    <a:ext uri="{9D8B030D-6E8A-4147-A177-3AD203B41FA5}">
                      <a16:colId xmlns:a16="http://schemas.microsoft.com/office/drawing/2014/main" val="3093264360"/>
                    </a:ext>
                  </a:extLst>
                </a:gridCol>
                <a:gridCol w="2500446">
                  <a:extLst>
                    <a:ext uri="{9D8B030D-6E8A-4147-A177-3AD203B41FA5}">
                      <a16:colId xmlns:a16="http://schemas.microsoft.com/office/drawing/2014/main" val="2363507318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3307338982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2040533282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171122585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1142179003"/>
                    </a:ext>
                  </a:extLst>
                </a:gridCol>
                <a:gridCol w="680166">
                  <a:extLst>
                    <a:ext uri="{9D8B030D-6E8A-4147-A177-3AD203B41FA5}">
                      <a16:colId xmlns:a16="http://schemas.microsoft.com/office/drawing/2014/main" val="2709132950"/>
                    </a:ext>
                  </a:extLst>
                </a:gridCol>
                <a:gridCol w="669016">
                  <a:extLst>
                    <a:ext uri="{9D8B030D-6E8A-4147-A177-3AD203B41FA5}">
                      <a16:colId xmlns:a16="http://schemas.microsoft.com/office/drawing/2014/main" val="3361789015"/>
                    </a:ext>
                  </a:extLst>
                </a:gridCol>
              </a:tblGrid>
              <a:tr h="13827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221345"/>
                  </a:ext>
                </a:extLst>
              </a:tr>
              <a:tr h="42347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238299"/>
                  </a:ext>
                </a:extLst>
              </a:tr>
              <a:tr h="1814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11.797.484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11.797.484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1.847.972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270787"/>
                  </a:ext>
                </a:extLst>
              </a:tr>
              <a:tr h="138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7.908.725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7.908.725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960.614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277896"/>
                  </a:ext>
                </a:extLst>
              </a:tr>
              <a:tr h="138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2.857.400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2.857.400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218.468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782985"/>
                  </a:ext>
                </a:extLst>
              </a:tr>
              <a:tr h="138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256.888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2568880,0%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2568880,0%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207916"/>
                  </a:ext>
                </a:extLst>
              </a:tr>
              <a:tr h="138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205.791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475258"/>
                  </a:ext>
                </a:extLst>
              </a:tr>
              <a:tr h="138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51.097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510970,0%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510970,0%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825181"/>
                  </a:ext>
                </a:extLst>
              </a:tr>
              <a:tr h="138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32.960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32.960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179306"/>
                  </a:ext>
                </a:extLst>
              </a:tr>
              <a:tr h="138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32.960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32.960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420836"/>
                  </a:ext>
                </a:extLst>
              </a:tr>
              <a:tr h="138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de Energía Atómica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32.960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32.960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051903"/>
                  </a:ext>
                </a:extLst>
              </a:tr>
              <a:tr h="138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121890,0%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121890,0%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621935"/>
                  </a:ext>
                </a:extLst>
              </a:tr>
              <a:tr h="138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121890,0%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121890,0%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90795"/>
                  </a:ext>
                </a:extLst>
              </a:tr>
              <a:tr h="138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203.940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203.940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961177"/>
                  </a:ext>
                </a:extLst>
              </a:tr>
              <a:tr h="138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30.900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58620"/>
                  </a:ext>
                </a:extLst>
              </a:tr>
              <a:tr h="138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425013"/>
                  </a:ext>
                </a:extLst>
              </a:tr>
              <a:tr h="138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87.550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87.550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548060"/>
                  </a:ext>
                </a:extLst>
              </a:tr>
              <a:tr h="146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180403"/>
                  </a:ext>
                </a:extLst>
              </a:tr>
              <a:tr h="138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59.740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59.740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953724"/>
                  </a:ext>
                </a:extLst>
              </a:tr>
              <a:tr h="138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794.439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794.439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609961"/>
                  </a:ext>
                </a:extLst>
              </a:tr>
              <a:tr h="138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794.439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794.439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888057"/>
                  </a:ext>
                </a:extLst>
              </a:tr>
              <a:tr h="138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185929"/>
                  </a:ext>
                </a:extLst>
              </a:tr>
              <a:tr h="138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203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4967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3864" y="4207766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573712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33723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SUPERINTENDENCIA DE ELECTRICIDAD Y COMBUSTIBLES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55CBECB-79AD-46F3-92B4-55FAF2B146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661195"/>
              </p:ext>
            </p:extLst>
          </p:nvPr>
        </p:nvGraphicFramePr>
        <p:xfrm>
          <a:off x="333723" y="1913447"/>
          <a:ext cx="8210798" cy="2252528"/>
        </p:xfrm>
        <a:graphic>
          <a:graphicData uri="http://schemas.openxmlformats.org/drawingml/2006/table">
            <a:tbl>
              <a:tblPr/>
              <a:tblGrid>
                <a:gridCol w="753852">
                  <a:extLst>
                    <a:ext uri="{9D8B030D-6E8A-4147-A177-3AD203B41FA5}">
                      <a16:colId xmlns:a16="http://schemas.microsoft.com/office/drawing/2014/main" val="498005282"/>
                    </a:ext>
                  </a:extLst>
                </a:gridCol>
                <a:gridCol w="278476">
                  <a:extLst>
                    <a:ext uri="{9D8B030D-6E8A-4147-A177-3AD203B41FA5}">
                      <a16:colId xmlns:a16="http://schemas.microsoft.com/office/drawing/2014/main" val="2144137763"/>
                    </a:ext>
                  </a:extLst>
                </a:gridCol>
                <a:gridCol w="278476">
                  <a:extLst>
                    <a:ext uri="{9D8B030D-6E8A-4147-A177-3AD203B41FA5}">
                      <a16:colId xmlns:a16="http://schemas.microsoft.com/office/drawing/2014/main" val="143250795"/>
                    </a:ext>
                  </a:extLst>
                </a:gridCol>
                <a:gridCol w="2523153">
                  <a:extLst>
                    <a:ext uri="{9D8B030D-6E8A-4147-A177-3AD203B41FA5}">
                      <a16:colId xmlns:a16="http://schemas.microsoft.com/office/drawing/2014/main" val="1431371521"/>
                    </a:ext>
                  </a:extLst>
                </a:gridCol>
                <a:gridCol w="753852">
                  <a:extLst>
                    <a:ext uri="{9D8B030D-6E8A-4147-A177-3AD203B41FA5}">
                      <a16:colId xmlns:a16="http://schemas.microsoft.com/office/drawing/2014/main" val="2986275110"/>
                    </a:ext>
                  </a:extLst>
                </a:gridCol>
                <a:gridCol w="753852">
                  <a:extLst>
                    <a:ext uri="{9D8B030D-6E8A-4147-A177-3AD203B41FA5}">
                      <a16:colId xmlns:a16="http://schemas.microsoft.com/office/drawing/2014/main" val="591742209"/>
                    </a:ext>
                  </a:extLst>
                </a:gridCol>
                <a:gridCol w="753852">
                  <a:extLst>
                    <a:ext uri="{9D8B030D-6E8A-4147-A177-3AD203B41FA5}">
                      <a16:colId xmlns:a16="http://schemas.microsoft.com/office/drawing/2014/main" val="1191159382"/>
                    </a:ext>
                  </a:extLst>
                </a:gridCol>
                <a:gridCol w="753852">
                  <a:extLst>
                    <a:ext uri="{9D8B030D-6E8A-4147-A177-3AD203B41FA5}">
                      <a16:colId xmlns:a16="http://schemas.microsoft.com/office/drawing/2014/main" val="2318591544"/>
                    </a:ext>
                  </a:extLst>
                </a:gridCol>
                <a:gridCol w="686342">
                  <a:extLst>
                    <a:ext uri="{9D8B030D-6E8A-4147-A177-3AD203B41FA5}">
                      <a16:colId xmlns:a16="http://schemas.microsoft.com/office/drawing/2014/main" val="879866833"/>
                    </a:ext>
                  </a:extLst>
                </a:gridCol>
                <a:gridCol w="675091">
                  <a:extLst>
                    <a:ext uri="{9D8B030D-6E8A-4147-A177-3AD203B41FA5}">
                      <a16:colId xmlns:a16="http://schemas.microsoft.com/office/drawing/2014/main" val="106474382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5912105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990361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13.814.522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13.814.522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2.347.683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88481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11.196.960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11.196.960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1.706.334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25463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2.271.255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2.271.255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253.542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22339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57687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04510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346.297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346.297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46362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19.549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50917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41.953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41.953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15347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53.045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83066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231.750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231.750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75703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383.722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86007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383.722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196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862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La Ejecución del Ministerio, del mes de FEBRERO ascendió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a $157.180 millones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, es decir, un 96% respecto de la ley vigente.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En la </a:t>
            </a:r>
            <a:r>
              <a:rPr lang="es-CL" sz="1400" b="1" dirty="0">
                <a:solidFill>
                  <a:prstClr val="black"/>
                </a:solidFill>
              </a:rPr>
              <a:t>Subsecretaría de Energía </a:t>
            </a:r>
            <a:r>
              <a:rPr lang="es-CL" sz="1400" dirty="0">
                <a:solidFill>
                  <a:prstClr val="black"/>
                </a:solidFill>
              </a:rPr>
              <a:t>se observó que la asignación “Prospectiva y Política Energética y Desarrollo Sustentable”, presentó un 100% de gasto, con $949 millones. La transferencia a la Empresa Nacional de Petróleo ejecutó un 96% sus recursos con desembolsos por $58.099 millones.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El programa presupuestario “Apoyo al Desarrollo de Energías Renovables No Convencionales”, con recursos vigentes por $4.569 millones, un 97% de sus recursos.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La Aplicación Programa Energización Rural y Social, con recursos aprobados por $872 millones, presentó un avance presupuestario de un 100%.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La transferencia corriente para la Aplicación Plan de Acción de Eficiencia Energética, con recursos aprobados por $10.098 millones, ejecutó un 100% su presupuesto vigente, con un gasto total de $8.970 millones. En esta asignación se observa una disminución del presupuesto vigente por $1.127 millones.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Las Iniciativas de Inversión de la Comisión Chilena de Energía Nuclear, con recursos disponibles por $919 millones, presentaron ejecución presupuestaria de un 35%.</a:t>
            </a:r>
            <a:endParaRPr lang="es-CL" sz="1400" b="1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</p:spTree>
    <p:extLst>
      <p:ext uri="{BB962C8B-B14F-4D97-AF65-F5344CB8AC3E}">
        <p14:creationId xmlns:p14="http://schemas.microsoft.com/office/powerpoint/2010/main" val="4115384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944195"/>
            <a:ext cx="701127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F5A9BC23-2D27-4636-8105-11CA1CE501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8732068"/>
              </p:ext>
            </p:extLst>
          </p:nvPr>
        </p:nvGraphicFramePr>
        <p:xfrm>
          <a:off x="1403648" y="1772816"/>
          <a:ext cx="6291198" cy="3842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4504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5578102"/>
            <a:ext cx="6795254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B1D6CABC-2701-463D-8BB1-882D6AA341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1554711"/>
              </p:ext>
            </p:extLst>
          </p:nvPr>
        </p:nvGraphicFramePr>
        <p:xfrm>
          <a:off x="1187624" y="1700808"/>
          <a:ext cx="6408712" cy="3464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8890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71600" y="5650653"/>
            <a:ext cx="701127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6241303"/>
              </p:ext>
            </p:extLst>
          </p:nvPr>
        </p:nvGraphicFramePr>
        <p:xfrm>
          <a:off x="683568" y="1631490"/>
          <a:ext cx="7488832" cy="3885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4153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66361" y="5768462"/>
            <a:ext cx="701127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0400876"/>
              </p:ext>
            </p:extLst>
          </p:nvPr>
        </p:nvGraphicFramePr>
        <p:xfrm>
          <a:off x="611560" y="1556792"/>
          <a:ext cx="758734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5886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6921" y="3820053"/>
            <a:ext cx="701127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6989463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3E3059F-DD63-4D41-952B-31C07EDBA4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360459"/>
              </p:ext>
            </p:extLst>
          </p:nvPr>
        </p:nvGraphicFramePr>
        <p:xfrm>
          <a:off x="414338" y="1617182"/>
          <a:ext cx="8136900" cy="2128228"/>
        </p:xfrm>
        <a:graphic>
          <a:graphicData uri="http://schemas.openxmlformats.org/drawingml/2006/table">
            <a:tbl>
              <a:tblPr/>
              <a:tblGrid>
                <a:gridCol w="857189">
                  <a:extLst>
                    <a:ext uri="{9D8B030D-6E8A-4147-A177-3AD203B41FA5}">
                      <a16:colId xmlns:a16="http://schemas.microsoft.com/office/drawing/2014/main" val="2039510011"/>
                    </a:ext>
                  </a:extLst>
                </a:gridCol>
                <a:gridCol w="2290103">
                  <a:extLst>
                    <a:ext uri="{9D8B030D-6E8A-4147-A177-3AD203B41FA5}">
                      <a16:colId xmlns:a16="http://schemas.microsoft.com/office/drawing/2014/main" val="2293149071"/>
                    </a:ext>
                  </a:extLst>
                </a:gridCol>
                <a:gridCol w="857189">
                  <a:extLst>
                    <a:ext uri="{9D8B030D-6E8A-4147-A177-3AD203B41FA5}">
                      <a16:colId xmlns:a16="http://schemas.microsoft.com/office/drawing/2014/main" val="1510257201"/>
                    </a:ext>
                  </a:extLst>
                </a:gridCol>
                <a:gridCol w="857189">
                  <a:extLst>
                    <a:ext uri="{9D8B030D-6E8A-4147-A177-3AD203B41FA5}">
                      <a16:colId xmlns:a16="http://schemas.microsoft.com/office/drawing/2014/main" val="598514623"/>
                    </a:ext>
                  </a:extLst>
                </a:gridCol>
                <a:gridCol w="857189">
                  <a:extLst>
                    <a:ext uri="{9D8B030D-6E8A-4147-A177-3AD203B41FA5}">
                      <a16:colId xmlns:a16="http://schemas.microsoft.com/office/drawing/2014/main" val="2614451175"/>
                    </a:ext>
                  </a:extLst>
                </a:gridCol>
                <a:gridCol w="857189">
                  <a:extLst>
                    <a:ext uri="{9D8B030D-6E8A-4147-A177-3AD203B41FA5}">
                      <a16:colId xmlns:a16="http://schemas.microsoft.com/office/drawing/2014/main" val="3265621296"/>
                    </a:ext>
                  </a:extLst>
                </a:gridCol>
                <a:gridCol w="780426">
                  <a:extLst>
                    <a:ext uri="{9D8B030D-6E8A-4147-A177-3AD203B41FA5}">
                      <a16:colId xmlns:a16="http://schemas.microsoft.com/office/drawing/2014/main" val="883767938"/>
                    </a:ext>
                  </a:extLst>
                </a:gridCol>
                <a:gridCol w="780426">
                  <a:extLst>
                    <a:ext uri="{9D8B030D-6E8A-4147-A177-3AD203B41FA5}">
                      <a16:colId xmlns:a16="http://schemas.microsoft.com/office/drawing/2014/main" val="1020177399"/>
                    </a:ext>
                  </a:extLst>
                </a:gridCol>
              </a:tblGrid>
              <a:tr h="15067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221405"/>
                  </a:ext>
                </a:extLst>
              </a:tr>
              <a:tr h="46143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763089"/>
                  </a:ext>
                </a:extLst>
              </a:tr>
              <a:tr h="160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128.582.888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128.582.888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6.969.503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189162"/>
                  </a:ext>
                </a:extLst>
              </a:tr>
              <a:tr h="150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38.222.770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38.222.770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5.128.439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330046"/>
                  </a:ext>
                </a:extLst>
              </a:tr>
              <a:tr h="150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12.954.548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12.954.548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783.117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027646"/>
                  </a:ext>
                </a:extLst>
              </a:tr>
              <a:tr h="150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1284440,0%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1284440,0%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839834"/>
                  </a:ext>
                </a:extLst>
              </a:tr>
              <a:tr h="150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66.108.843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66.108.843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670200"/>
                  </a:ext>
                </a:extLst>
              </a:tr>
              <a:tr h="150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121890,0%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121890,0%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211229"/>
                  </a:ext>
                </a:extLst>
              </a:tr>
              <a:tr h="150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1.719.802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1.719.802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530506"/>
                  </a:ext>
                </a:extLst>
              </a:tr>
              <a:tr h="150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794.439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794.439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221559"/>
                  </a:ext>
                </a:extLst>
              </a:tr>
              <a:tr h="150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8.356.598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8.356.598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464149"/>
                  </a:ext>
                </a:extLst>
              </a:tr>
              <a:tr h="150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425.858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425.858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777.743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856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362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38045" y="4091639"/>
            <a:ext cx="6790121" cy="26826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0058" y="1484784"/>
            <a:ext cx="6856238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6BD44AB-8A5B-4985-B3C8-91882D349C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83122"/>
              </p:ext>
            </p:extLst>
          </p:nvPr>
        </p:nvGraphicFramePr>
        <p:xfrm>
          <a:off x="414336" y="1820894"/>
          <a:ext cx="8210800" cy="2186358"/>
        </p:xfrm>
        <a:graphic>
          <a:graphicData uri="http://schemas.openxmlformats.org/drawingml/2006/table">
            <a:tbl>
              <a:tblPr/>
              <a:tblGrid>
                <a:gridCol w="309491">
                  <a:extLst>
                    <a:ext uri="{9D8B030D-6E8A-4147-A177-3AD203B41FA5}">
                      <a16:colId xmlns:a16="http://schemas.microsoft.com/office/drawing/2014/main" val="141662"/>
                    </a:ext>
                  </a:extLst>
                </a:gridCol>
                <a:gridCol w="309491">
                  <a:extLst>
                    <a:ext uri="{9D8B030D-6E8A-4147-A177-3AD203B41FA5}">
                      <a16:colId xmlns:a16="http://schemas.microsoft.com/office/drawing/2014/main" val="767312139"/>
                    </a:ext>
                  </a:extLst>
                </a:gridCol>
                <a:gridCol w="2776136">
                  <a:extLst>
                    <a:ext uri="{9D8B030D-6E8A-4147-A177-3AD203B41FA5}">
                      <a16:colId xmlns:a16="http://schemas.microsoft.com/office/drawing/2014/main" val="1493225209"/>
                    </a:ext>
                  </a:extLst>
                </a:gridCol>
                <a:gridCol w="829436">
                  <a:extLst>
                    <a:ext uri="{9D8B030D-6E8A-4147-A177-3AD203B41FA5}">
                      <a16:colId xmlns:a16="http://schemas.microsoft.com/office/drawing/2014/main" val="3054070478"/>
                    </a:ext>
                  </a:extLst>
                </a:gridCol>
                <a:gridCol w="829436">
                  <a:extLst>
                    <a:ext uri="{9D8B030D-6E8A-4147-A177-3AD203B41FA5}">
                      <a16:colId xmlns:a16="http://schemas.microsoft.com/office/drawing/2014/main" val="576342284"/>
                    </a:ext>
                  </a:extLst>
                </a:gridCol>
                <a:gridCol w="829436">
                  <a:extLst>
                    <a:ext uri="{9D8B030D-6E8A-4147-A177-3AD203B41FA5}">
                      <a16:colId xmlns:a16="http://schemas.microsoft.com/office/drawing/2014/main" val="214124540"/>
                    </a:ext>
                  </a:extLst>
                </a:gridCol>
                <a:gridCol w="829436">
                  <a:extLst>
                    <a:ext uri="{9D8B030D-6E8A-4147-A177-3AD203B41FA5}">
                      <a16:colId xmlns:a16="http://schemas.microsoft.com/office/drawing/2014/main" val="2041184928"/>
                    </a:ext>
                  </a:extLst>
                </a:gridCol>
                <a:gridCol w="755159">
                  <a:extLst>
                    <a:ext uri="{9D8B030D-6E8A-4147-A177-3AD203B41FA5}">
                      <a16:colId xmlns:a16="http://schemas.microsoft.com/office/drawing/2014/main" val="2397757513"/>
                    </a:ext>
                  </a:extLst>
                </a:gridCol>
                <a:gridCol w="742779">
                  <a:extLst>
                    <a:ext uri="{9D8B030D-6E8A-4147-A177-3AD203B41FA5}">
                      <a16:colId xmlns:a16="http://schemas.microsoft.com/office/drawing/2014/main" val="2012944446"/>
                    </a:ext>
                  </a:extLst>
                </a:gridCol>
              </a:tblGrid>
              <a:tr h="1451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773781"/>
                  </a:ext>
                </a:extLst>
              </a:tr>
              <a:tr h="4445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311018"/>
                  </a:ext>
                </a:extLst>
              </a:tr>
              <a:tr h="19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96.249.358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96.249.358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2.066.962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89210"/>
                  </a:ext>
                </a:extLst>
              </a:tr>
              <a:tr h="208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76.986.123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76.986.123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1.758.611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759697"/>
                  </a:ext>
                </a:extLst>
              </a:tr>
              <a:tr h="2812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4.512.982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4.512.982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69.533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572401"/>
                  </a:ext>
                </a:extLst>
              </a:tr>
              <a:tr h="181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Energización Rural y Social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6.497.697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6.497.697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24.840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805250"/>
                  </a:ext>
                </a:extLst>
              </a:tr>
              <a:tr h="181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Acción de Eficiencia Energética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8.252.556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8.252.556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213.978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313157"/>
                  </a:ext>
                </a:extLst>
              </a:tr>
              <a:tr h="181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ENERGÍA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6.721.524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6.721.524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706.886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231080"/>
                  </a:ext>
                </a:extLst>
              </a:tr>
              <a:tr h="181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 ENERGÍA NUCLEAR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11.797.484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11.797.484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1.847.972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362952"/>
                  </a:ext>
                </a:extLst>
              </a:tr>
              <a:tr h="19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ELECTRICIDAD Y COMBUSTIBLES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13.814.522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13.814.522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2.347.683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680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172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006921"/>
            <a:ext cx="7641642" cy="30054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3441"/>
            <a:ext cx="7328935" cy="19166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7F2FC56-075A-4B26-AEF7-3F7410339A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003616"/>
              </p:ext>
            </p:extLst>
          </p:nvPr>
        </p:nvGraphicFramePr>
        <p:xfrm>
          <a:off x="414338" y="1700808"/>
          <a:ext cx="8208913" cy="3224037"/>
        </p:xfrm>
        <a:graphic>
          <a:graphicData uri="http://schemas.openxmlformats.org/drawingml/2006/table">
            <a:tbl>
              <a:tblPr/>
              <a:tblGrid>
                <a:gridCol w="753679">
                  <a:extLst>
                    <a:ext uri="{9D8B030D-6E8A-4147-A177-3AD203B41FA5}">
                      <a16:colId xmlns:a16="http://schemas.microsoft.com/office/drawing/2014/main" val="1331758462"/>
                    </a:ext>
                  </a:extLst>
                </a:gridCol>
                <a:gridCol w="278411">
                  <a:extLst>
                    <a:ext uri="{9D8B030D-6E8A-4147-A177-3AD203B41FA5}">
                      <a16:colId xmlns:a16="http://schemas.microsoft.com/office/drawing/2014/main" val="2135321893"/>
                    </a:ext>
                  </a:extLst>
                </a:gridCol>
                <a:gridCol w="278411">
                  <a:extLst>
                    <a:ext uri="{9D8B030D-6E8A-4147-A177-3AD203B41FA5}">
                      <a16:colId xmlns:a16="http://schemas.microsoft.com/office/drawing/2014/main" val="1968652852"/>
                    </a:ext>
                  </a:extLst>
                </a:gridCol>
                <a:gridCol w="2522574">
                  <a:extLst>
                    <a:ext uri="{9D8B030D-6E8A-4147-A177-3AD203B41FA5}">
                      <a16:colId xmlns:a16="http://schemas.microsoft.com/office/drawing/2014/main" val="1410479187"/>
                    </a:ext>
                  </a:extLst>
                </a:gridCol>
                <a:gridCol w="753679">
                  <a:extLst>
                    <a:ext uri="{9D8B030D-6E8A-4147-A177-3AD203B41FA5}">
                      <a16:colId xmlns:a16="http://schemas.microsoft.com/office/drawing/2014/main" val="1639756510"/>
                    </a:ext>
                  </a:extLst>
                </a:gridCol>
                <a:gridCol w="753679">
                  <a:extLst>
                    <a:ext uri="{9D8B030D-6E8A-4147-A177-3AD203B41FA5}">
                      <a16:colId xmlns:a16="http://schemas.microsoft.com/office/drawing/2014/main" val="4230578473"/>
                    </a:ext>
                  </a:extLst>
                </a:gridCol>
                <a:gridCol w="753679">
                  <a:extLst>
                    <a:ext uri="{9D8B030D-6E8A-4147-A177-3AD203B41FA5}">
                      <a16:colId xmlns:a16="http://schemas.microsoft.com/office/drawing/2014/main" val="1608483212"/>
                    </a:ext>
                  </a:extLst>
                </a:gridCol>
                <a:gridCol w="753679">
                  <a:extLst>
                    <a:ext uri="{9D8B030D-6E8A-4147-A177-3AD203B41FA5}">
                      <a16:colId xmlns:a16="http://schemas.microsoft.com/office/drawing/2014/main" val="2606202596"/>
                    </a:ext>
                  </a:extLst>
                </a:gridCol>
                <a:gridCol w="686185">
                  <a:extLst>
                    <a:ext uri="{9D8B030D-6E8A-4147-A177-3AD203B41FA5}">
                      <a16:colId xmlns:a16="http://schemas.microsoft.com/office/drawing/2014/main" val="2677001228"/>
                    </a:ext>
                  </a:extLst>
                </a:gridCol>
                <a:gridCol w="674937">
                  <a:extLst>
                    <a:ext uri="{9D8B030D-6E8A-4147-A177-3AD203B41FA5}">
                      <a16:colId xmlns:a16="http://schemas.microsoft.com/office/drawing/2014/main" val="1379219149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483900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372070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76.986.123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76.986.123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1.758.611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77529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11.391.776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11.391.776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1.540.683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612754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5.712.893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5.712.893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217.829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31510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59.105.911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59.105.911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30970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566.500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566.500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334304"/>
                  </a:ext>
                </a:extLst>
              </a:tr>
              <a:tr h="27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Prospectiva y Política Energética y Desarrollo Sustentable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566.500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566.500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7309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67778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del Petróleo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90057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17.533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2058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Internacional de Energía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17.533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56610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349.685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349.685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84577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95.790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95.790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06623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83203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92.700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92.700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36524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156.045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156.045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6948392"/>
                  </a:ext>
                </a:extLst>
              </a:tr>
              <a:tr h="146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425.858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425.858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47213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378.404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378.404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65788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47.454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47.454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536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51152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2290</Words>
  <Application>Microsoft Office PowerPoint</Application>
  <PresentationFormat>Presentación en pantalla (4:3)</PresentationFormat>
  <Paragraphs>1190</Paragraphs>
  <Slides>15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7</vt:i4>
      </vt:variant>
      <vt:variant>
        <vt:lpstr>Títulos de diapositiva</vt:lpstr>
      </vt:variant>
      <vt:variant>
        <vt:i4>15</vt:i4>
      </vt:variant>
    </vt:vector>
  </HeadingPairs>
  <TitlesOfParts>
    <vt:vector size="24" baseType="lpstr">
      <vt:lpstr>Arial</vt:lpstr>
      <vt:lpstr>Calibri</vt:lpstr>
      <vt:lpstr>1_Tema de Office</vt:lpstr>
      <vt:lpstr>16_Tema de Office</vt:lpstr>
      <vt:lpstr>2_Tema de Office</vt:lpstr>
      <vt:lpstr>3_Tema de Office</vt:lpstr>
      <vt:lpstr>4_Tema de Office</vt:lpstr>
      <vt:lpstr>17_Tema de Office</vt:lpstr>
      <vt:lpstr>5_Tema de Office</vt:lpstr>
      <vt:lpstr>EJECUCIÓN ACUMULADA DE GASTOS PRESUPUESTARIOS AL MES DE FEBRERO DE 2019 PARTIDA 24: MINISTERIO DE ENERGÍA</vt:lpstr>
      <vt:lpstr>EJECUCIÓN ACUMULADA DE GASTOS A FEBRERO DE 2019  PARTIDA 24 MINISTERIO DE ENERGÍA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FEBRERO DE 2019  PARTIDA 24 MINISTERIO DE ENERGÍA</vt:lpstr>
      <vt:lpstr>EJECUCIÓN ACUMULADA DE GASTOS A FEBRERO DE 2019  PARTIDA 24 RESUMEN POR CAPÍTULOS</vt:lpstr>
      <vt:lpstr>EJECUCIÓN ACUMULADA DE GASTOS A FEBRERO DE 2019  PARTIDA 24. CAPÍTULO 01. PROGRAMA 01:  SUBSECRETARÍA DE ENERGÍA</vt:lpstr>
      <vt:lpstr>EJECUCIÓN ACUMULADA DE GASTOS A FEBRERO DE 2019  PARTIDA 24. CAPÍTULO 01. PROGRAMA 03:  APOYO AL DESARROLLO DE ENERGÍAS RENOVABLES NO CONVENCIONALES</vt:lpstr>
      <vt:lpstr>EJECUCIÓN ACUMULADA DE GASTOS A FEBRERO DE 2019  PARTIDA 24. CAPÍTULO 01. PROGRAMA 04:  PROGRAMA ENERGIZACIÓN RURAL Y SOCIAL</vt:lpstr>
      <vt:lpstr>EJECUCIÓN ACUMULADA DE GASTOS A FEBRERO DE 2019  PARTIDA 24. CAPÍTULO 01. PROGRAMA 05:  PLAN DE ACCIÓN DE EFICIENCIA ENERGÉTICA</vt:lpstr>
      <vt:lpstr>EJECUCIÓN ACUMULADA DE GASTOS A FEBRERO DE 2019  PARTIDA 24. CAPÍTULO 02. PROGRAMA 01:  COMISIÓN NACIONAL DE ENERGÍA</vt:lpstr>
      <vt:lpstr>EJECUCIÓN ACUMULADA DE GASTOS A FEBRERO DE 2019  PARTIDA 24. CAPÍTULO 03. PROGRAMA 01:  COMISIÓN CHILENA DE ENERGÍA NUCLEAR</vt:lpstr>
      <vt:lpstr>EJECUCIÓN ACUMULADA DE GASTOS A FEBRERO DE 2019  PARTIDA 24. CAPÍTULO 04. PROGRAMA 01:  SUPERINTENDENCIA DE ELECTRICIDAD Y COMBUSTIBLES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PRESUPUESTARIA DE GASTOS ACUMULADA AL MES DE JUNIO DE 2016 PARTIDA 24: MINISTERIO DE ENERGÍA</dc:title>
  <dc:creator>Ruben Catalan</dc:creator>
  <cp:lastModifiedBy>Presupuesto</cp:lastModifiedBy>
  <cp:revision>77</cp:revision>
  <cp:lastPrinted>2016-08-01T15:51:15Z</cp:lastPrinted>
  <dcterms:created xsi:type="dcterms:W3CDTF">2016-08-01T15:22:37Z</dcterms:created>
  <dcterms:modified xsi:type="dcterms:W3CDTF">2019-04-29T13:03:26Z</dcterms:modified>
</cp:coreProperties>
</file>