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0" r:id="rId6"/>
    <p:sldId id="301" r:id="rId7"/>
    <p:sldId id="299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16-09-2019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16-09-2019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16-09-2019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16-09-2019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16-09-2019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16-09-2019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16-09-2019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16-09-2019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16-09-2019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16-09-2019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1574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/>
              <a:t>, </a:t>
            </a:r>
            <a:r>
              <a:rPr lang="es-CL" sz="1200" smtClean="0"/>
              <a:t>septiembre </a:t>
            </a:r>
            <a:r>
              <a:rPr lang="es-CL" sz="1200" dirty="0"/>
              <a:t>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Ministerio Público</a:t>
            </a:r>
            <a:r>
              <a:rPr lang="es-CL" sz="1600" dirty="0">
                <a:latin typeface="+mn-lt"/>
              </a:rPr>
              <a:t> presentó recursos vigentes por </a:t>
            </a:r>
            <a:r>
              <a:rPr lang="es-CL" sz="1600" dirty="0" smtClean="0">
                <a:latin typeface="+mn-lt"/>
              </a:rPr>
              <a:t>$</a:t>
            </a:r>
            <a:r>
              <a:rPr lang="es-CL" sz="1600" dirty="0" smtClean="0">
                <a:latin typeface="+mn-lt"/>
              </a:rPr>
              <a:t>209.971 </a:t>
            </a:r>
            <a:r>
              <a:rPr lang="es-CL" sz="1600" dirty="0">
                <a:latin typeface="+mn-lt"/>
              </a:rPr>
              <a:t>millones. Se da cuenta de los recursos para el funcionamiento de la Fiscalía Nacional, 18 Fiscalías Regionales, 132 Fiscalías Locales y 11 Oficinas de Atención de Público (en total son 161 dependencias a lo largo del país). Además, se financia una dotación de 3.787 personas (666 fiscales y 3.121 funcionarios), la </a:t>
            </a:r>
            <a:r>
              <a:rPr lang="es-CL" sz="1600" dirty="0"/>
              <a:t>Atención de Víctimas y Testigos,</a:t>
            </a:r>
            <a:r>
              <a:rPr lang="es-CL" sz="1600" dirty="0">
                <a:latin typeface="+mn-lt"/>
              </a:rPr>
              <a:t> las leyes de fortalecimiento del Ministerio Público, de e</a:t>
            </a:r>
            <a:r>
              <a:rPr lang="es-CL" sz="1600" dirty="0"/>
              <a:t>ntrevistas grabadas en video</a:t>
            </a:r>
            <a:r>
              <a:rPr lang="es-CL" sz="1600" dirty="0">
                <a:latin typeface="+mn-lt"/>
              </a:rPr>
              <a:t>, y de la creación de la </a:t>
            </a:r>
            <a:r>
              <a:rPr lang="es-CL" sz="1600" dirty="0"/>
              <a:t>región de Ñuble. La ejecución presupuestaria alcanzó un </a:t>
            </a:r>
            <a:r>
              <a:rPr lang="es-CL" sz="1600" dirty="0" smtClean="0"/>
              <a:t>55%.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/>
              <a:t>Iniciativas de inversión</a:t>
            </a:r>
            <a:r>
              <a:rPr lang="es-ES" sz="1600" dirty="0"/>
              <a:t>, con recursos aprobados por $9.193 millones, para </a:t>
            </a:r>
            <a:r>
              <a:rPr lang="es-CL" sz="1600" dirty="0"/>
              <a:t>26 proyectos de arrastre del servicio, </a:t>
            </a:r>
            <a:r>
              <a:rPr lang="es-ES" sz="1600" dirty="0"/>
              <a:t>ejecutaron un </a:t>
            </a:r>
            <a:r>
              <a:rPr lang="es-ES" sz="1600" dirty="0" smtClean="0"/>
              <a:t>6% </a:t>
            </a:r>
            <a:r>
              <a:rPr lang="es-ES" sz="1600" dirty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$47 millones autorizados, contiene recursos para financiar estudios de postgrado para fiscales y funcionarios del Ministerio Público, sobre todo en materias de persecución penal y economía de la justicia. </a:t>
            </a:r>
            <a:r>
              <a:rPr lang="es-ES" sz="1600" dirty="0"/>
              <a:t>se observó un </a:t>
            </a:r>
            <a:r>
              <a:rPr lang="es-ES" sz="1600" dirty="0" smtClean="0"/>
              <a:t>20% </a:t>
            </a:r>
            <a:r>
              <a:rPr lang="es-ES" sz="1600" dirty="0"/>
              <a:t>de gasto.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Respecto a la </a:t>
            </a:r>
            <a:r>
              <a:rPr lang="es-ES" sz="1600" b="1" dirty="0"/>
              <a:t>deuda flotante</a:t>
            </a:r>
            <a:r>
              <a:rPr lang="es-ES" sz="1600" dirty="0"/>
              <a:t>, se observa un incremento de $ 575 millones en el presupuesto Inicial,  para cancelar la ejecución acumulada a la fecha, que corresponden a recursos devengados y no cancelados en el período presupuestario 2018. 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8178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55799"/>
            <a:ext cx="5616624" cy="337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55800"/>
            <a:ext cx="5458180" cy="328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55317"/>
              </p:ext>
            </p:extLst>
          </p:nvPr>
        </p:nvGraphicFramePr>
        <p:xfrm>
          <a:off x="467544" y="1673324"/>
          <a:ext cx="828092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Hoja de cálculo" r:id="rId3" imgW="7515292" imgH="3771782" progId="Excel.Sheet.8">
                  <p:embed/>
                </p:oleObj>
              </mc:Choice>
              <mc:Fallback>
                <p:oleObj name="Hoja de cálculo" r:id="rId3" imgW="7515292" imgH="377178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73324"/>
                        <a:ext cx="828092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353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JULIO DE 2019 PARTIDA 23: MINISTERIO PÚBLICO</vt:lpstr>
      <vt:lpstr>EJECUCIÓN PRESUPUESTARIA DE GASTOS ACUMULADA AL MES DE JULIO DE 2019  MINISTERIO PÚBLICO</vt:lpstr>
      <vt:lpstr>EJECUCIÓN PRESUPUESTARIA DE GASTOS ACUMULADA AL MES DE JULIO DE 2019  MINISTERIO PÚBLICO</vt:lpstr>
      <vt:lpstr>Presentación de PowerPoint</vt:lpstr>
      <vt:lpstr>Presentación de PowerPoint</vt:lpstr>
      <vt:lpstr>EJECUCIÓN PRESUPUESTARIA DE GASTOS ACUMULADA AL MES DE JULIO DE 2019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214</cp:revision>
  <cp:lastPrinted>2019-05-31T14:03:14Z</cp:lastPrinted>
  <dcterms:created xsi:type="dcterms:W3CDTF">2016-06-23T13:38:47Z</dcterms:created>
  <dcterms:modified xsi:type="dcterms:W3CDTF">2019-09-16T19:41:23Z</dcterms:modified>
</cp:coreProperties>
</file>