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4" d="100"/>
          <a:sy n="114" d="100"/>
        </p:scale>
        <p:origin x="-147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97344"/>
        <c:axId val="43420480"/>
      </c:barChart>
      <c:catAx>
        <c:axId val="3749734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420480"/>
        <c:crosses val="autoZero"/>
        <c:auto val="1"/>
        <c:lblAlgn val="ctr"/>
        <c:lblOffset val="100"/>
        <c:noMultiLvlLbl val="0"/>
      </c:catAx>
      <c:valAx>
        <c:axId val="43420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7497344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Hoja_de_c_lculo_de_Microsoft_Excel3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311942"/>
              </p:ext>
            </p:extLst>
          </p:nvPr>
        </p:nvGraphicFramePr>
        <p:xfrm>
          <a:off x="414338" y="1772816"/>
          <a:ext cx="821079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Hoja de cálculo" r:id="rId3" imgW="7086779" imgH="981167" progId="Excel.Sheet.12">
                  <p:embed/>
                </p:oleObj>
              </mc:Choice>
              <mc:Fallback>
                <p:oleObj name="Hoja de cálculo" r:id="rId3" imgW="7086779" imgH="9811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72816"/>
                        <a:ext cx="8210798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708026"/>
              </p:ext>
            </p:extLst>
          </p:nvPr>
        </p:nvGraphicFramePr>
        <p:xfrm>
          <a:off x="462533" y="1772369"/>
          <a:ext cx="8141915" cy="462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Hoja de cálculo" r:id="rId3" imgW="8362995" imgH="4752949" progId="Excel.Sheet.12">
                  <p:embed/>
                </p:oleObj>
              </mc:Choice>
              <mc:Fallback>
                <p:oleObj name="Hoja de cálculo" r:id="rId3" imgW="8362995" imgH="4752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533" y="1772369"/>
                        <a:ext cx="8141915" cy="462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471934"/>
              </p:ext>
            </p:extLst>
          </p:nvPr>
        </p:nvGraphicFramePr>
        <p:xfrm>
          <a:off x="467544" y="1704950"/>
          <a:ext cx="8157592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Hoja de cálculo" r:id="rId3" imgW="8001179" imgH="3524184" progId="Excel.Sheet.12">
                  <p:embed/>
                </p:oleObj>
              </mc:Choice>
              <mc:Fallback>
                <p:oleObj name="Hoja de cálculo" r:id="rId3" imgW="8001179" imgH="35241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4950"/>
                        <a:ext cx="8157592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presupuesto vigente del Poder Judicial asciende a $598.465 millones, </a:t>
            </a:r>
            <a:r>
              <a:rPr lang="es-CL" sz="1400" dirty="0">
                <a:latin typeface="+mn-lt"/>
              </a:rPr>
              <a:t>que incluye $5.816 millones que se han agregado para el pago de la deuda flotante en la Corporación Administrativa del Poder Judicial y en la Academia Judicial. El gasto finalizó en $</a:t>
            </a:r>
            <a:r>
              <a:rPr lang="es-CL" sz="1400" dirty="0" smtClean="0">
                <a:latin typeface="+mn-lt"/>
              </a:rPr>
              <a:t>276.0785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46% </a:t>
            </a:r>
            <a:r>
              <a:rPr lang="es-CL" sz="1400" dirty="0">
                <a:latin typeface="+mn-lt"/>
              </a:rPr>
              <a:t>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</a:t>
            </a:r>
            <a:r>
              <a:rPr lang="es-CL" sz="1400" dirty="0" smtClean="0">
                <a:latin typeface="+mn-lt"/>
              </a:rPr>
              <a:t>vigentes </a:t>
            </a:r>
            <a:r>
              <a:rPr lang="es-CL" sz="1400" dirty="0">
                <a:latin typeface="+mn-lt"/>
              </a:rPr>
              <a:t>por </a:t>
            </a:r>
            <a:r>
              <a:rPr lang="es-CL" sz="1400" dirty="0" smtClean="0">
                <a:latin typeface="+mn-lt"/>
              </a:rPr>
              <a:t>$87.909 </a:t>
            </a:r>
            <a:r>
              <a:rPr lang="es-CL" sz="1400" dirty="0">
                <a:latin typeface="+mn-lt"/>
              </a:rPr>
              <a:t>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N° 21.017 (110 jueces) y a la Ley N° 20.876 (creó 3 tribunales), y a la segunda etapa de implementación de la </a:t>
            </a:r>
            <a:r>
              <a:rPr lang="es-CL" sz="1400" dirty="0"/>
              <a:t>Ley N°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</a:t>
            </a:r>
            <a:r>
              <a:rPr lang="es-CL" sz="1400" dirty="0" smtClean="0">
                <a:latin typeface="+mn-lt"/>
              </a:rPr>
              <a:t>27%.</a:t>
            </a: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</a:t>
            </a:r>
            <a:r>
              <a:rPr lang="es-CL" sz="1400" dirty="0" smtClean="0"/>
              <a:t>37% </a:t>
            </a:r>
            <a:r>
              <a:rPr lang="es-CL" sz="1400" dirty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</a:t>
            </a:r>
            <a:r>
              <a:rPr lang="es-CL" sz="1400" dirty="0" smtClean="0"/>
              <a:t>47</a:t>
            </a:r>
            <a:r>
              <a:rPr lang="es-CL" sz="1400" dirty="0"/>
              <a:t>%; Programa de Perfeccionamiento, </a:t>
            </a:r>
            <a:r>
              <a:rPr lang="es-CL" sz="1400" dirty="0" smtClean="0"/>
              <a:t>38%; </a:t>
            </a:r>
            <a:r>
              <a:rPr lang="es-CL" sz="1400" dirty="0"/>
              <a:t>Programa de Habilitación, 2%; y Programa de Perfeccionamiento Extraordinario</a:t>
            </a:r>
            <a:r>
              <a:rPr lang="es-CL" sz="1400"/>
              <a:t>, </a:t>
            </a:r>
            <a:r>
              <a:rPr lang="es-CL" sz="1400" smtClean="0"/>
              <a:t>9%.</a:t>
            </a: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el Programa de Formación de la Academia Judicial, se observa un descuento en los recursos aprobados de $107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55799"/>
            <a:ext cx="5760640" cy="315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55799"/>
            <a:ext cx="5760640" cy="320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2962"/>
              </p:ext>
            </p:extLst>
          </p:nvPr>
        </p:nvGraphicFramePr>
        <p:xfrm>
          <a:off x="467544" y="1844824"/>
          <a:ext cx="8176394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Hoja de cálculo" r:id="rId3" imgW="7410584" imgH="2124088" progId="Excel.Sheet.12">
                  <p:embed/>
                </p:oleObj>
              </mc:Choice>
              <mc:Fallback>
                <p:oleObj name="Hoja de cálculo" r:id="rId3" imgW="7410584" imgH="2124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76394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492513"/>
              </p:ext>
            </p:extLst>
          </p:nvPr>
        </p:nvGraphicFramePr>
        <p:xfrm>
          <a:off x="414338" y="1916832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Hoja de cálculo" r:id="rId4" imgW="8039190" imgH="1228764" progId="Excel.Sheet.12">
                  <p:embed/>
                </p:oleObj>
              </mc:Choice>
              <mc:Fallback>
                <p:oleObj name="Hoja de cálculo" r:id="rId4" imgW="8039190" imgH="12287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16832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718192"/>
              </p:ext>
            </p:extLst>
          </p:nvPr>
        </p:nvGraphicFramePr>
        <p:xfrm>
          <a:off x="467544" y="1765945"/>
          <a:ext cx="821925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Hoja de cálculo" r:id="rId3" imgW="7762718" imgH="942857" progId="Excel.Sheet.12">
                  <p:embed/>
                </p:oleObj>
              </mc:Choice>
              <mc:Fallback>
                <p:oleObj name="Hoja de cálculo" r:id="rId3" imgW="7762718" imgH="9428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65945"/>
                        <a:ext cx="8219255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581</Words>
  <Application>Microsoft Office PowerPoint</Application>
  <PresentationFormat>Presentación en pantalla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1_Tema de Office</vt:lpstr>
      <vt:lpstr>Tema de Office</vt:lpstr>
      <vt:lpstr>2_Tema de Office</vt:lpstr>
      <vt:lpstr>Imagen de mapa de bits</vt:lpstr>
      <vt:lpstr>Hoja de cálculo de Microsoft Excel</vt:lpstr>
      <vt:lpstr>EJECUCIÓN ACUMULADA DE GASTOS PRESUPUESTARIOS AL MES DE JUNIO DE 2019 PARTIDA 03: PODER JUDICIAL</vt:lpstr>
      <vt:lpstr>EJECUCIÓN ACUMULADA DE GASTOS A JUNIO DE 2019  PARTIDA 03 PODER JUDICIAL</vt:lpstr>
      <vt:lpstr>EJECUCIÓN ACUMULADA DE GASTOS A JUNIO DE 2019  PARTIDA 03 PODER JUDICIAL</vt:lpstr>
      <vt:lpstr>EJECUCIÓN ACUMULADA DE GASTOS A JUNIO DE 2019  PARTIDA 03 PODER JUDICIAL</vt:lpstr>
      <vt:lpstr>COMPORTAMIENTO DE LA EJECUCIÓN ACUMULADA DE GASTOS A JUNIO DE 2019  PARTIDA 03 PODER JUDICIAL</vt:lpstr>
      <vt:lpstr>COMPORTAMIENTO DE LA EJECUCIÓN ACUMULADA DE GASTOS A JUNIO DE 2019  PARTIDA 03 PODER JUDICIAL</vt:lpstr>
      <vt:lpstr>EJECUCIÓN ACUMULADA DE GASTOS A JUNIO DE 2019  PARTIDA 03 PODER JUDICIAL</vt:lpstr>
      <vt:lpstr>Presentación de PowerPoint</vt:lpstr>
      <vt:lpstr>EJECUCIÓN ACUMULADA DE GASTOS A JUNIO DE 2019  PARTIDA 03. CAPÍTULO 01. PROGRAMA 01: PODER JUDICIAL</vt:lpstr>
      <vt:lpstr>EJECUCIÓN ACUMULADA DE GASTOS A JUNIO DE 2019  PARTIDA 03. CAPÍTULO 01. PROGRAMA 02: UNIDAD DE APOYO A TRIBUNALES</vt:lpstr>
      <vt:lpstr>EJECUCIÓN ACUMULADA DE GASTOS A JUNIO DE 2019  PARTIDA 03. CAPÍTULO 03. PROGRAMA 01: CORPORACIÓN ADMINISTRATIVA DEL PODER JUDICIAL</vt:lpstr>
      <vt:lpstr>EJECUCIÓN ACUMULADA DE GASTOS A JUNIO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134</cp:revision>
  <cp:lastPrinted>2019-05-31T13:31:23Z</cp:lastPrinted>
  <dcterms:created xsi:type="dcterms:W3CDTF">2016-06-23T13:38:47Z</dcterms:created>
  <dcterms:modified xsi:type="dcterms:W3CDTF">2019-08-01T19:24:10Z</dcterms:modified>
</cp:coreProperties>
</file>