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98" r:id="rId11"/>
    <p:sldId id="299" r:id="rId12"/>
    <p:sldId id="321" r:id="rId13"/>
    <p:sldId id="317" r:id="rId14"/>
    <p:sldId id="318" r:id="rId15"/>
    <p:sldId id="316" r:id="rId16"/>
    <p:sldId id="319" r:id="rId17"/>
    <p:sldId id="264" r:id="rId18"/>
    <p:sldId id="263" r:id="rId19"/>
    <p:sldId id="265" r:id="rId20"/>
    <p:sldId id="300" r:id="rId21"/>
    <p:sldId id="301" r:id="rId22"/>
    <p:sldId id="302" r:id="rId23"/>
    <p:sldId id="303" r:id="rId24"/>
    <p:sldId id="304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01-08-2019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01-08-2019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JUNIO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agosto </a:t>
            </a:r>
            <a:r>
              <a:rPr lang="es-CL" sz="1200" dirty="0"/>
              <a:t>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736399"/>
              </p:ext>
            </p:extLst>
          </p:nvPr>
        </p:nvGraphicFramePr>
        <p:xfrm>
          <a:off x="467544" y="1700808"/>
          <a:ext cx="8208912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3" name="Hoja de cálculo" r:id="rId4" imgW="8420010" imgH="3171943" progId="Excel.Sheet.8">
                  <p:embed/>
                </p:oleObj>
              </mc:Choice>
              <mc:Fallback>
                <p:oleObj name="Hoja de cálculo" r:id="rId4" imgW="8420010" imgH="31719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61881"/>
            <a:ext cx="8406135" cy="2354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268760"/>
            <a:ext cx="8229600" cy="235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152275"/>
              </p:ext>
            </p:extLst>
          </p:nvPr>
        </p:nvGraphicFramePr>
        <p:xfrm>
          <a:off x="467545" y="1556345"/>
          <a:ext cx="813897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8" name="Hoja de cálculo" r:id="rId3" imgW="7839097" imgH="4752949" progId="Excel.Sheet.8">
                  <p:embed/>
                </p:oleObj>
              </mc:Choice>
              <mc:Fallback>
                <p:oleObj name="Hoja de cálculo" r:id="rId3" imgW="7839097" imgH="47529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556345"/>
                        <a:ext cx="8138970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63739"/>
              </p:ext>
            </p:extLst>
          </p:nvPr>
        </p:nvGraphicFramePr>
        <p:xfrm>
          <a:off x="467545" y="1687041"/>
          <a:ext cx="814828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" name="Hoja de cálculo" r:id="rId3" imgW="8124892" imgH="3686293" progId="Excel.Sheet.8">
                  <p:embed/>
                </p:oleObj>
              </mc:Choice>
              <mc:Fallback>
                <p:oleObj name="Hoja de cálculo" r:id="rId3" imgW="81248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687041"/>
                        <a:ext cx="814828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52925"/>
              </p:ext>
            </p:extLst>
          </p:nvPr>
        </p:nvGraphicFramePr>
        <p:xfrm>
          <a:off x="467544" y="1669132"/>
          <a:ext cx="814828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Hoja de cálculo" r:id="rId3" imgW="7581990" imgH="3848047" progId="Excel.Sheet.8">
                  <p:embed/>
                </p:oleObj>
              </mc:Choice>
              <mc:Fallback>
                <p:oleObj name="Hoja de cálculo" r:id="rId3" imgW="7581990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69132"/>
                        <a:ext cx="8148280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61969"/>
              </p:ext>
            </p:extLst>
          </p:nvPr>
        </p:nvGraphicFramePr>
        <p:xfrm>
          <a:off x="467544" y="1720577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Hoja de cálculo" r:id="rId3" imgW="8039190" imgH="3076522" progId="Excel.Sheet.8">
                  <p:embed/>
                </p:oleObj>
              </mc:Choice>
              <mc:Fallback>
                <p:oleObj name="Hoja de cálculo" r:id="rId3" imgW="8039190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0577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192832"/>
              </p:ext>
            </p:extLst>
          </p:nvPr>
        </p:nvGraphicFramePr>
        <p:xfrm>
          <a:off x="467544" y="1687041"/>
          <a:ext cx="814828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Hoja de cálculo" r:id="rId3" imgW="7820092" imgH="3686293" progId="Excel.Sheet.8">
                  <p:embed/>
                </p:oleObj>
              </mc:Choice>
              <mc:Fallback>
                <p:oleObj name="Hoja de cálculo" r:id="rId3" imgW="78200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7041"/>
                        <a:ext cx="814828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522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76997"/>
              </p:ext>
            </p:extLst>
          </p:nvPr>
        </p:nvGraphicFramePr>
        <p:xfrm>
          <a:off x="467544" y="1700808"/>
          <a:ext cx="820891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" name="Hoja de cálculo" r:id="rId3" imgW="8496390" imgH="3667138" progId="Excel.Sheet.8">
                  <p:embed/>
                </p:oleObj>
              </mc:Choice>
              <mc:Fallback>
                <p:oleObj name="Hoja de cálculo" r:id="rId3" imgW="8496390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27971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25849"/>
              </p:ext>
            </p:extLst>
          </p:nvPr>
        </p:nvGraphicFramePr>
        <p:xfrm>
          <a:off x="467544" y="1700808"/>
          <a:ext cx="820891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Hoja de cálculo" r:id="rId3" imgW="8496390" imgH="2143243" progId="Excel.Sheet.8">
                  <p:embed/>
                </p:oleObj>
              </mc:Choice>
              <mc:Fallback>
                <p:oleObj name="Hoja de cálculo" r:id="rId3" imgW="8496390" imgH="21432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5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296123"/>
            <a:ext cx="8406135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752457"/>
              </p:ext>
            </p:extLst>
          </p:nvPr>
        </p:nvGraphicFramePr>
        <p:xfrm>
          <a:off x="467544" y="1714475"/>
          <a:ext cx="814828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Hoja de cálculo" r:id="rId3" imgW="7848779" imgH="3514607" progId="Excel.Sheet.8">
                  <p:embed/>
                </p:oleObj>
              </mc:Choice>
              <mc:Fallback>
                <p:oleObj name="Hoja de cálculo" r:id="rId3" imgW="7848779" imgH="35146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4475"/>
                        <a:ext cx="8148280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59400"/>
              </p:ext>
            </p:extLst>
          </p:nvPr>
        </p:nvGraphicFramePr>
        <p:xfrm>
          <a:off x="467544" y="1573113"/>
          <a:ext cx="8136904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Hoja de cálculo" r:id="rId3" imgW="7820092" imgH="4448241" progId="Excel.Sheet.8">
                  <p:embed/>
                </p:oleObj>
              </mc:Choice>
              <mc:Fallback>
                <p:oleObj name="Hoja de cálculo" r:id="rId3" imgW="7820092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73113"/>
                        <a:ext cx="8136904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El presupuesto vigente de la Partida 15 Ministerio del Trabajo y Previsión Social, alcanza a $</a:t>
            </a:r>
            <a:r>
              <a:rPr lang="es-CL" sz="1400" dirty="0" smtClean="0"/>
              <a:t>7.817.105 </a:t>
            </a:r>
            <a:r>
              <a:rPr lang="es-CL" sz="1400" dirty="0"/>
              <a:t>millones. </a:t>
            </a:r>
            <a:r>
              <a:rPr lang="es-CL" sz="1400" b="1" dirty="0"/>
              <a:t>La ejecución acumulada fue de $</a:t>
            </a:r>
            <a:r>
              <a:rPr lang="es-CL" sz="1400" b="1" dirty="0" smtClean="0"/>
              <a:t>3.896.598 </a:t>
            </a:r>
            <a:r>
              <a:rPr lang="es-CL" sz="1400" b="1" dirty="0"/>
              <a:t>millones</a:t>
            </a:r>
            <a:r>
              <a:rPr lang="es-CL" sz="1400" dirty="0"/>
              <a:t>, equivalentes a un </a:t>
            </a:r>
            <a:r>
              <a:rPr lang="es-CL" sz="1400" dirty="0" smtClean="0"/>
              <a:t>49% </a:t>
            </a:r>
            <a:r>
              <a:rPr lang="es-CL" sz="1400" dirty="0"/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Se observa la inclusión de recursos adicionales a los aprobados en la Ley de Presupuestos por un total de $48.756 millones.</a:t>
            </a:r>
            <a:endParaRPr lang="es-CL" sz="1400" dirty="0" smtClean="0"/>
          </a:p>
          <a:p>
            <a:pPr algn="just"/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En 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de un </a:t>
            </a:r>
            <a:r>
              <a:rPr lang="es-CL" sz="1400" dirty="0" smtClean="0"/>
              <a:t>53%, </a:t>
            </a:r>
            <a:r>
              <a:rPr lang="es-CL" sz="1400" dirty="0"/>
              <a:t>con un total gastado de $</a:t>
            </a:r>
            <a:r>
              <a:rPr lang="es-CL" sz="1400" dirty="0" smtClean="0"/>
              <a:t>289.093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$119.429 </a:t>
            </a:r>
            <a:r>
              <a:rPr lang="es-CL" sz="1400" dirty="0"/>
              <a:t>millones </a:t>
            </a:r>
            <a:r>
              <a:rPr lang="es-CL" sz="1400" dirty="0" smtClean="0"/>
              <a:t>(48% </a:t>
            </a:r>
            <a:r>
              <a:rPr lang="es-CL" sz="1400" dirty="0"/>
              <a:t>de ejecución).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Programas</a:t>
            </a:r>
            <a:r>
              <a:rPr lang="es-CL" sz="1400" b="1" dirty="0"/>
              <a:t> de Empleo</a:t>
            </a:r>
            <a:r>
              <a:rPr lang="es-CL" sz="1400" dirty="0"/>
              <a:t>: el PROEMPLEO, alcanzó un </a:t>
            </a:r>
            <a:r>
              <a:rPr lang="es-CL" sz="1400" dirty="0" smtClean="0"/>
              <a:t>85% </a:t>
            </a:r>
            <a:r>
              <a:rPr lang="es-CL" sz="1400" dirty="0"/>
              <a:t>de ejecución presupuestaria sobre los recursos vigentes (con un gasto de </a:t>
            </a:r>
            <a:r>
              <a:rPr lang="es-CL" sz="1400" dirty="0" smtClean="0"/>
              <a:t>$41.150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$8.548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12%;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$11.491 </a:t>
            </a:r>
            <a:r>
              <a:rPr lang="es-CL" sz="1400" dirty="0"/>
              <a:t>millones, que equivale a un </a:t>
            </a:r>
            <a:r>
              <a:rPr lang="es-CL" sz="1400" dirty="0" smtClean="0"/>
              <a:t>16% </a:t>
            </a:r>
            <a:r>
              <a:rPr lang="es-CL" sz="1400" dirty="0"/>
              <a:t>de ejecución..</a:t>
            </a:r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9441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17907"/>
              </p:ext>
            </p:extLst>
          </p:nvPr>
        </p:nvGraphicFramePr>
        <p:xfrm>
          <a:off x="467544" y="1700808"/>
          <a:ext cx="8148280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" name="Hoja de cálculo" r:id="rId3" imgW="9582195" imgH="4600417" progId="Excel.Sheet.8">
                  <p:embed/>
                </p:oleObj>
              </mc:Choice>
              <mc:Fallback>
                <p:oleObj name="Hoja de cálculo" r:id="rId3" imgW="9582195" imgH="46004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61159"/>
              </p:ext>
            </p:extLst>
          </p:nvPr>
        </p:nvGraphicFramePr>
        <p:xfrm>
          <a:off x="539551" y="1700808"/>
          <a:ext cx="8094983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" name="Hoja de cálculo" r:id="rId3" imgW="9582195" imgH="4581617" progId="Excel.Sheet.8">
                  <p:embed/>
                </p:oleObj>
              </mc:Choice>
              <mc:Fallback>
                <p:oleObj name="Hoja de cálculo" r:id="rId3" imgW="9582195" imgH="45816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700808"/>
                        <a:ext cx="8094983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35381"/>
            <a:ext cx="8289755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3496"/>
              </p:ext>
            </p:extLst>
          </p:nvPr>
        </p:nvGraphicFramePr>
        <p:xfrm>
          <a:off x="467544" y="1556792"/>
          <a:ext cx="8148279" cy="477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2" name="Hoja de cálculo" r:id="rId3" imgW="7801087" imgH="5219766" progId="Excel.Sheet.8">
                  <p:embed/>
                </p:oleObj>
              </mc:Choice>
              <mc:Fallback>
                <p:oleObj name="Hoja de cálculo" r:id="rId3" imgW="7801087" imgH="52197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48279" cy="4778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296123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58697"/>
              </p:ext>
            </p:extLst>
          </p:nvPr>
        </p:nvGraphicFramePr>
        <p:xfrm>
          <a:off x="467544" y="1695425"/>
          <a:ext cx="813714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Hoja de cálculo" r:id="rId3" imgW="8010503" imgH="3533762" progId="Excel.Sheet.8">
                  <p:embed/>
                </p:oleObj>
              </mc:Choice>
              <mc:Fallback>
                <p:oleObj name="Hoja de cálculo" r:id="rId3" imgW="801050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5425"/>
                        <a:ext cx="813714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584155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17481"/>
              </p:ext>
            </p:extLst>
          </p:nvPr>
        </p:nvGraphicFramePr>
        <p:xfrm>
          <a:off x="467544" y="1697707"/>
          <a:ext cx="814828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9" name="Hoja de cálculo" r:id="rId3" imgW="8010503" imgH="3819670" progId="Excel.Sheet.8">
                  <p:embed/>
                </p:oleObj>
              </mc:Choice>
              <mc:Fallback>
                <p:oleObj name="Hoja de cálculo" r:id="rId3" imgW="8010503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7707"/>
                        <a:ext cx="814828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005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098800"/>
              </p:ext>
            </p:extLst>
          </p:nvPr>
        </p:nvGraphicFramePr>
        <p:xfrm>
          <a:off x="467544" y="1700808"/>
          <a:ext cx="814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0" name="Hoja de cálculo" r:id="rId3" imgW="7734390" imgH="2924346" progId="Excel.Sheet.8">
                  <p:embed/>
                </p:oleObj>
              </mc:Choice>
              <mc:Fallback>
                <p:oleObj name="Hoja de cálculo" r:id="rId3" imgW="77343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46028"/>
              </p:ext>
            </p:extLst>
          </p:nvPr>
        </p:nvGraphicFramePr>
        <p:xfrm>
          <a:off x="467544" y="1700808"/>
          <a:ext cx="8148279" cy="464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Hoja de cálculo" r:id="rId3" imgW="7724708" imgH="4905480" progId="Excel.Sheet.8">
                  <p:embed/>
                </p:oleObj>
              </mc:Choice>
              <mc:Fallback>
                <p:oleObj name="Hoja de cálculo" r:id="rId3" imgW="7724708" imgH="4905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79" cy="4647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97" y="5728171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288566"/>
              </p:ext>
            </p:extLst>
          </p:nvPr>
        </p:nvGraphicFramePr>
        <p:xfrm>
          <a:off x="467545" y="1841723"/>
          <a:ext cx="812051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" name="Hoja de cálculo" r:id="rId3" imgW="7724708" imgH="3819670" progId="Excel.Sheet.8">
                  <p:embed/>
                </p:oleObj>
              </mc:Choice>
              <mc:Fallback>
                <p:oleObj name="Hoja de cálculo" r:id="rId3" imgW="7724708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841723"/>
                        <a:ext cx="812051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presenta una ejecución presupuestaria de un </a:t>
            </a:r>
            <a:r>
              <a:rPr lang="es-CL" sz="1600" dirty="0" smtClean="0"/>
              <a:t>51</a:t>
            </a:r>
            <a:r>
              <a:rPr lang="es-CL" sz="1600" dirty="0"/>
              <a:t>% </a:t>
            </a:r>
            <a:r>
              <a:rPr lang="es-CL" sz="1600" dirty="0" smtClean="0"/>
              <a:t>($8223 </a:t>
            </a:r>
            <a:r>
              <a:rPr lang="es-CL" sz="1600" dirty="0"/>
              <a:t>millones), respecto a los recursos transferidos al sector privado. En cuando a los recursos transferidos a otras entidades públicas, con una autorización de $257 millones, no se observa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los programas de capacitación de empleo presentaron la siguiente ejecución de gasto: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B22547DC-2B3E-4105-90F8-8BAA0855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63002"/>
              </p:ext>
            </p:extLst>
          </p:nvPr>
        </p:nvGraphicFramePr>
        <p:xfrm>
          <a:off x="1477094" y="3827487"/>
          <a:ext cx="61912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8" name="Hoja de cálculo" r:id="rId3" imgW="6191384" imgH="2409996" progId="Excel.Sheet.12">
                  <p:embed/>
                </p:oleObj>
              </mc:Choice>
              <mc:Fallback>
                <p:oleObj name="Hoja de cálculo" r:id="rId3" imgW="6191384" imgH="2409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094" y="3827487"/>
                        <a:ext cx="61912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En la </a:t>
            </a:r>
            <a:r>
              <a:rPr lang="es-CL" sz="1600" b="1" dirty="0"/>
              <a:t>Subsecretaría del Trabajo</a:t>
            </a:r>
            <a:r>
              <a:rPr lang="es-CL" sz="1600"/>
              <a:t>, el </a:t>
            </a:r>
            <a:r>
              <a:rPr lang="es-CL" sz="1600" dirty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$429 millones, presentó una ejecución presupuestaria de un 1,3%. 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$1.080 millones, ejecutó un 0% sus recursos.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223735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2300"/>
            <a:ext cx="59046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5799"/>
            <a:ext cx="6768752" cy="38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5799"/>
            <a:ext cx="5760640" cy="3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805264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5799"/>
            <a:ext cx="5793996" cy="34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2027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23869"/>
              </p:ext>
            </p:extLst>
          </p:nvPr>
        </p:nvGraphicFramePr>
        <p:xfrm>
          <a:off x="467544" y="1879079"/>
          <a:ext cx="814055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9" name="Hoja de cálculo" r:id="rId3" imgW="7134113" imgH="2485907" progId="Excel.Sheet.8">
                  <p:embed/>
                </p:oleObj>
              </mc:Choice>
              <mc:Fallback>
                <p:oleObj name="Hoja de cálculo" r:id="rId3" imgW="7134113" imgH="24859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79079"/>
                        <a:ext cx="814055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1045</Words>
  <Application>Microsoft Office PowerPoint</Application>
  <PresentationFormat>Presentación en pantalla (4:3)</PresentationFormat>
  <Paragraphs>123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</vt:lpstr>
      <vt:lpstr>Hoja de cálculo de Microsoft Excel 97-2003</vt:lpstr>
      <vt:lpstr>EJECUCIÓN ACUMULADA DE GASTOS PRESUPUESTARIOS AL MES DE JUNIO DE 2019 PARTIDA 15: MINISTERIO DEL TRABAJO Y PREVISIÓN SOCIAL</vt:lpstr>
      <vt:lpstr>EJECUCIÓN ACUMULADA DE GASTOS A JUNIO DE 2019  PARTIDA 15 MINISTERIO DE TRABAJO Y PREVISIÓN SOCIAL</vt:lpstr>
      <vt:lpstr>EJECUCIÓN ACUMULADA DE GASTOS A JUNIO DE 2019  PARTIDA 15 MINISTERIO DE TRABAJO Y PREVISIÓN SOCIAL</vt:lpstr>
      <vt:lpstr>EJECUCIÓN ACUMULADA DE GASTOS A JUNIO DE 2019  PARTIDA 15 MINISTERIO DE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JUNIO DE 2019  PARTIDA 15 MINISTERIO DE TRABAJO Y PREVISIÓN SOCIAL</vt:lpstr>
      <vt:lpstr>EJECUCIÓN ACUMULADA DE GASTOS A JUNIO DE 2019  PARTIDA 15 RESUMEN POR CAPÍTULOS</vt:lpstr>
      <vt:lpstr>EJECUCIÓN ACUMULADA DE GASTOS A JUNIO DE 2019  PARTIDA 15. CAPÍTULO 01. PROGRAMA 01: SUBSECRETARÍA DEL TRABAJO</vt:lpstr>
      <vt:lpstr>EJECUCIÓN ACUMULADA DE GASTOS A JUNIO DE 2019  PARTIDA 15. CAPÍTULO 01. PROGRAMA 03: PROEMPLEO</vt:lpstr>
      <vt:lpstr>EJECUCIÓN ACUMULADA DE GASTOS A JUNIO DE 2019  PARTIDA 15. CAPÍTULO 02. PROGRAMA 01: DIRECCIÓN DEL TRABAJO</vt:lpstr>
      <vt:lpstr>EJECUCIÓN ACUMULADA DE GASTOS A JUNIO DE 2019  PARTIDA 15. CAPÍTULO 03. PROGRAMA 01: SUBSECRETARÍA DE PREVISIÓN SOCIAL</vt:lpstr>
      <vt:lpstr>EJECUCIÓN ACUMULADA DE GASTOS A JUNIO DE 2019  PARTIDA 15. CAPÍTULO 04. PROGRAMA 01: DIRECCIÓN DE CRÉDITO PRENDARIO</vt:lpstr>
      <vt:lpstr>EJECUCIÓN ACUMULADA DE GASTOS A JUNIO DE 2019  PARTIDA 15. CAPÍTULO 05. PROGRAMA 01: SERVICIO NACIONAL DE CPACITACIÓN Y EMPLEO</vt:lpstr>
      <vt:lpstr>EJECUCIÓN ACUMULADA DE GASTOS A JUNIO DE 2019  PARTIDA 15. CAPÍTULO 05. PROGRAMA 01: SERVICIO NACIONAL DE CPACITACIÓN Y EMPLEO</vt:lpstr>
      <vt:lpstr>EJECUCIÓN ACUMULADA DE GASTOS A JUNIO DE 2019  PARTIDA 15. CAPÍTULO 06. PROGRAMA 01: SUPERINTENDENCIA DE SEGURIDAD SOCIAL</vt:lpstr>
      <vt:lpstr>EJECUCIÓN ACUMULADA DE GASTOS A JUNIO DE 2019  PARTIDA 15. CAPÍTULO 07. PROGRAMA 01: SUPERINTENDENCIA DE PENSIONES</vt:lpstr>
      <vt:lpstr>EJECUCIÓN ACUMULADA DE GASTOS A JUNIO DE 2019  PARTIDA 15. CAPÍTULO 09. PROGRAMA 01: INSTITUTO DE PREVISIÓN SOCIAL</vt:lpstr>
      <vt:lpstr>EJECUCIÓN ACUMULADA DE GASTOS A JUNIO DE 2019  PARTIDA 15. CAPÍTULO 09. PROGRAMA 01: INSTITUTO DE PREVISIÓN SOCIAL</vt:lpstr>
      <vt:lpstr>EJECUCIÓN ACUMULADA DE GASTOS A JUNIO DE 2019  PARTIDA 15. CAPÍTULO 10. PROGRAMA 01: INSTITUTO  DE SEGURIDAD LABORAL  </vt:lpstr>
      <vt:lpstr>EJECUCIÓN ACUMULADA DE GASTOS A JUNIO DE 2019  PARTIDA 15. CAPÍTULO 13. PROGRAMA 01: CAJA DE PREVISIÓN DE LA DEFENSA NACIONAL</vt:lpstr>
      <vt:lpstr>EJECUCIÓN ACUMULADA DE GASTOS A JUNIO DE 2019  PARTIDA 15. CAPÍTULO 13. PROGRAMA 01: CAJA DE PREVISIÓN DE LA DEFENSA NACIONAL</vt:lpstr>
      <vt:lpstr>EJECUCIÓN ACUMULADA DE GASTOS A JUNIO DE 2019  PARTIDA 15. CAPÍTULO 13. PROGRAMA 02: FONDO DE MEDICINA CURATIVA</vt:lpstr>
      <vt:lpstr>EJECUCIÓN ACUMULADA DE GASTOS A JUNIO DE 2019  PARTIDA 15. CAPÍTULO 14. PROGRAMA 01: DIRECCIÓN DE PREVISIÓN DE CARABINEROS DE CHILE</vt:lpstr>
      <vt:lpstr>EJECUCIÓN ACUMULADA DE GASTOS A JUNIO DE 2019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239</cp:revision>
  <cp:lastPrinted>2017-05-09T14:38:34Z</cp:lastPrinted>
  <dcterms:created xsi:type="dcterms:W3CDTF">2016-06-23T13:38:47Z</dcterms:created>
  <dcterms:modified xsi:type="dcterms:W3CDTF">2019-08-01T20:51:28Z</dcterms:modified>
</cp:coreProperties>
</file>