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48" r:id="rId2"/>
  </p:sldMasterIdLst>
  <p:notesMasterIdLst>
    <p:notesMasterId r:id="rId33"/>
  </p:notesMasterIdLst>
  <p:handoutMasterIdLst>
    <p:handoutMasterId r:id="rId34"/>
  </p:handoutMasterIdLst>
  <p:sldIdLst>
    <p:sldId id="256" r:id="rId3"/>
    <p:sldId id="298" r:id="rId4"/>
    <p:sldId id="300" r:id="rId5"/>
    <p:sldId id="324" r:id="rId6"/>
    <p:sldId id="301" r:id="rId7"/>
    <p:sldId id="322" r:id="rId8"/>
    <p:sldId id="321" r:id="rId9"/>
    <p:sldId id="264" r:id="rId10"/>
    <p:sldId id="263" r:id="rId11"/>
    <p:sldId id="265" r:id="rId12"/>
    <p:sldId id="304" r:id="rId13"/>
    <p:sldId id="269" r:id="rId14"/>
    <p:sldId id="271" r:id="rId15"/>
    <p:sldId id="273"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3" r:id="rId32"/>
  </p:sldIdLst>
  <p:sldSz cx="9144000" cy="6858000" type="screen4x3"/>
  <p:notesSz cx="7102475" cy="9388475"/>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E91"/>
    <a:srgbClr val="173351"/>
    <a:srgbClr val="3B6285"/>
    <a:srgbClr val="2654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p:cViewPr varScale="1">
        <p:scale>
          <a:sx n="74" d="100"/>
          <a:sy n="74" d="100"/>
        </p:scale>
        <p:origin x="1206" y="66"/>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850" y="-90"/>
      </p:cViewPr>
      <p:guideLst>
        <p:guide orient="horz" pos="2957"/>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0"/>
            <a:ext cx="3077740" cy="469424"/>
          </a:xfrm>
          <a:prstGeom prst="rect">
            <a:avLst/>
          </a:prstGeom>
        </p:spPr>
        <p:txBody>
          <a:bodyPr vert="horz" lIns="93134" tIns="46566" rIns="93134" bIns="46566" rtlCol="0"/>
          <a:lstStyle>
            <a:lvl1pPr algn="l">
              <a:defRPr sz="1200"/>
            </a:lvl1pPr>
          </a:lstStyle>
          <a:p>
            <a:endParaRPr lang="es-CL"/>
          </a:p>
        </p:txBody>
      </p:sp>
      <p:sp>
        <p:nvSpPr>
          <p:cNvPr id="3" name="2 Marcador de fecha"/>
          <p:cNvSpPr>
            <a:spLocks noGrp="1"/>
          </p:cNvSpPr>
          <p:nvPr>
            <p:ph type="dt" sz="quarter" idx="1"/>
          </p:nvPr>
        </p:nvSpPr>
        <p:spPr>
          <a:xfrm>
            <a:off x="4023097" y="0"/>
            <a:ext cx="3077740" cy="469424"/>
          </a:xfrm>
          <a:prstGeom prst="rect">
            <a:avLst/>
          </a:prstGeom>
        </p:spPr>
        <p:txBody>
          <a:bodyPr vert="horz" lIns="93134" tIns="46566" rIns="93134" bIns="46566" rtlCol="0"/>
          <a:lstStyle>
            <a:lvl1pPr algn="r">
              <a:defRPr sz="1200"/>
            </a:lvl1pPr>
          </a:lstStyle>
          <a:p>
            <a:fld id="{616FA1BA-8A8E-4023-9C91-FC56F051C6FA}" type="datetimeFigureOut">
              <a:rPr lang="es-CL" smtClean="0"/>
              <a:t>23-08-2019</a:t>
            </a:fld>
            <a:endParaRPr lang="es-CL"/>
          </a:p>
        </p:txBody>
      </p:sp>
      <p:sp>
        <p:nvSpPr>
          <p:cNvPr id="4" name="3 Marcador de pie de página"/>
          <p:cNvSpPr>
            <a:spLocks noGrp="1"/>
          </p:cNvSpPr>
          <p:nvPr>
            <p:ph type="ftr" sz="quarter" idx="2"/>
          </p:nvPr>
        </p:nvSpPr>
        <p:spPr>
          <a:xfrm>
            <a:off x="4" y="8917422"/>
            <a:ext cx="3077740" cy="469424"/>
          </a:xfrm>
          <a:prstGeom prst="rect">
            <a:avLst/>
          </a:prstGeom>
        </p:spPr>
        <p:txBody>
          <a:bodyPr vert="horz" lIns="93134" tIns="46566" rIns="93134" bIns="46566"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4023097" y="8917422"/>
            <a:ext cx="3077740" cy="469424"/>
          </a:xfrm>
          <a:prstGeom prst="rect">
            <a:avLst/>
          </a:prstGeom>
        </p:spPr>
        <p:txBody>
          <a:bodyPr vert="horz" lIns="93134" tIns="46566" rIns="93134" bIns="46566" rtlCol="0" anchor="b"/>
          <a:lstStyle>
            <a:lvl1pPr algn="r">
              <a:defRPr sz="1200"/>
            </a:lvl1pPr>
          </a:lstStyle>
          <a:p>
            <a:fld id="{5B2478F1-BD0C-402D-A16D-7669D4371A65}" type="slidenum">
              <a:rPr lang="es-CL" smtClean="0"/>
              <a:t>‹Nº›</a:t>
            </a:fld>
            <a:endParaRPr lang="es-CL"/>
          </a:p>
        </p:txBody>
      </p:sp>
    </p:spTree>
    <p:extLst>
      <p:ext uri="{BB962C8B-B14F-4D97-AF65-F5344CB8AC3E}">
        <p14:creationId xmlns:p14="http://schemas.microsoft.com/office/powerpoint/2010/main" val="173971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0"/>
            <a:ext cx="3077740" cy="469424"/>
          </a:xfrm>
          <a:prstGeom prst="rect">
            <a:avLst/>
          </a:prstGeom>
        </p:spPr>
        <p:txBody>
          <a:bodyPr vert="horz" lIns="93134" tIns="46566" rIns="93134" bIns="46566" rtlCol="0"/>
          <a:lstStyle>
            <a:lvl1pPr algn="l">
              <a:defRPr sz="1200"/>
            </a:lvl1pPr>
          </a:lstStyle>
          <a:p>
            <a:endParaRPr lang="es-CL"/>
          </a:p>
        </p:txBody>
      </p:sp>
      <p:sp>
        <p:nvSpPr>
          <p:cNvPr id="3" name="2 Marcador de fecha"/>
          <p:cNvSpPr>
            <a:spLocks noGrp="1"/>
          </p:cNvSpPr>
          <p:nvPr>
            <p:ph type="dt" idx="1"/>
          </p:nvPr>
        </p:nvSpPr>
        <p:spPr>
          <a:xfrm>
            <a:off x="4023097" y="0"/>
            <a:ext cx="3077740" cy="469424"/>
          </a:xfrm>
          <a:prstGeom prst="rect">
            <a:avLst/>
          </a:prstGeom>
        </p:spPr>
        <p:txBody>
          <a:bodyPr vert="horz" lIns="93134" tIns="46566" rIns="93134" bIns="46566" rtlCol="0"/>
          <a:lstStyle>
            <a:lvl1pPr algn="r">
              <a:defRPr sz="1200"/>
            </a:lvl1pPr>
          </a:lstStyle>
          <a:p>
            <a:fld id="{E2B5B10E-871D-42A9-AFA9-7078BA467708}" type="datetimeFigureOut">
              <a:rPr lang="es-CL" smtClean="0"/>
              <a:t>23-08-2019</a:t>
            </a:fld>
            <a:endParaRPr lang="es-CL"/>
          </a:p>
        </p:txBody>
      </p:sp>
      <p:sp>
        <p:nvSpPr>
          <p:cNvPr id="4" name="3 Marcador de imagen de diapositiva"/>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3134" tIns="46566" rIns="93134" bIns="46566" rtlCol="0" anchor="ctr"/>
          <a:lstStyle/>
          <a:p>
            <a:endParaRPr lang="es-CL"/>
          </a:p>
        </p:txBody>
      </p:sp>
      <p:sp>
        <p:nvSpPr>
          <p:cNvPr id="5" name="4 Marcador de notas"/>
          <p:cNvSpPr>
            <a:spLocks noGrp="1"/>
          </p:cNvSpPr>
          <p:nvPr>
            <p:ph type="body" sz="quarter" idx="3"/>
          </p:nvPr>
        </p:nvSpPr>
        <p:spPr>
          <a:xfrm>
            <a:off x="710248" y="4459526"/>
            <a:ext cx="5681980" cy="4224814"/>
          </a:xfrm>
          <a:prstGeom prst="rect">
            <a:avLst/>
          </a:prstGeom>
        </p:spPr>
        <p:txBody>
          <a:bodyPr vert="horz" lIns="93134" tIns="46566" rIns="93134" bIns="46566"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4" y="8917422"/>
            <a:ext cx="3077740" cy="469424"/>
          </a:xfrm>
          <a:prstGeom prst="rect">
            <a:avLst/>
          </a:prstGeom>
        </p:spPr>
        <p:txBody>
          <a:bodyPr vert="horz" lIns="93134" tIns="46566" rIns="93134" bIns="46566"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4023097" y="8917422"/>
            <a:ext cx="3077740" cy="469424"/>
          </a:xfrm>
          <a:prstGeom prst="rect">
            <a:avLst/>
          </a:prstGeom>
        </p:spPr>
        <p:txBody>
          <a:bodyPr vert="horz" lIns="93134" tIns="46566" rIns="93134" bIns="46566" rtlCol="0" anchor="b"/>
          <a:lstStyle>
            <a:lvl1pPr algn="r">
              <a:defRPr sz="1200"/>
            </a:lvl1pPr>
          </a:lstStyle>
          <a:p>
            <a:fld id="{15CC87D2-554F-43C8-B789-DB86F48C67F4}" type="slidenum">
              <a:rPr lang="es-CL" smtClean="0"/>
              <a:t>‹Nº›</a:t>
            </a:fld>
            <a:endParaRPr lang="es-CL"/>
          </a:p>
        </p:txBody>
      </p:sp>
    </p:spTree>
    <p:extLst>
      <p:ext uri="{BB962C8B-B14F-4D97-AF65-F5344CB8AC3E}">
        <p14:creationId xmlns:p14="http://schemas.microsoft.com/office/powerpoint/2010/main" val="42303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5CC87D2-554F-43C8-B789-DB86F48C67F4}" type="slidenum">
              <a:rPr lang="es-CL" smtClean="0"/>
              <a:t>9</a:t>
            </a:fld>
            <a:endParaRPr lang="es-CL"/>
          </a:p>
        </p:txBody>
      </p:sp>
    </p:spTree>
    <p:extLst>
      <p:ext uri="{BB962C8B-B14F-4D97-AF65-F5344CB8AC3E}">
        <p14:creationId xmlns:p14="http://schemas.microsoft.com/office/powerpoint/2010/main" val="291297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t>23-08-2019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dirty="0"/>
          </a:p>
        </p:txBody>
      </p:sp>
    </p:spTree>
    <p:extLst>
      <p:ext uri="{BB962C8B-B14F-4D97-AF65-F5344CB8AC3E}">
        <p14:creationId xmlns:p14="http://schemas.microsoft.com/office/powerpoint/2010/main" val="40933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t>23-08-2019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402488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t>23-08-2019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666495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36CB32A8-ACCF-408E-AE69-3B995A8F0BFF}" type="datetime1">
              <a:rPr lang="es-CL" smtClean="0"/>
              <a:t>23-08-2019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dirty="0"/>
          </a:p>
        </p:txBody>
      </p:sp>
    </p:spTree>
    <p:extLst>
      <p:ext uri="{BB962C8B-B14F-4D97-AF65-F5344CB8AC3E}">
        <p14:creationId xmlns:p14="http://schemas.microsoft.com/office/powerpoint/2010/main" val="2082520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70E02360-A21A-4CCD-BCB0-8531ABD610AB}" type="datetime1">
              <a:rPr lang="es-CL" smtClean="0"/>
              <a:t>23-08-2019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dirty="0"/>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1054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7BC7CA73-43A2-4A16-A5CB-3D4B44330E0D}" type="datetime1">
              <a:rPr lang="es-CL" smtClean="0"/>
              <a:t>23-08-2019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789085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9EBAF36A-EDE5-4FA8-84EC-3AA788C97240}" type="datetime1">
              <a:rPr lang="es-CL" smtClean="0"/>
              <a:t>23-08-2019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2988839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622D39C1-1D08-4F24-AE34-397A80400841}" type="datetime1">
              <a:rPr lang="es-CL" smtClean="0"/>
              <a:t>23-08-2019</a:t>
            </a:fld>
            <a:endParaRPr lang="es-CL"/>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9" name="8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4096919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28A55497-5A8F-46E9-977B-DA4B0E8E00C9}" type="datetime1">
              <a:rPr lang="es-CL" smtClean="0"/>
              <a:t>23-08-2019</a:t>
            </a:fld>
            <a:endParaRPr lang="es-CL"/>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5" name="4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820971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8A9ED8E3-6EAB-4093-9165-930AB8B37E7F}" type="datetime1">
              <a:rPr lang="es-CL" smtClean="0"/>
              <a:t>23-08-2019</a:t>
            </a:fld>
            <a:endParaRPr lang="es-CL"/>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4" name="3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570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C0437570-0FE3-4267-B1AE-9E8F529BA4FA}" type="datetime1">
              <a:rPr lang="es-CL" smtClean="0"/>
              <a:t>23-08-2019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422748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t>23-08-2019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018474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0659995C-6C5E-4774-930D-FE8EA32FE7EF}" type="datetime1">
              <a:rPr lang="es-CL" smtClean="0"/>
              <a:t>23-08-2019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985295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09A67D08-3D11-4B0F-A15F-9F52EB68D63D}" type="datetime1">
              <a:rPr lang="es-CL" smtClean="0"/>
              <a:t>23-08-2019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59135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9B78813F-3287-4428-A15C-12A23CF4CFA4}" type="datetime1">
              <a:rPr lang="es-CL" smtClean="0"/>
              <a:t>23-08-2019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96052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t>23-08-2019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325310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t>23-08-2019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1236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t>23-08-2019</a:t>
            </a:fld>
            <a:endParaRPr lang="es-CL"/>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9" name="8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50855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t>23-08-2019</a:t>
            </a:fld>
            <a:endParaRPr lang="es-CL"/>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5" name="4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5152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t>23-08-2019</a:t>
            </a:fld>
            <a:endParaRPr lang="es-CL"/>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4" name="3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019392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t>23-08-2019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775123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t>23-08-2019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2224499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2.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t>23-08-2019</a:t>
            </a:fld>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t>‹Nº›</a:t>
            </a:fld>
            <a:endParaRPr lang="es-CL"/>
          </a:p>
        </p:txBody>
      </p:sp>
      <p:sp>
        <p:nvSpPr>
          <p:cNvPr id="10" name="4 CuadroTexto"/>
          <p:cNvSpPr txBox="1"/>
          <p:nvPr userDrawn="1"/>
        </p:nvSpPr>
        <p:spPr>
          <a:xfrm>
            <a:off x="6630719" y="260648"/>
            <a:ext cx="2189753" cy="163464"/>
          </a:xfrm>
          <a:prstGeom prst="rect">
            <a:avLst/>
          </a:prstGeom>
          <a:noFill/>
        </p:spPr>
        <p:txBody>
          <a:bodyPr wrap="square" rtlCol="0">
            <a:noAutofit/>
          </a:bodyPr>
          <a:lstStyle/>
          <a:p>
            <a:pPr>
              <a:spcAft>
                <a:spcPts val="0"/>
              </a:spcAft>
            </a:pPr>
            <a:r>
              <a:rPr lang="es-CL" sz="700" b="1" kern="1200" dirty="0">
                <a:solidFill>
                  <a:srgbClr val="22519E"/>
                </a:solidFill>
                <a:effectLst>
                  <a:outerShdw blurRad="63500" dist="50800" dir="13500000" sx="0" sy="0">
                    <a:srgbClr val="000000">
                      <a:alpha val="50000"/>
                    </a:srgbClr>
                  </a:outerShdw>
                </a:effectLst>
                <a:latin typeface="Andalus"/>
                <a:ea typeface="Times New Roman"/>
              </a:rPr>
              <a:t>    </a:t>
            </a:r>
            <a:r>
              <a:rPr lang="es-CL" sz="700" b="1" kern="1200" dirty="0">
                <a:solidFill>
                  <a:srgbClr val="3B6285"/>
                </a:solidFill>
                <a:effectLst>
                  <a:outerShdw blurRad="63500" dist="50800" dir="13500000" sx="0" sy="0">
                    <a:srgbClr val="000000">
                      <a:alpha val="50000"/>
                    </a:srgbClr>
                  </a:outerShdw>
                </a:effectLst>
                <a:latin typeface="Andalus"/>
                <a:ea typeface="Times New Roman"/>
              </a:rPr>
              <a:t>SENADO DE LA REPÚBLICA DE CHILE</a:t>
            </a:r>
            <a:endParaRPr lang="es-CL" sz="1100" dirty="0">
              <a:solidFill>
                <a:srgbClr val="3B6285"/>
              </a:solidFill>
              <a:effectLst/>
              <a:latin typeface="Times New Roman"/>
              <a:ea typeface="Times New Roman"/>
            </a:endParaRPr>
          </a:p>
        </p:txBody>
      </p:sp>
      <p:graphicFrame>
        <p:nvGraphicFramePr>
          <p:cNvPr id="3" name="2 Objeto"/>
          <p:cNvGraphicFramePr>
            <a:graphicFrameLocks noChangeAspect="1"/>
          </p:cNvGraphicFramePr>
          <p:nvPr userDrawn="1">
            <p:extLst>
              <p:ext uri="{D42A27DB-BD31-4B8C-83A1-F6EECF244321}">
                <p14:modId xmlns:p14="http://schemas.microsoft.com/office/powerpoint/2010/main" val="2114182832"/>
              </p:ext>
            </p:extLst>
          </p:nvPr>
        </p:nvGraphicFramePr>
        <p:xfrm>
          <a:off x="5940152" y="203419"/>
          <a:ext cx="565001" cy="417269"/>
        </p:xfrm>
        <a:graphic>
          <a:graphicData uri="http://schemas.openxmlformats.org/presentationml/2006/ole">
            <mc:AlternateContent xmlns:mc="http://schemas.openxmlformats.org/markup-compatibility/2006">
              <mc:Choice xmlns:v="urn:schemas-microsoft-com:vml" Requires="v">
                <p:oleObj spid="_x0000_s6377" name="Imagen de mapa de bits" r:id="rId14" imgW="743054" imgH="523810" progId="PBrush">
                  <p:embed/>
                </p:oleObj>
              </mc:Choice>
              <mc:Fallback>
                <p:oleObj name="Imagen de mapa de bits" r:id="rId14" imgW="743054" imgH="523810" progId="PBrush">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40152" y="203419"/>
                        <a:ext cx="565001" cy="417269"/>
                      </a:xfrm>
                      <a:prstGeom prst="rect">
                        <a:avLst/>
                      </a:prstGeom>
                      <a:noFill/>
                      <a:ln>
                        <a:noFill/>
                      </a:ln>
                    </p:spPr>
                  </p:pic>
                </p:oleObj>
              </mc:Fallback>
            </mc:AlternateContent>
          </a:graphicData>
        </a:graphic>
      </p:graphicFrame>
      <p:sp>
        <p:nvSpPr>
          <p:cNvPr id="5" name="4 Rectángulo"/>
          <p:cNvSpPr/>
          <p:nvPr userDrawn="1"/>
        </p:nvSpPr>
        <p:spPr>
          <a:xfrm>
            <a:off x="6444208" y="231031"/>
            <a:ext cx="2592288" cy="461665"/>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tab pos="2806065" algn="ctr"/>
                <a:tab pos="5612130" algn="r"/>
              </a:tabLst>
              <a:defRPr/>
            </a:pPr>
            <a:r>
              <a:rPr lang="es-CL" sz="240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U</a:t>
            </a:r>
            <a:r>
              <a:rPr lang="es-CL" sz="105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NIDAD DE ASESORÍA PRESUPUESTARIA</a:t>
            </a:r>
            <a:endParaRPr lang="es-CL" sz="1000" dirty="0">
              <a:effectLst/>
              <a:latin typeface="Andalus" pitchFamily="18" charset="-78"/>
              <a:ea typeface="Times New Roman"/>
              <a:cs typeface="Andalus" pitchFamily="18" charset="-78"/>
            </a:endParaRPr>
          </a:p>
        </p:txBody>
      </p:sp>
    </p:spTree>
    <p:extLst>
      <p:ext uri="{BB962C8B-B14F-4D97-AF65-F5344CB8AC3E}">
        <p14:creationId xmlns:p14="http://schemas.microsoft.com/office/powerpoint/2010/main" val="3357919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t>‹Nº›</a:t>
            </a:fld>
            <a:endParaRPr lang="es-CL"/>
          </a:p>
        </p:txBody>
      </p:sp>
      <p:sp>
        <p:nvSpPr>
          <p:cNvPr id="10" name="4 CuadroTexto"/>
          <p:cNvSpPr txBox="1"/>
          <p:nvPr userDrawn="1"/>
        </p:nvSpPr>
        <p:spPr>
          <a:xfrm>
            <a:off x="6156176" y="82405"/>
            <a:ext cx="2189753" cy="163464"/>
          </a:xfrm>
          <a:prstGeom prst="rect">
            <a:avLst/>
          </a:prstGeom>
          <a:noFill/>
        </p:spPr>
        <p:txBody>
          <a:bodyPr wrap="square" rtlCol="0">
            <a:noAutofit/>
          </a:bodyPr>
          <a:lstStyle/>
          <a:p>
            <a:pPr>
              <a:spcAft>
                <a:spcPts val="0"/>
              </a:spcAft>
            </a:pPr>
            <a:r>
              <a:rPr lang="es-CL" sz="700" b="1" kern="1200" dirty="0">
                <a:solidFill>
                  <a:srgbClr val="22519E"/>
                </a:solidFill>
                <a:effectLst>
                  <a:outerShdw blurRad="63500" dist="50800" dir="13500000" sx="0" sy="0">
                    <a:srgbClr val="000000">
                      <a:alpha val="50000"/>
                    </a:srgbClr>
                  </a:outerShdw>
                </a:effectLst>
                <a:latin typeface="Andalus"/>
                <a:ea typeface="Times New Roman"/>
              </a:rPr>
              <a:t>    </a:t>
            </a:r>
            <a:r>
              <a:rPr lang="es-CL" sz="700" b="1" kern="1200" dirty="0">
                <a:solidFill>
                  <a:srgbClr val="3B6285"/>
                </a:solidFill>
                <a:effectLst>
                  <a:outerShdw blurRad="63500" dist="50800" dir="13500000" sx="0" sy="0">
                    <a:srgbClr val="000000">
                      <a:alpha val="50000"/>
                    </a:srgbClr>
                  </a:outerShdw>
                </a:effectLst>
                <a:latin typeface="Andalus"/>
                <a:ea typeface="Times New Roman"/>
              </a:rPr>
              <a:t>SENADO DE LA REPÚBLICA DE CHILE</a:t>
            </a:r>
            <a:endParaRPr lang="es-CL" sz="1100" dirty="0">
              <a:solidFill>
                <a:srgbClr val="3B6285"/>
              </a:solidFill>
              <a:effectLst/>
              <a:latin typeface="Times New Roman"/>
              <a:ea typeface="Times New Roman"/>
            </a:endParaRPr>
          </a:p>
        </p:txBody>
      </p:sp>
      <p:graphicFrame>
        <p:nvGraphicFramePr>
          <p:cNvPr id="3" name="2 Objeto"/>
          <p:cNvGraphicFramePr>
            <a:graphicFrameLocks noChangeAspect="1"/>
          </p:cNvGraphicFramePr>
          <p:nvPr userDrawn="1">
            <p:extLst>
              <p:ext uri="{D42A27DB-BD31-4B8C-83A1-F6EECF244321}">
                <p14:modId xmlns:p14="http://schemas.microsoft.com/office/powerpoint/2010/main" val="2846928123"/>
              </p:ext>
            </p:extLst>
          </p:nvPr>
        </p:nvGraphicFramePr>
        <p:xfrm>
          <a:off x="5508104" y="44624"/>
          <a:ext cx="565001" cy="417269"/>
        </p:xfrm>
        <a:graphic>
          <a:graphicData uri="http://schemas.openxmlformats.org/presentationml/2006/ole">
            <mc:AlternateContent xmlns:mc="http://schemas.openxmlformats.org/markup-compatibility/2006">
              <mc:Choice xmlns:v="urn:schemas-microsoft-com:vml" Requires="v">
                <p:oleObj spid="_x0000_s2311" name="Imagen de mapa de bits" r:id="rId14" imgW="743054" imgH="523810" progId="PBrush">
                  <p:embed/>
                </p:oleObj>
              </mc:Choice>
              <mc:Fallback>
                <p:oleObj name="Imagen de mapa de bits" r:id="rId14" imgW="743054" imgH="523810" progId="PBrush">
                  <p:embed/>
                  <p:pic>
                    <p:nvPicPr>
                      <p:cNvPr id="0" name="11 Objet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08104" y="44624"/>
                        <a:ext cx="565001" cy="417269"/>
                      </a:xfrm>
                      <a:prstGeom prst="rect">
                        <a:avLst/>
                      </a:prstGeom>
                      <a:noFill/>
                      <a:ln>
                        <a:noFill/>
                      </a:ln>
                    </p:spPr>
                  </p:pic>
                </p:oleObj>
              </mc:Fallback>
            </mc:AlternateContent>
          </a:graphicData>
        </a:graphic>
      </p:graphicFrame>
      <p:sp>
        <p:nvSpPr>
          <p:cNvPr id="5" name="4 Rectángulo"/>
          <p:cNvSpPr/>
          <p:nvPr userDrawn="1"/>
        </p:nvSpPr>
        <p:spPr>
          <a:xfrm>
            <a:off x="6012161" y="44624"/>
            <a:ext cx="3024336" cy="461665"/>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tab pos="2806065" algn="ctr"/>
                <a:tab pos="5612130" algn="r"/>
              </a:tabLst>
              <a:defRPr/>
            </a:pPr>
            <a:r>
              <a:rPr lang="es-CL" sz="240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U</a:t>
            </a:r>
            <a:r>
              <a:rPr lang="es-CL" sz="105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NIDAD TÉCNICA DE APOYO PRESUPUESTARIO</a:t>
            </a:r>
            <a:endParaRPr lang="es-CL" sz="1000" dirty="0">
              <a:effectLst/>
              <a:latin typeface="Andalus" pitchFamily="18" charset="-78"/>
              <a:ea typeface="Times New Roman"/>
              <a:cs typeface="Andalus" pitchFamily="18" charset="-78"/>
            </a:endParaRPr>
          </a:p>
        </p:txBody>
      </p:sp>
      <p:sp>
        <p:nvSpPr>
          <p:cNvPr id="2" name="Rectángulo 1">
            <a:extLst>
              <a:ext uri="{FF2B5EF4-FFF2-40B4-BE49-F238E27FC236}">
                <a16:creationId xmlns:a16="http://schemas.microsoft.com/office/drawing/2014/main" id="{D3D8D151-7409-43A4-8CFE-809D30D736B9}"/>
              </a:ext>
            </a:extLst>
          </p:cNvPr>
          <p:cNvSpPr/>
          <p:nvPr userDrawn="1"/>
        </p:nvSpPr>
        <p:spPr>
          <a:xfrm>
            <a:off x="457200" y="6356350"/>
            <a:ext cx="5400600" cy="253916"/>
          </a:xfrm>
          <a:prstGeom prst="rect">
            <a:avLst/>
          </a:prstGeom>
        </p:spPr>
        <p:txBody>
          <a:bodyPr wrap="square">
            <a:spAutoFit/>
          </a:body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2923576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13.xml"/><Relationship Id="rId1" Type="http://schemas.openxmlformats.org/officeDocument/2006/relationships/vmlDrawing" Target="../drawings/vmlDrawing8.v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package" Target="../embeddings/Microsoft_Excel_Worksheet2.xlsx"/></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2276872"/>
            <a:ext cx="8280920" cy="2016224"/>
          </a:xfrm>
          <a:solidFill>
            <a:schemeClr val="bg1"/>
          </a:solidFill>
          <a:ln>
            <a:solidFill>
              <a:schemeClr val="bg1">
                <a:lumMod val="95000"/>
              </a:schemeClr>
            </a:solidFill>
            <a:miter lim="800000"/>
          </a:ln>
          <a:effectLst>
            <a:outerShdw blurRad="50800" dist="38100" dir="2700000" algn="tl" rotWithShape="0">
              <a:prstClr val="black">
                <a:alpha val="40000"/>
              </a:prstClr>
            </a:outerShdw>
          </a:effectLst>
          <a:scene3d>
            <a:camera prst="orthographicFront"/>
            <a:lightRig rig="threePt" dir="t">
              <a:rot lat="0" lon="0" rev="1200000"/>
            </a:lightRig>
          </a:scene3d>
          <a:sp3d>
            <a:bevelT/>
          </a:sp3d>
        </p:spPr>
        <p:txBody>
          <a:bodyPr/>
          <a:lstStyle/>
          <a:p>
            <a:pPr algn="ctr"/>
            <a:r>
              <a:rPr lang="es-CL" sz="2000" b="1" dirty="0">
                <a:solidFill>
                  <a:prstClr val="black"/>
                </a:solidFill>
              </a:rPr>
              <a:t>EJECUCIÓN ACUMULADA DE GASTOS PRESUPUESTARIOS</a:t>
            </a:r>
            <a:br>
              <a:rPr lang="es-CL" sz="2000" b="1" dirty="0">
                <a:solidFill>
                  <a:prstClr val="black"/>
                </a:solidFill>
              </a:rPr>
            </a:br>
            <a:r>
              <a:rPr lang="es-CL" sz="2000" b="1" dirty="0">
                <a:solidFill>
                  <a:prstClr val="black"/>
                </a:solidFill>
              </a:rPr>
              <a:t>AL MES DE JUNIO DE 2019</a:t>
            </a:r>
            <a:br>
              <a:rPr lang="es-CL" sz="2000" b="1" dirty="0">
                <a:solidFill>
                  <a:prstClr val="black"/>
                </a:solidFill>
              </a:rPr>
            </a:br>
            <a:r>
              <a:rPr lang="es-CL" sz="2000" b="1" dirty="0">
                <a:solidFill>
                  <a:prstClr val="black"/>
                </a:solidFill>
              </a:rPr>
              <a:t>PARTIDA 18:</a:t>
            </a:r>
            <a:br>
              <a:rPr lang="es-CL" sz="2000" b="1" dirty="0">
                <a:solidFill>
                  <a:prstClr val="black"/>
                </a:solidFill>
              </a:rPr>
            </a:br>
            <a:r>
              <a:rPr lang="es-CL" sz="1800" b="1" dirty="0">
                <a:latin typeface="+mn-lt"/>
              </a:rPr>
              <a:t>MINISTERIO DEL VIVIENDA Y URBANISMO</a:t>
            </a:r>
            <a:endParaRPr lang="es-CL" sz="2400" b="1" dirty="0">
              <a:latin typeface="+mn-lt"/>
            </a:endParaRPr>
          </a:p>
        </p:txBody>
      </p:sp>
      <p:sp>
        <p:nvSpPr>
          <p:cNvPr id="7" name="6 CuadroTexto"/>
          <p:cNvSpPr txBox="1"/>
          <p:nvPr/>
        </p:nvSpPr>
        <p:spPr>
          <a:xfrm>
            <a:off x="3923928" y="5661248"/>
            <a:ext cx="4536504" cy="276999"/>
          </a:xfrm>
          <a:prstGeom prst="rect">
            <a:avLst/>
          </a:prstGeom>
          <a:noFill/>
        </p:spPr>
        <p:txBody>
          <a:bodyPr wrap="square" rtlCol="0">
            <a:spAutoFit/>
          </a:bodyPr>
          <a:lstStyle/>
          <a:p>
            <a:pPr algn="r"/>
            <a:r>
              <a:rPr lang="es-CL" sz="1200" dirty="0"/>
              <a:t>Valparaíso, agosto 2019</a:t>
            </a:r>
          </a:p>
        </p:txBody>
      </p:sp>
      <p:sp>
        <p:nvSpPr>
          <p:cNvPr id="3" name="2 Rectángulo"/>
          <p:cNvSpPr/>
          <p:nvPr/>
        </p:nvSpPr>
        <p:spPr>
          <a:xfrm>
            <a:off x="5292080" y="0"/>
            <a:ext cx="385192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CuadroTexto"/>
          <p:cNvSpPr txBox="1"/>
          <p:nvPr/>
        </p:nvSpPr>
        <p:spPr>
          <a:xfrm>
            <a:off x="1844875" y="1064930"/>
            <a:ext cx="3771241" cy="349955"/>
          </a:xfrm>
          <a:prstGeom prst="rect">
            <a:avLst/>
          </a:prstGeom>
          <a:noFill/>
        </p:spPr>
        <p:txBody>
          <a:bodyPr wrap="square" rtlCol="0">
            <a:noAutofit/>
          </a:bodyPr>
          <a:lstStyle/>
          <a:p>
            <a:pPr>
              <a:spcAft>
                <a:spcPts val="0"/>
              </a:spcAft>
            </a:pPr>
            <a:r>
              <a:rPr lang="es-CL" sz="1200" b="1" kern="1200" dirty="0">
                <a:solidFill>
                  <a:srgbClr val="22519E"/>
                </a:solidFill>
                <a:effectLst>
                  <a:outerShdw blurRad="63500" dist="50800" dir="13500000" sx="0" sy="0">
                    <a:srgbClr val="000000">
                      <a:alpha val="50000"/>
                    </a:srgbClr>
                  </a:outerShdw>
                </a:effectLst>
                <a:latin typeface="Andalus"/>
                <a:ea typeface="Times New Roman"/>
              </a:rPr>
              <a:t>    </a:t>
            </a:r>
            <a:r>
              <a:rPr lang="es-CL" sz="1200" b="1" kern="1200" dirty="0">
                <a:solidFill>
                  <a:srgbClr val="3B6285"/>
                </a:solidFill>
                <a:effectLst>
                  <a:outerShdw blurRad="63500" dist="50800" dir="13500000" sx="0" sy="0">
                    <a:srgbClr val="000000">
                      <a:alpha val="50000"/>
                    </a:srgbClr>
                  </a:outerShdw>
                </a:effectLst>
                <a:latin typeface="Andalus"/>
                <a:ea typeface="Times New Roman"/>
              </a:rPr>
              <a:t>SENADO DE LA REPÚBLICA DE CHILE</a:t>
            </a:r>
            <a:endParaRPr lang="es-CL" sz="2400" dirty="0">
              <a:solidFill>
                <a:srgbClr val="3B6285"/>
              </a:solidFill>
              <a:effectLst/>
              <a:latin typeface="Times New Roman"/>
              <a:ea typeface="Times New Roman"/>
            </a:endParaRPr>
          </a:p>
        </p:txBody>
      </p:sp>
      <p:graphicFrame>
        <p:nvGraphicFramePr>
          <p:cNvPr id="6" name="5 Objeto"/>
          <p:cNvGraphicFramePr>
            <a:graphicFrameLocks noChangeAspect="1"/>
          </p:cNvGraphicFramePr>
          <p:nvPr>
            <p:extLst>
              <p:ext uri="{D42A27DB-BD31-4B8C-83A1-F6EECF244321}">
                <p14:modId xmlns:p14="http://schemas.microsoft.com/office/powerpoint/2010/main" val="2596421450"/>
              </p:ext>
            </p:extLst>
          </p:nvPr>
        </p:nvGraphicFramePr>
        <p:xfrm>
          <a:off x="410078" y="836712"/>
          <a:ext cx="1209594" cy="893319"/>
        </p:xfrm>
        <a:graphic>
          <a:graphicData uri="http://schemas.openxmlformats.org/presentationml/2006/ole">
            <mc:AlternateContent xmlns:mc="http://schemas.openxmlformats.org/markup-compatibility/2006">
              <mc:Choice xmlns:v="urn:schemas-microsoft-com:vml" Requires="v">
                <p:oleObj spid="_x0000_s7400" name="Imagen de mapa de bits" r:id="rId3" imgW="743054" imgH="523810" progId="PBrush">
                  <p:embed/>
                </p:oleObj>
              </mc:Choice>
              <mc:Fallback>
                <p:oleObj name="Imagen de mapa de bits" r:id="rId3" imgW="743054" imgH="523810"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078" y="836712"/>
                        <a:ext cx="1209594" cy="893319"/>
                      </a:xfrm>
                      <a:prstGeom prst="rect">
                        <a:avLst/>
                      </a:prstGeom>
                      <a:noFill/>
                      <a:ln>
                        <a:noFill/>
                      </a:ln>
                    </p:spPr>
                  </p:pic>
                </p:oleObj>
              </mc:Fallback>
            </mc:AlternateContent>
          </a:graphicData>
        </a:graphic>
      </p:graphicFrame>
      <p:sp>
        <p:nvSpPr>
          <p:cNvPr id="8" name="7 Rectángulo"/>
          <p:cNvSpPr/>
          <p:nvPr/>
        </p:nvSpPr>
        <p:spPr>
          <a:xfrm>
            <a:off x="1547664" y="992922"/>
            <a:ext cx="5112568" cy="707886"/>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tab pos="2806065" algn="ctr"/>
                <a:tab pos="5612130" algn="r"/>
              </a:tabLst>
              <a:defRPr/>
            </a:pPr>
            <a:r>
              <a:rPr lang="es-CL" sz="4000" b="1" kern="1200" dirty="0">
                <a:solidFill>
                  <a:srgbClr val="943634"/>
                </a:solidFill>
                <a:latin typeface="Andalus" pitchFamily="18" charset="-78"/>
                <a:ea typeface="Times New Roman"/>
                <a:cs typeface="Andalus" pitchFamily="18" charset="-78"/>
              </a:rPr>
              <a:t>U</a:t>
            </a:r>
            <a:r>
              <a:rPr lang="es-CL" sz="1600" b="1" kern="1200" dirty="0">
                <a:solidFill>
                  <a:srgbClr val="943634"/>
                </a:solidFill>
                <a:latin typeface="Andalus" pitchFamily="18" charset="-78"/>
                <a:ea typeface="Times New Roman"/>
                <a:cs typeface="Andalus" pitchFamily="18" charset="-78"/>
              </a:rPr>
              <a:t>NIDAD TÉCNICA DE APOYO PRESUPUESTARIO</a:t>
            </a:r>
            <a:endParaRPr lang="es-CL" sz="1400" dirty="0">
              <a:latin typeface="Andalus" pitchFamily="18" charset="-78"/>
              <a:ea typeface="Times New Roman"/>
              <a:cs typeface="Andalus" pitchFamily="18" charset="-78"/>
            </a:endParaRPr>
          </a:p>
        </p:txBody>
      </p:sp>
      <p:sp>
        <p:nvSpPr>
          <p:cNvPr id="9" name="2 Rectángulo">
            <a:extLst>
              <a:ext uri="{FF2B5EF4-FFF2-40B4-BE49-F238E27FC236}">
                <a16:creationId xmlns:a16="http://schemas.microsoft.com/office/drawing/2014/main" id="{2D4952BC-765B-43F4-BA3F-D34E579D3F21}"/>
              </a:ext>
            </a:extLst>
          </p:cNvPr>
          <p:cNvSpPr/>
          <p:nvPr/>
        </p:nvSpPr>
        <p:spPr>
          <a:xfrm>
            <a:off x="410078" y="6237312"/>
            <a:ext cx="5890114"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70528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10</a:t>
            </a:fld>
            <a:endParaRPr lang="es-CL"/>
          </a:p>
        </p:txBody>
      </p:sp>
      <p:sp>
        <p:nvSpPr>
          <p:cNvPr id="9" name="1 Título"/>
          <p:cNvSpPr txBox="1">
            <a:spLocks/>
          </p:cNvSpPr>
          <p:nvPr/>
        </p:nvSpPr>
        <p:spPr>
          <a:xfrm>
            <a:off x="414336" y="1245468"/>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                                                                                                                     … </a:t>
            </a:r>
            <a:r>
              <a:rPr lang="es-CL" sz="1200" b="1" i="1" dirty="0">
                <a:latin typeface="+mn-lt"/>
                <a:ea typeface="Verdana" pitchFamily="34" charset="0"/>
                <a:cs typeface="Verdana" pitchFamily="34" charset="0"/>
              </a:rPr>
              <a:t>1 de 2</a:t>
            </a:r>
          </a:p>
        </p:txBody>
      </p:sp>
      <p:sp>
        <p:nvSpPr>
          <p:cNvPr id="6"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JUNIO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18. CAPÍTULO 01. PROGRAMA 01: SUBSECRETARÍA DE VIVIENDA Y URBANISMO</a:t>
            </a:r>
          </a:p>
        </p:txBody>
      </p:sp>
      <p:graphicFrame>
        <p:nvGraphicFramePr>
          <p:cNvPr id="3" name="2 Objeto"/>
          <p:cNvGraphicFramePr>
            <a:graphicFrameLocks noChangeAspect="1"/>
          </p:cNvGraphicFramePr>
          <p:nvPr>
            <p:extLst>
              <p:ext uri="{D42A27DB-BD31-4B8C-83A1-F6EECF244321}">
                <p14:modId xmlns:p14="http://schemas.microsoft.com/office/powerpoint/2010/main" val="981836012"/>
              </p:ext>
            </p:extLst>
          </p:nvPr>
        </p:nvGraphicFramePr>
        <p:xfrm>
          <a:off x="414336" y="1700808"/>
          <a:ext cx="8118104" cy="4176464"/>
        </p:xfrm>
        <a:graphic>
          <a:graphicData uri="http://schemas.openxmlformats.org/presentationml/2006/ole">
            <mc:AlternateContent xmlns:mc="http://schemas.openxmlformats.org/markup-compatibility/2006">
              <mc:Choice xmlns:v="urn:schemas-microsoft-com:vml" Requires="v">
                <p:oleObj spid="_x0000_s14339" name="Hoja de cálculo" r:id="rId3" imgW="9458482" imgH="4200643" progId="Excel.Sheet.12">
                  <p:embed/>
                </p:oleObj>
              </mc:Choice>
              <mc:Fallback>
                <p:oleObj name="Hoja de cálculo" r:id="rId3" imgW="9458482" imgH="4200643" progId="Excel.Sheet.12">
                  <p:embed/>
                  <p:pic>
                    <p:nvPicPr>
                      <p:cNvPr id="0" name=""/>
                      <p:cNvPicPr/>
                      <p:nvPr/>
                    </p:nvPicPr>
                    <p:blipFill>
                      <a:blip r:embed="rId4"/>
                      <a:stretch>
                        <a:fillRect/>
                      </a:stretch>
                    </p:blipFill>
                    <p:spPr>
                      <a:xfrm>
                        <a:off x="414336" y="1700808"/>
                        <a:ext cx="8118104" cy="4176464"/>
                      </a:xfrm>
                      <a:prstGeom prst="rect">
                        <a:avLst/>
                      </a:prstGeom>
                    </p:spPr>
                  </p:pic>
                </p:oleObj>
              </mc:Fallback>
            </mc:AlternateContent>
          </a:graphicData>
        </a:graphic>
      </p:graphicFrame>
    </p:spTree>
    <p:extLst>
      <p:ext uri="{BB962C8B-B14F-4D97-AF65-F5344CB8AC3E}">
        <p14:creationId xmlns:p14="http://schemas.microsoft.com/office/powerpoint/2010/main" val="827320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11</a:t>
            </a:fld>
            <a:endParaRPr lang="es-CL"/>
          </a:p>
        </p:txBody>
      </p:sp>
      <p:sp>
        <p:nvSpPr>
          <p:cNvPr id="9" name="1 Título"/>
          <p:cNvSpPr txBox="1">
            <a:spLocks/>
          </p:cNvSpPr>
          <p:nvPr/>
        </p:nvSpPr>
        <p:spPr>
          <a:xfrm>
            <a:off x="414336" y="126876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                                                                                                                     … </a:t>
            </a:r>
            <a:r>
              <a:rPr lang="es-CL" sz="1200" b="1" i="1" dirty="0">
                <a:latin typeface="+mn-lt"/>
                <a:ea typeface="Verdana" pitchFamily="34" charset="0"/>
                <a:cs typeface="Verdana" pitchFamily="34" charset="0"/>
              </a:rPr>
              <a:t>2 de 2</a:t>
            </a:r>
            <a:endParaRPr lang="es-CL" sz="1600" b="1" i="1" dirty="0">
              <a:latin typeface="+mn-lt"/>
              <a:ea typeface="Verdana" pitchFamily="34" charset="0"/>
              <a:cs typeface="Verdana" pitchFamily="34" charset="0"/>
            </a:endParaRPr>
          </a:p>
        </p:txBody>
      </p:sp>
      <p:sp>
        <p:nvSpPr>
          <p:cNvPr id="6"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JUNIO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18. CAPÍTULO 01. PROGRAMA 01: SUBSECRETARÍA DE VIVIENDA Y URBANISMO</a:t>
            </a:r>
          </a:p>
        </p:txBody>
      </p:sp>
      <p:graphicFrame>
        <p:nvGraphicFramePr>
          <p:cNvPr id="2" name="1 Objeto"/>
          <p:cNvGraphicFramePr>
            <a:graphicFrameLocks noChangeAspect="1"/>
          </p:cNvGraphicFramePr>
          <p:nvPr>
            <p:extLst>
              <p:ext uri="{D42A27DB-BD31-4B8C-83A1-F6EECF244321}">
                <p14:modId xmlns:p14="http://schemas.microsoft.com/office/powerpoint/2010/main" val="1437631426"/>
              </p:ext>
            </p:extLst>
          </p:nvPr>
        </p:nvGraphicFramePr>
        <p:xfrm>
          <a:off x="467544" y="1724100"/>
          <a:ext cx="8136904" cy="3001044"/>
        </p:xfrm>
        <a:graphic>
          <a:graphicData uri="http://schemas.openxmlformats.org/presentationml/2006/ole">
            <mc:AlternateContent xmlns:mc="http://schemas.openxmlformats.org/markup-compatibility/2006">
              <mc:Choice xmlns:v="urn:schemas-microsoft-com:vml" Requires="v">
                <p:oleObj spid="_x0000_s13315" name="Hoja de cálculo" r:id="rId3" imgW="9458482" imgH="3028989" progId="Excel.Sheet.12">
                  <p:embed/>
                </p:oleObj>
              </mc:Choice>
              <mc:Fallback>
                <p:oleObj name="Hoja de cálculo" r:id="rId3" imgW="9458482" imgH="3028989" progId="Excel.Sheet.12">
                  <p:embed/>
                  <p:pic>
                    <p:nvPicPr>
                      <p:cNvPr id="0" name=""/>
                      <p:cNvPicPr/>
                      <p:nvPr/>
                    </p:nvPicPr>
                    <p:blipFill>
                      <a:blip r:embed="rId4"/>
                      <a:stretch>
                        <a:fillRect/>
                      </a:stretch>
                    </p:blipFill>
                    <p:spPr>
                      <a:xfrm>
                        <a:off x="467544" y="1724100"/>
                        <a:ext cx="8136904" cy="3001044"/>
                      </a:xfrm>
                      <a:prstGeom prst="rect">
                        <a:avLst/>
                      </a:prstGeom>
                    </p:spPr>
                  </p:pic>
                </p:oleObj>
              </mc:Fallback>
            </mc:AlternateContent>
          </a:graphicData>
        </a:graphic>
      </p:graphicFrame>
    </p:spTree>
    <p:extLst>
      <p:ext uri="{BB962C8B-B14F-4D97-AF65-F5344CB8AC3E}">
        <p14:creationId xmlns:p14="http://schemas.microsoft.com/office/powerpoint/2010/main" val="3644674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12</a:t>
            </a:fld>
            <a:endParaRPr lang="es-CL" dirty="0"/>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JUNIO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18. CAPÍTULO 01. PROGRAMA 02: ASENTAMIENTOS PRECARIOS</a:t>
            </a:r>
          </a:p>
        </p:txBody>
      </p:sp>
      <p:sp>
        <p:nvSpPr>
          <p:cNvPr id="6" name="1 Título">
            <a:extLst>
              <a:ext uri="{FF2B5EF4-FFF2-40B4-BE49-F238E27FC236}">
                <a16:creationId xmlns:a16="http://schemas.microsoft.com/office/drawing/2014/main" id="{9C85163B-AE9C-48BF-9CD3-7EFB43699F06}"/>
              </a:ext>
            </a:extLst>
          </p:cNvPr>
          <p:cNvSpPr txBox="1">
            <a:spLocks/>
          </p:cNvSpPr>
          <p:nvPr/>
        </p:nvSpPr>
        <p:spPr>
          <a:xfrm>
            <a:off x="386224" y="126876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graphicFrame>
        <p:nvGraphicFramePr>
          <p:cNvPr id="4" name="3 Tabla"/>
          <p:cNvGraphicFramePr>
            <a:graphicFrameLocks noGrp="1"/>
          </p:cNvGraphicFramePr>
          <p:nvPr>
            <p:extLst>
              <p:ext uri="{D42A27DB-BD31-4B8C-83A1-F6EECF244321}">
                <p14:modId xmlns:p14="http://schemas.microsoft.com/office/powerpoint/2010/main" val="1000886073"/>
              </p:ext>
            </p:extLst>
          </p:nvPr>
        </p:nvGraphicFramePr>
        <p:xfrm>
          <a:off x="457199" y="1844824"/>
          <a:ext cx="8229602" cy="1373441"/>
        </p:xfrm>
        <a:graphic>
          <a:graphicData uri="http://schemas.openxmlformats.org/drawingml/2006/table">
            <a:tbl>
              <a:tblPr/>
              <a:tblGrid>
                <a:gridCol w="275791">
                  <a:extLst>
                    <a:ext uri="{9D8B030D-6E8A-4147-A177-3AD203B41FA5}">
                      <a16:colId xmlns:a16="http://schemas.microsoft.com/office/drawing/2014/main" val="20000"/>
                    </a:ext>
                  </a:extLst>
                </a:gridCol>
                <a:gridCol w="275791">
                  <a:extLst>
                    <a:ext uri="{9D8B030D-6E8A-4147-A177-3AD203B41FA5}">
                      <a16:colId xmlns:a16="http://schemas.microsoft.com/office/drawing/2014/main" val="20001"/>
                    </a:ext>
                  </a:extLst>
                </a:gridCol>
                <a:gridCol w="275791">
                  <a:extLst>
                    <a:ext uri="{9D8B030D-6E8A-4147-A177-3AD203B41FA5}">
                      <a16:colId xmlns:a16="http://schemas.microsoft.com/office/drawing/2014/main" val="20002"/>
                    </a:ext>
                  </a:extLst>
                </a:gridCol>
                <a:gridCol w="3110921">
                  <a:extLst>
                    <a:ext uri="{9D8B030D-6E8A-4147-A177-3AD203B41FA5}">
                      <a16:colId xmlns:a16="http://schemas.microsoft.com/office/drawing/2014/main" val="20003"/>
                    </a:ext>
                  </a:extLst>
                </a:gridCol>
                <a:gridCol w="739120">
                  <a:extLst>
                    <a:ext uri="{9D8B030D-6E8A-4147-A177-3AD203B41FA5}">
                      <a16:colId xmlns:a16="http://schemas.microsoft.com/office/drawing/2014/main" val="20004"/>
                    </a:ext>
                  </a:extLst>
                </a:gridCol>
                <a:gridCol w="739120">
                  <a:extLst>
                    <a:ext uri="{9D8B030D-6E8A-4147-A177-3AD203B41FA5}">
                      <a16:colId xmlns:a16="http://schemas.microsoft.com/office/drawing/2014/main" val="20005"/>
                    </a:ext>
                  </a:extLst>
                </a:gridCol>
                <a:gridCol w="739120">
                  <a:extLst>
                    <a:ext uri="{9D8B030D-6E8A-4147-A177-3AD203B41FA5}">
                      <a16:colId xmlns:a16="http://schemas.microsoft.com/office/drawing/2014/main" val="20006"/>
                    </a:ext>
                  </a:extLst>
                </a:gridCol>
                <a:gridCol w="739120">
                  <a:extLst>
                    <a:ext uri="{9D8B030D-6E8A-4147-A177-3AD203B41FA5}">
                      <a16:colId xmlns:a16="http://schemas.microsoft.com/office/drawing/2014/main" val="20007"/>
                    </a:ext>
                  </a:extLst>
                </a:gridCol>
                <a:gridCol w="672930">
                  <a:extLst>
                    <a:ext uri="{9D8B030D-6E8A-4147-A177-3AD203B41FA5}">
                      <a16:colId xmlns:a16="http://schemas.microsoft.com/office/drawing/2014/main" val="20008"/>
                    </a:ext>
                  </a:extLst>
                </a:gridCol>
                <a:gridCol w="661898">
                  <a:extLst>
                    <a:ext uri="{9D8B030D-6E8A-4147-A177-3AD203B41FA5}">
                      <a16:colId xmlns:a16="http://schemas.microsoft.com/office/drawing/2014/main" val="20009"/>
                    </a:ext>
                  </a:extLst>
                </a:gridCol>
              </a:tblGrid>
              <a:tr h="132380">
                <a:tc>
                  <a:txBody>
                    <a:bodyPr/>
                    <a:lstStyle/>
                    <a:p>
                      <a:pPr algn="l" fontAlgn="ctr"/>
                      <a:r>
                        <a:rPr lang="es-CL" sz="800" b="1" i="0" u="none" strike="noStrike">
                          <a:solidFill>
                            <a:srgbClr val="FFFFFF"/>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b"/>
                      <a:r>
                        <a:rPr lang="es-CL" sz="800" b="1" i="0" u="none" strike="noStrike">
                          <a:solidFill>
                            <a:srgbClr val="FFFFFF"/>
                          </a:solidFill>
                          <a:effectLst/>
                          <a:latin typeface="Calibri"/>
                        </a:rPr>
                        <a:t>Presupuesto 2019</a:t>
                      </a:r>
                    </a:p>
                  </a:txBody>
                  <a:tcPr marL="8274" marR="8274" marT="8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b"/>
                      <a:r>
                        <a:rPr lang="es-CL" sz="800" b="1" i="0" u="none" strike="noStrike">
                          <a:solidFill>
                            <a:srgbClr val="FFFFFF"/>
                          </a:solidFill>
                          <a:effectLst/>
                          <a:latin typeface="Calibri"/>
                        </a:rPr>
                        <a:t>Ejecución</a:t>
                      </a:r>
                    </a:p>
                  </a:txBody>
                  <a:tcPr marL="8274" marR="8274" marT="8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405413">
                <a:tc>
                  <a:txBody>
                    <a:bodyPr/>
                    <a:lstStyle/>
                    <a:p>
                      <a:pPr algn="l" fontAlgn="ctr"/>
                      <a:r>
                        <a:rPr lang="es-CL" sz="800" b="1" i="0" u="none" strike="noStrike">
                          <a:solidFill>
                            <a:srgbClr val="FFFFFF"/>
                          </a:solidFill>
                          <a:effectLst/>
                          <a:latin typeface="Calibri"/>
                        </a:rPr>
                        <a:t>Subt.</a:t>
                      </a:r>
                    </a:p>
                  </a:txBody>
                  <a:tcPr marL="8274" marR="8274" marT="82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Item</a:t>
                      </a:r>
                    </a:p>
                  </a:txBody>
                  <a:tcPr marL="8274" marR="8274" marT="8274"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Asig.</a:t>
                      </a:r>
                    </a:p>
                  </a:txBody>
                  <a:tcPr marL="8274" marR="8274" marT="8274"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Clasificación Económica</a:t>
                      </a:r>
                    </a:p>
                  </a:txBody>
                  <a:tcPr marL="8274" marR="8274" marT="82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Ley 2019</a:t>
                      </a:r>
                    </a:p>
                  </a:txBody>
                  <a:tcPr marL="8274" marR="8274" marT="82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Vigente</a:t>
                      </a:r>
                    </a:p>
                  </a:txBody>
                  <a:tcPr marL="8274" marR="8274" marT="8274"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Variación</a:t>
                      </a:r>
                    </a:p>
                  </a:txBody>
                  <a:tcPr marL="8274" marR="8274" marT="82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Ejecución Acumulada</a:t>
                      </a:r>
                    </a:p>
                  </a:txBody>
                  <a:tcPr marL="8274" marR="8274" marT="82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 % Ejecución Ley 2019 </a:t>
                      </a:r>
                    </a:p>
                  </a:txBody>
                  <a:tcPr marL="8274" marR="8274" marT="8274"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 % Ejecución Ppto. Vigente </a:t>
                      </a:r>
                    </a:p>
                  </a:txBody>
                  <a:tcPr marL="8274" marR="8274" marT="82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1"/>
                  </a:ext>
                </a:extLst>
              </a:tr>
              <a:tr h="173748">
                <a:tc>
                  <a:txBody>
                    <a:bodyPr/>
                    <a:lstStyle/>
                    <a:p>
                      <a:pPr algn="l" fontAlgn="ctr"/>
                      <a:r>
                        <a:rPr lang="es-CL" sz="10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GASTOS</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16.509.092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16.215.648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-293.444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3.063.420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18,6%</a:t>
                      </a:r>
                    </a:p>
                  </a:txBody>
                  <a:tcPr marL="8274" marR="8274" marT="8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18,9%</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132380">
                <a:tc>
                  <a:txBody>
                    <a:bodyPr/>
                    <a:lstStyle/>
                    <a:p>
                      <a:pPr algn="ctr" fontAlgn="ctr"/>
                      <a:r>
                        <a:rPr lang="es-CL" sz="800" b="1" i="0" u="none" strike="noStrike">
                          <a:solidFill>
                            <a:srgbClr val="000000"/>
                          </a:solidFill>
                          <a:effectLst/>
                          <a:latin typeface="Calibri"/>
                        </a:rPr>
                        <a:t>21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GASTOS EN PERSONAL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669.672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669.672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241.253</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36,0%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36,0%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132380">
                <a:tc>
                  <a:txBody>
                    <a:bodyPr/>
                    <a:lstStyle/>
                    <a:p>
                      <a:pPr algn="ctr" fontAlgn="ctr"/>
                      <a:r>
                        <a:rPr lang="es-CL" sz="800" b="1" i="0" u="none" strike="noStrike">
                          <a:solidFill>
                            <a:srgbClr val="000000"/>
                          </a:solidFill>
                          <a:effectLst/>
                          <a:latin typeface="Calibri"/>
                        </a:rPr>
                        <a:t>22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BIENES Y SERVICIOS DE CONSUMO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733.058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439.614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-293.444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242.637</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33,1%</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55,2%</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132380">
                <a:tc>
                  <a:txBody>
                    <a:bodyPr/>
                    <a:lstStyle/>
                    <a:p>
                      <a:pPr algn="ctr" fontAlgn="ctr"/>
                      <a:r>
                        <a:rPr lang="es-CL" sz="800" b="1" i="0" u="none" strike="noStrike">
                          <a:solidFill>
                            <a:srgbClr val="000000"/>
                          </a:solidFill>
                          <a:effectLst/>
                          <a:latin typeface="Calibri"/>
                        </a:rPr>
                        <a:t>33</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TRANSFERENCIAS DE CAPITAL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15.106.362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15.106.362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2.579.530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17,1%</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17,1%</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132380">
                <a:tc>
                  <a:txBody>
                    <a:bodyPr/>
                    <a:lstStyle/>
                    <a:p>
                      <a:pPr algn="ctr" fontAlgn="ctr"/>
                      <a:r>
                        <a:rPr lang="es-CL" sz="800" b="1"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A Otras Entidades Públicas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15.106.362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15.106.362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2.579.530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17,1%</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17,1%</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003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Municipalidades para el Programa Asentamientos Precarios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15.106.362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15.106.362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2.579.530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17,1%</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dirty="0">
                          <a:solidFill>
                            <a:srgbClr val="000000"/>
                          </a:solidFill>
                          <a:effectLst/>
                          <a:latin typeface="Calibri"/>
                        </a:rPr>
                        <a:t>17,1%</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77542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13</a:t>
            </a:fld>
            <a:endParaRPr lang="es-CL"/>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JUNIO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18. CAPÍTULO 01. PROGRAMA 04: RECUPERACIÓN DE BARRIOS</a:t>
            </a:r>
          </a:p>
        </p:txBody>
      </p:sp>
      <p:sp>
        <p:nvSpPr>
          <p:cNvPr id="6" name="1 Título">
            <a:extLst>
              <a:ext uri="{FF2B5EF4-FFF2-40B4-BE49-F238E27FC236}">
                <a16:creationId xmlns:a16="http://schemas.microsoft.com/office/drawing/2014/main" id="{EC089A1E-B610-4F17-A418-6B196D53EBC7}"/>
              </a:ext>
            </a:extLst>
          </p:cNvPr>
          <p:cNvSpPr txBox="1">
            <a:spLocks/>
          </p:cNvSpPr>
          <p:nvPr/>
        </p:nvSpPr>
        <p:spPr>
          <a:xfrm>
            <a:off x="386224" y="1268760"/>
            <a:ext cx="8229600" cy="365125"/>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graphicFrame>
        <p:nvGraphicFramePr>
          <p:cNvPr id="4" name="3 Tabla"/>
          <p:cNvGraphicFramePr>
            <a:graphicFrameLocks noGrp="1"/>
          </p:cNvGraphicFramePr>
          <p:nvPr>
            <p:extLst>
              <p:ext uri="{D42A27DB-BD31-4B8C-83A1-F6EECF244321}">
                <p14:modId xmlns:p14="http://schemas.microsoft.com/office/powerpoint/2010/main" val="2885468030"/>
              </p:ext>
            </p:extLst>
          </p:nvPr>
        </p:nvGraphicFramePr>
        <p:xfrm>
          <a:off x="457199" y="1700808"/>
          <a:ext cx="8229602" cy="1770581"/>
        </p:xfrm>
        <a:graphic>
          <a:graphicData uri="http://schemas.openxmlformats.org/drawingml/2006/table">
            <a:tbl>
              <a:tblPr/>
              <a:tblGrid>
                <a:gridCol w="275791">
                  <a:extLst>
                    <a:ext uri="{9D8B030D-6E8A-4147-A177-3AD203B41FA5}">
                      <a16:colId xmlns:a16="http://schemas.microsoft.com/office/drawing/2014/main" val="20000"/>
                    </a:ext>
                  </a:extLst>
                </a:gridCol>
                <a:gridCol w="275791">
                  <a:extLst>
                    <a:ext uri="{9D8B030D-6E8A-4147-A177-3AD203B41FA5}">
                      <a16:colId xmlns:a16="http://schemas.microsoft.com/office/drawing/2014/main" val="20001"/>
                    </a:ext>
                  </a:extLst>
                </a:gridCol>
                <a:gridCol w="275791">
                  <a:extLst>
                    <a:ext uri="{9D8B030D-6E8A-4147-A177-3AD203B41FA5}">
                      <a16:colId xmlns:a16="http://schemas.microsoft.com/office/drawing/2014/main" val="20002"/>
                    </a:ext>
                  </a:extLst>
                </a:gridCol>
                <a:gridCol w="3110921">
                  <a:extLst>
                    <a:ext uri="{9D8B030D-6E8A-4147-A177-3AD203B41FA5}">
                      <a16:colId xmlns:a16="http://schemas.microsoft.com/office/drawing/2014/main" val="20003"/>
                    </a:ext>
                  </a:extLst>
                </a:gridCol>
                <a:gridCol w="739120">
                  <a:extLst>
                    <a:ext uri="{9D8B030D-6E8A-4147-A177-3AD203B41FA5}">
                      <a16:colId xmlns:a16="http://schemas.microsoft.com/office/drawing/2014/main" val="20004"/>
                    </a:ext>
                  </a:extLst>
                </a:gridCol>
                <a:gridCol w="739120">
                  <a:extLst>
                    <a:ext uri="{9D8B030D-6E8A-4147-A177-3AD203B41FA5}">
                      <a16:colId xmlns:a16="http://schemas.microsoft.com/office/drawing/2014/main" val="20005"/>
                    </a:ext>
                  </a:extLst>
                </a:gridCol>
                <a:gridCol w="739120">
                  <a:extLst>
                    <a:ext uri="{9D8B030D-6E8A-4147-A177-3AD203B41FA5}">
                      <a16:colId xmlns:a16="http://schemas.microsoft.com/office/drawing/2014/main" val="20006"/>
                    </a:ext>
                  </a:extLst>
                </a:gridCol>
                <a:gridCol w="739120">
                  <a:extLst>
                    <a:ext uri="{9D8B030D-6E8A-4147-A177-3AD203B41FA5}">
                      <a16:colId xmlns:a16="http://schemas.microsoft.com/office/drawing/2014/main" val="20007"/>
                    </a:ext>
                  </a:extLst>
                </a:gridCol>
                <a:gridCol w="672930">
                  <a:extLst>
                    <a:ext uri="{9D8B030D-6E8A-4147-A177-3AD203B41FA5}">
                      <a16:colId xmlns:a16="http://schemas.microsoft.com/office/drawing/2014/main" val="20008"/>
                    </a:ext>
                  </a:extLst>
                </a:gridCol>
                <a:gridCol w="661898">
                  <a:extLst>
                    <a:ext uri="{9D8B030D-6E8A-4147-A177-3AD203B41FA5}">
                      <a16:colId xmlns:a16="http://schemas.microsoft.com/office/drawing/2014/main" val="20009"/>
                    </a:ext>
                  </a:extLst>
                </a:gridCol>
              </a:tblGrid>
              <a:tr h="132380">
                <a:tc>
                  <a:txBody>
                    <a:bodyPr/>
                    <a:lstStyle/>
                    <a:p>
                      <a:pPr algn="l" fontAlgn="ctr"/>
                      <a:r>
                        <a:rPr lang="es-CL" sz="800" b="1" i="0" u="none" strike="noStrike">
                          <a:solidFill>
                            <a:srgbClr val="FFFFFF"/>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b"/>
                      <a:r>
                        <a:rPr lang="es-CL" sz="800" b="1" i="0" u="none" strike="noStrike">
                          <a:solidFill>
                            <a:srgbClr val="FFFFFF"/>
                          </a:solidFill>
                          <a:effectLst/>
                          <a:latin typeface="Calibri"/>
                        </a:rPr>
                        <a:t>Presupuesto 2019</a:t>
                      </a:r>
                    </a:p>
                  </a:txBody>
                  <a:tcPr marL="8274" marR="8274" marT="8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b"/>
                      <a:r>
                        <a:rPr lang="es-CL" sz="800" b="1" i="0" u="none" strike="noStrike">
                          <a:solidFill>
                            <a:srgbClr val="FFFFFF"/>
                          </a:solidFill>
                          <a:effectLst/>
                          <a:latin typeface="Calibri"/>
                        </a:rPr>
                        <a:t>Ejecución</a:t>
                      </a:r>
                    </a:p>
                  </a:txBody>
                  <a:tcPr marL="8274" marR="8274" marT="8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405413">
                <a:tc>
                  <a:txBody>
                    <a:bodyPr/>
                    <a:lstStyle/>
                    <a:p>
                      <a:pPr algn="l" fontAlgn="ctr"/>
                      <a:r>
                        <a:rPr lang="es-CL" sz="800" b="1" i="0" u="none" strike="noStrike">
                          <a:solidFill>
                            <a:srgbClr val="FFFFFF"/>
                          </a:solidFill>
                          <a:effectLst/>
                          <a:latin typeface="Calibri"/>
                        </a:rPr>
                        <a:t>Subt.</a:t>
                      </a:r>
                    </a:p>
                  </a:txBody>
                  <a:tcPr marL="8274" marR="8274" marT="82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Item</a:t>
                      </a:r>
                    </a:p>
                  </a:txBody>
                  <a:tcPr marL="8274" marR="8274" marT="8274"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Asig.</a:t>
                      </a:r>
                    </a:p>
                  </a:txBody>
                  <a:tcPr marL="8274" marR="8274" marT="8274"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Clasificación Económica</a:t>
                      </a:r>
                    </a:p>
                  </a:txBody>
                  <a:tcPr marL="8274" marR="8274" marT="82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Ley 2019</a:t>
                      </a:r>
                    </a:p>
                  </a:txBody>
                  <a:tcPr marL="8274" marR="8274" marT="82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Vigente</a:t>
                      </a:r>
                    </a:p>
                  </a:txBody>
                  <a:tcPr marL="8274" marR="8274" marT="8274"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Variación</a:t>
                      </a:r>
                    </a:p>
                  </a:txBody>
                  <a:tcPr marL="8274" marR="8274" marT="82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Ejecución Acumulada</a:t>
                      </a:r>
                    </a:p>
                  </a:txBody>
                  <a:tcPr marL="8274" marR="8274" marT="82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 % Ejecución Ley 2019 </a:t>
                      </a:r>
                    </a:p>
                  </a:txBody>
                  <a:tcPr marL="8274" marR="8274" marT="8274"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 % Ejecución Ppto. Vigente </a:t>
                      </a:r>
                    </a:p>
                  </a:txBody>
                  <a:tcPr marL="8274" marR="8274" marT="82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1"/>
                  </a:ext>
                </a:extLst>
              </a:tr>
              <a:tr h="173748">
                <a:tc>
                  <a:txBody>
                    <a:bodyPr/>
                    <a:lstStyle/>
                    <a:p>
                      <a:pPr algn="l" fontAlgn="ctr"/>
                      <a:r>
                        <a:rPr lang="es-CL" sz="10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GASTOS</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22.955.389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8.137.453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-14.817.936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1.556.778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6,8%</a:t>
                      </a:r>
                    </a:p>
                  </a:txBody>
                  <a:tcPr marL="8274" marR="8274" marT="8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19,1%</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132380">
                <a:tc>
                  <a:txBody>
                    <a:bodyPr/>
                    <a:lstStyle/>
                    <a:p>
                      <a:pPr algn="ctr" fontAlgn="ctr"/>
                      <a:r>
                        <a:rPr lang="es-CL" sz="800" b="1" i="0" u="none" strike="noStrike">
                          <a:solidFill>
                            <a:srgbClr val="000000"/>
                          </a:solidFill>
                          <a:effectLst/>
                          <a:latin typeface="Calibri"/>
                        </a:rPr>
                        <a:t>21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GASTOS EN PERSONAL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1.813.774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1.813.774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793.136</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43,7%</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43,7%</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132380">
                <a:tc>
                  <a:txBody>
                    <a:bodyPr/>
                    <a:lstStyle/>
                    <a:p>
                      <a:pPr algn="ctr" fontAlgn="ctr"/>
                      <a:r>
                        <a:rPr lang="es-CL" sz="800" b="1" i="0" u="none" strike="noStrike">
                          <a:solidFill>
                            <a:srgbClr val="000000"/>
                          </a:solidFill>
                          <a:effectLst/>
                          <a:latin typeface="Calibri"/>
                        </a:rPr>
                        <a:t>22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BIENES Y SERVICIOS DE CONSUMO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1.032.022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923.786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-108.236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304.860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29,5%</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33,0%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132380">
                <a:tc>
                  <a:txBody>
                    <a:bodyPr/>
                    <a:lstStyle/>
                    <a:p>
                      <a:pPr algn="ctr" fontAlgn="ctr"/>
                      <a:r>
                        <a:rPr lang="es-CL" sz="800" b="1" i="0" u="none" strike="noStrike">
                          <a:solidFill>
                            <a:srgbClr val="000000"/>
                          </a:solidFill>
                          <a:effectLst/>
                          <a:latin typeface="Calibri"/>
                        </a:rPr>
                        <a:t>31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INICIATIVAS DE INVERSIÓN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18.667.593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3.473.357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-15.194.236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129.772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0,7%</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3,7%</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01</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Estudios Básicos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1.751.105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1.751.105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96.375</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5,5%</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132380">
                <a:tc>
                  <a:txBody>
                    <a:bodyPr/>
                    <a:lstStyle/>
                    <a:p>
                      <a:pPr algn="ctr" fontAlgn="ctr"/>
                      <a:r>
                        <a:rPr lang="es-CL" sz="800" b="1"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Proyectos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18.667.593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1.722.252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-16.945.341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33.397</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0,2%</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1,9%</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7"/>
                  </a:ext>
                </a:extLst>
              </a:tr>
              <a:tr h="132380">
                <a:tc>
                  <a:txBody>
                    <a:bodyPr/>
                    <a:lstStyle/>
                    <a:p>
                      <a:pPr algn="ctr" fontAlgn="ctr"/>
                      <a:r>
                        <a:rPr lang="es-CL" sz="800" b="1" i="0" u="none" strike="noStrike">
                          <a:solidFill>
                            <a:srgbClr val="000000"/>
                          </a:solidFill>
                          <a:effectLst/>
                          <a:latin typeface="Calibri"/>
                        </a:rPr>
                        <a:t>33</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TRANSFERENCIAS DE CAPITAL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1.442.000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1.926.536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484.536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329.010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22,8%</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17,1%</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A Otras Entidades Públicas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1.442.000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1.926.536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484.536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329.010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22,8%</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17,1%</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9"/>
                  </a:ext>
                </a:extLst>
              </a:tr>
              <a:tr h="132380">
                <a:tc>
                  <a:txBody>
                    <a:bodyPr/>
                    <a:lstStyle/>
                    <a:p>
                      <a:pPr algn="ctr" fontAlgn="ctr"/>
                      <a:r>
                        <a:rPr lang="es-CL" sz="800" b="1"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002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Municipalidades para el Programa Recuperación de Barrios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1.442.000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1.926.536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484.536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329.010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22,8%</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dirty="0">
                          <a:solidFill>
                            <a:srgbClr val="000000"/>
                          </a:solidFill>
                          <a:effectLst/>
                          <a:latin typeface="Calibri"/>
                        </a:rPr>
                        <a:t>17,1%</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361125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14</a:t>
            </a:fld>
            <a:endParaRPr lang="es-CL" dirty="0"/>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JUNIO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18. CAPÍTULO 02. PROGRAMA 01: PARQUE METROPOLITANO</a:t>
            </a:r>
          </a:p>
        </p:txBody>
      </p:sp>
      <p:sp>
        <p:nvSpPr>
          <p:cNvPr id="6" name="1 Título">
            <a:extLst>
              <a:ext uri="{FF2B5EF4-FFF2-40B4-BE49-F238E27FC236}">
                <a16:creationId xmlns:a16="http://schemas.microsoft.com/office/drawing/2014/main" id="{12890ECB-8E28-4655-8676-C0AA09437F16}"/>
              </a:ext>
            </a:extLst>
          </p:cNvPr>
          <p:cNvSpPr txBox="1">
            <a:spLocks/>
          </p:cNvSpPr>
          <p:nvPr/>
        </p:nvSpPr>
        <p:spPr>
          <a:xfrm>
            <a:off x="386224" y="126876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graphicFrame>
        <p:nvGraphicFramePr>
          <p:cNvPr id="2" name="1 Tabla"/>
          <p:cNvGraphicFramePr>
            <a:graphicFrameLocks noGrp="1"/>
          </p:cNvGraphicFramePr>
          <p:nvPr>
            <p:extLst>
              <p:ext uri="{D42A27DB-BD31-4B8C-83A1-F6EECF244321}">
                <p14:modId xmlns:p14="http://schemas.microsoft.com/office/powerpoint/2010/main" val="1986766848"/>
              </p:ext>
            </p:extLst>
          </p:nvPr>
        </p:nvGraphicFramePr>
        <p:xfrm>
          <a:off x="457199" y="1739871"/>
          <a:ext cx="8229602" cy="2697241"/>
        </p:xfrm>
        <a:graphic>
          <a:graphicData uri="http://schemas.openxmlformats.org/drawingml/2006/table">
            <a:tbl>
              <a:tblPr/>
              <a:tblGrid>
                <a:gridCol w="275791">
                  <a:extLst>
                    <a:ext uri="{9D8B030D-6E8A-4147-A177-3AD203B41FA5}">
                      <a16:colId xmlns:a16="http://schemas.microsoft.com/office/drawing/2014/main" val="20000"/>
                    </a:ext>
                  </a:extLst>
                </a:gridCol>
                <a:gridCol w="275791">
                  <a:extLst>
                    <a:ext uri="{9D8B030D-6E8A-4147-A177-3AD203B41FA5}">
                      <a16:colId xmlns:a16="http://schemas.microsoft.com/office/drawing/2014/main" val="20001"/>
                    </a:ext>
                  </a:extLst>
                </a:gridCol>
                <a:gridCol w="275791">
                  <a:extLst>
                    <a:ext uri="{9D8B030D-6E8A-4147-A177-3AD203B41FA5}">
                      <a16:colId xmlns:a16="http://schemas.microsoft.com/office/drawing/2014/main" val="20002"/>
                    </a:ext>
                  </a:extLst>
                </a:gridCol>
                <a:gridCol w="3110921">
                  <a:extLst>
                    <a:ext uri="{9D8B030D-6E8A-4147-A177-3AD203B41FA5}">
                      <a16:colId xmlns:a16="http://schemas.microsoft.com/office/drawing/2014/main" val="20003"/>
                    </a:ext>
                  </a:extLst>
                </a:gridCol>
                <a:gridCol w="739120">
                  <a:extLst>
                    <a:ext uri="{9D8B030D-6E8A-4147-A177-3AD203B41FA5}">
                      <a16:colId xmlns:a16="http://schemas.microsoft.com/office/drawing/2014/main" val="20004"/>
                    </a:ext>
                  </a:extLst>
                </a:gridCol>
                <a:gridCol w="739120">
                  <a:extLst>
                    <a:ext uri="{9D8B030D-6E8A-4147-A177-3AD203B41FA5}">
                      <a16:colId xmlns:a16="http://schemas.microsoft.com/office/drawing/2014/main" val="20005"/>
                    </a:ext>
                  </a:extLst>
                </a:gridCol>
                <a:gridCol w="739120">
                  <a:extLst>
                    <a:ext uri="{9D8B030D-6E8A-4147-A177-3AD203B41FA5}">
                      <a16:colId xmlns:a16="http://schemas.microsoft.com/office/drawing/2014/main" val="20006"/>
                    </a:ext>
                  </a:extLst>
                </a:gridCol>
                <a:gridCol w="739120">
                  <a:extLst>
                    <a:ext uri="{9D8B030D-6E8A-4147-A177-3AD203B41FA5}">
                      <a16:colId xmlns:a16="http://schemas.microsoft.com/office/drawing/2014/main" val="20007"/>
                    </a:ext>
                  </a:extLst>
                </a:gridCol>
                <a:gridCol w="672930">
                  <a:extLst>
                    <a:ext uri="{9D8B030D-6E8A-4147-A177-3AD203B41FA5}">
                      <a16:colId xmlns:a16="http://schemas.microsoft.com/office/drawing/2014/main" val="20008"/>
                    </a:ext>
                  </a:extLst>
                </a:gridCol>
                <a:gridCol w="661898">
                  <a:extLst>
                    <a:ext uri="{9D8B030D-6E8A-4147-A177-3AD203B41FA5}">
                      <a16:colId xmlns:a16="http://schemas.microsoft.com/office/drawing/2014/main" val="20009"/>
                    </a:ext>
                  </a:extLst>
                </a:gridCol>
              </a:tblGrid>
              <a:tr h="132380">
                <a:tc>
                  <a:txBody>
                    <a:bodyPr/>
                    <a:lstStyle/>
                    <a:p>
                      <a:pPr algn="l" fontAlgn="ctr"/>
                      <a:r>
                        <a:rPr lang="es-CL" sz="800" b="1" i="0" u="none" strike="noStrike">
                          <a:solidFill>
                            <a:srgbClr val="FFFFFF"/>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b"/>
                      <a:r>
                        <a:rPr lang="es-CL" sz="800" b="1" i="0" u="none" strike="noStrike">
                          <a:solidFill>
                            <a:srgbClr val="FFFFFF"/>
                          </a:solidFill>
                          <a:effectLst/>
                          <a:latin typeface="Calibri"/>
                        </a:rPr>
                        <a:t>Presupuesto 2019</a:t>
                      </a:r>
                    </a:p>
                  </a:txBody>
                  <a:tcPr marL="8274" marR="8274" marT="8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b"/>
                      <a:r>
                        <a:rPr lang="es-CL" sz="800" b="1" i="0" u="none" strike="noStrike">
                          <a:solidFill>
                            <a:srgbClr val="FFFFFF"/>
                          </a:solidFill>
                          <a:effectLst/>
                          <a:latin typeface="Calibri"/>
                        </a:rPr>
                        <a:t>Ejecución</a:t>
                      </a:r>
                    </a:p>
                  </a:txBody>
                  <a:tcPr marL="8274" marR="8274" marT="8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405413">
                <a:tc>
                  <a:txBody>
                    <a:bodyPr/>
                    <a:lstStyle/>
                    <a:p>
                      <a:pPr algn="l" fontAlgn="ctr"/>
                      <a:r>
                        <a:rPr lang="es-CL" sz="800" b="1" i="0" u="none" strike="noStrike">
                          <a:solidFill>
                            <a:srgbClr val="FFFFFF"/>
                          </a:solidFill>
                          <a:effectLst/>
                          <a:latin typeface="Calibri"/>
                        </a:rPr>
                        <a:t>Subt.</a:t>
                      </a:r>
                    </a:p>
                  </a:txBody>
                  <a:tcPr marL="8274" marR="8274" marT="82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Item</a:t>
                      </a:r>
                    </a:p>
                  </a:txBody>
                  <a:tcPr marL="8274" marR="8274" marT="8274"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Asig.</a:t>
                      </a:r>
                    </a:p>
                  </a:txBody>
                  <a:tcPr marL="8274" marR="8274" marT="8274"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Clasificación Económica</a:t>
                      </a:r>
                    </a:p>
                  </a:txBody>
                  <a:tcPr marL="8274" marR="8274" marT="82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Ley 2019</a:t>
                      </a:r>
                    </a:p>
                  </a:txBody>
                  <a:tcPr marL="8274" marR="8274" marT="82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Vigente</a:t>
                      </a:r>
                    </a:p>
                  </a:txBody>
                  <a:tcPr marL="8274" marR="8274" marT="8274"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Variación</a:t>
                      </a:r>
                    </a:p>
                  </a:txBody>
                  <a:tcPr marL="8274" marR="8274" marT="82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Ejecución Acumulada</a:t>
                      </a:r>
                    </a:p>
                  </a:txBody>
                  <a:tcPr marL="8274" marR="8274" marT="82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 % Ejecución Ley 2019 </a:t>
                      </a:r>
                    </a:p>
                  </a:txBody>
                  <a:tcPr marL="8274" marR="8274" marT="8274"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 % Ejecución Ppto. Vigente </a:t>
                      </a:r>
                    </a:p>
                  </a:txBody>
                  <a:tcPr marL="8274" marR="8274" marT="82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1"/>
                  </a:ext>
                </a:extLst>
              </a:tr>
              <a:tr h="173748">
                <a:tc>
                  <a:txBody>
                    <a:bodyPr/>
                    <a:lstStyle/>
                    <a:p>
                      <a:pPr algn="l" fontAlgn="ctr"/>
                      <a:r>
                        <a:rPr lang="es-CL" sz="10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GASTOS</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32.453.919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32.621.330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167.411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12.130.463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37,4%</a:t>
                      </a:r>
                    </a:p>
                  </a:txBody>
                  <a:tcPr marL="8274" marR="8274" marT="8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37,2%</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132380">
                <a:tc>
                  <a:txBody>
                    <a:bodyPr/>
                    <a:lstStyle/>
                    <a:p>
                      <a:pPr algn="ctr" fontAlgn="ctr"/>
                      <a:r>
                        <a:rPr lang="es-CL" sz="800" b="1" i="0" u="none" strike="noStrike">
                          <a:solidFill>
                            <a:srgbClr val="000000"/>
                          </a:solidFill>
                          <a:effectLst/>
                          <a:latin typeface="Calibri"/>
                        </a:rPr>
                        <a:t>21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GASTOS EN PERSONAL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6.575.440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6.539.658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-35.782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3.468.059</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52,7%</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53,0%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132380">
                <a:tc>
                  <a:txBody>
                    <a:bodyPr/>
                    <a:lstStyle/>
                    <a:p>
                      <a:pPr algn="ctr" fontAlgn="ctr"/>
                      <a:r>
                        <a:rPr lang="es-CL" sz="800" b="1" i="0" u="none" strike="noStrike">
                          <a:solidFill>
                            <a:srgbClr val="000000"/>
                          </a:solidFill>
                          <a:effectLst/>
                          <a:latin typeface="Calibri"/>
                        </a:rPr>
                        <a:t>22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BIENES Y SERVICIOS DE CONSUMO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1.925.812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1.925.812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916.838</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47,6%</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47,6%</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132380">
                <a:tc>
                  <a:txBody>
                    <a:bodyPr/>
                    <a:lstStyle/>
                    <a:p>
                      <a:pPr algn="ctr" fontAlgn="ctr"/>
                      <a:r>
                        <a:rPr lang="es-CL" sz="800" b="1" i="0" u="none" strike="noStrike">
                          <a:solidFill>
                            <a:srgbClr val="000000"/>
                          </a:solidFill>
                          <a:effectLst/>
                          <a:latin typeface="Calibri"/>
                        </a:rPr>
                        <a:t>23</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PRESTACIONES DE SEGURIDAD SOCIAL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203.193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203.193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132380">
                <a:tc>
                  <a:txBody>
                    <a:bodyPr/>
                    <a:lstStyle/>
                    <a:p>
                      <a:pPr algn="ctr" fontAlgn="ctr"/>
                      <a:r>
                        <a:rPr lang="es-CL" sz="800" b="1"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Prestaciones Sociales del Empleador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203.193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203.193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132380">
                <a:tc>
                  <a:txBody>
                    <a:bodyPr/>
                    <a:lstStyle/>
                    <a:p>
                      <a:pPr algn="ctr" fontAlgn="ctr"/>
                      <a:r>
                        <a:rPr lang="es-CL" sz="800" b="1" i="0" u="none" strike="noStrike">
                          <a:solidFill>
                            <a:srgbClr val="000000"/>
                          </a:solidFill>
                          <a:effectLst/>
                          <a:latin typeface="Calibri"/>
                        </a:rPr>
                        <a:t>25</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INTEGROS AL FISCO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5.958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5.958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7"/>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01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Impuestos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5.958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5.958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132380">
                <a:tc>
                  <a:txBody>
                    <a:bodyPr/>
                    <a:lstStyle/>
                    <a:p>
                      <a:pPr algn="ctr" fontAlgn="ctr"/>
                      <a:r>
                        <a:rPr lang="es-CL" sz="800" b="1" i="0" u="none" strike="noStrike">
                          <a:solidFill>
                            <a:srgbClr val="000000"/>
                          </a:solidFill>
                          <a:effectLst/>
                          <a:latin typeface="Calibri"/>
                        </a:rPr>
                        <a:t>26</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OTROS GASTOS CORRIENTES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9"/>
                  </a:ext>
                </a:extLst>
              </a:tr>
              <a:tr h="132380">
                <a:tc>
                  <a:txBody>
                    <a:bodyPr/>
                    <a:lstStyle/>
                    <a:p>
                      <a:pPr algn="ctr" fontAlgn="ctr"/>
                      <a:r>
                        <a:rPr lang="es-CL" sz="800" b="1"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Compensaciones por Daños a Terceros y/o a la Propiedad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0"/>
                  </a:ext>
                </a:extLst>
              </a:tr>
              <a:tr h="132380">
                <a:tc>
                  <a:txBody>
                    <a:bodyPr/>
                    <a:lstStyle/>
                    <a:p>
                      <a:pPr algn="ctr" fontAlgn="ctr"/>
                      <a:r>
                        <a:rPr lang="es-CL" sz="800" b="1" i="0" u="none" strike="noStrike">
                          <a:solidFill>
                            <a:srgbClr val="000000"/>
                          </a:solidFill>
                          <a:effectLst/>
                          <a:latin typeface="Calibri"/>
                        </a:rPr>
                        <a:t>29</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ADQUISICIÓN DE ACTIVOS NO FINANCIEROS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141.261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141.261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10.321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7,3%</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7,3%</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1"/>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04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Mobiliario y Otros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41.316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41.316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1.913</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4,6%</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4,6%</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2"/>
                  </a:ext>
                </a:extLst>
              </a:tr>
              <a:tr h="132380">
                <a:tc>
                  <a:txBody>
                    <a:bodyPr/>
                    <a:lstStyle/>
                    <a:p>
                      <a:pPr algn="ctr" fontAlgn="ctr"/>
                      <a:r>
                        <a:rPr lang="es-CL" sz="800" b="1"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Máquinas y Equipos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99.945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99.945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8.408</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8,4%</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8,4%</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3"/>
                  </a:ext>
                </a:extLst>
              </a:tr>
              <a:tr h="132380">
                <a:tc>
                  <a:txBody>
                    <a:bodyPr/>
                    <a:lstStyle/>
                    <a:p>
                      <a:pPr algn="ctr" fontAlgn="ctr"/>
                      <a:r>
                        <a:rPr lang="es-CL" sz="800" b="1" i="0" u="none" strike="noStrike">
                          <a:solidFill>
                            <a:srgbClr val="000000"/>
                          </a:solidFill>
                          <a:effectLst/>
                          <a:latin typeface="Calibri"/>
                        </a:rPr>
                        <a:t>31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INICIATIVAS DE INVERSIÓN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23.805.335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23.805.335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7.735.245</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32,5%</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32,5%</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4"/>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Proyectos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23.805.335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23.805.335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7.735.245</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32,5%</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32,5%</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5"/>
                  </a:ext>
                </a:extLst>
              </a:tr>
              <a:tr h="132380">
                <a:tc>
                  <a:txBody>
                    <a:bodyPr/>
                    <a:lstStyle/>
                    <a:p>
                      <a:pPr algn="ctr" fontAlgn="ctr"/>
                      <a:r>
                        <a:rPr lang="es-CL" sz="800" b="1" i="0" u="none" strike="noStrike">
                          <a:solidFill>
                            <a:srgbClr val="000000"/>
                          </a:solidFill>
                          <a:effectLst/>
                          <a:latin typeface="Calibri"/>
                        </a:rPr>
                        <a:t>34</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SERVICIO DE LA DEUDA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103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103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6"/>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Deuda Flotante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103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103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dirty="0">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2001897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15</a:t>
            </a:fld>
            <a:endParaRPr lang="es-CL" dirty="0"/>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JUNIO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18. CAPÍTULO 21. PROGRAMA 01: SERVIU I REGIÓN</a:t>
            </a:r>
          </a:p>
        </p:txBody>
      </p:sp>
      <p:sp>
        <p:nvSpPr>
          <p:cNvPr id="6" name="1 Título">
            <a:extLst>
              <a:ext uri="{FF2B5EF4-FFF2-40B4-BE49-F238E27FC236}">
                <a16:creationId xmlns:a16="http://schemas.microsoft.com/office/drawing/2014/main" id="{7CD6EB90-5D6E-4D3F-9096-A954178C1533}"/>
              </a:ext>
            </a:extLst>
          </p:cNvPr>
          <p:cNvSpPr txBox="1">
            <a:spLocks/>
          </p:cNvSpPr>
          <p:nvPr/>
        </p:nvSpPr>
        <p:spPr>
          <a:xfrm>
            <a:off x="386224" y="126876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graphicFrame>
        <p:nvGraphicFramePr>
          <p:cNvPr id="2" name="1 Tabla"/>
          <p:cNvGraphicFramePr>
            <a:graphicFrameLocks noGrp="1"/>
          </p:cNvGraphicFramePr>
          <p:nvPr>
            <p:extLst>
              <p:ext uri="{D42A27DB-BD31-4B8C-83A1-F6EECF244321}">
                <p14:modId xmlns:p14="http://schemas.microsoft.com/office/powerpoint/2010/main" val="85776319"/>
              </p:ext>
            </p:extLst>
          </p:nvPr>
        </p:nvGraphicFramePr>
        <p:xfrm>
          <a:off x="457199" y="1700808"/>
          <a:ext cx="8229602" cy="4021041"/>
        </p:xfrm>
        <a:graphic>
          <a:graphicData uri="http://schemas.openxmlformats.org/drawingml/2006/table">
            <a:tbl>
              <a:tblPr/>
              <a:tblGrid>
                <a:gridCol w="275791">
                  <a:extLst>
                    <a:ext uri="{9D8B030D-6E8A-4147-A177-3AD203B41FA5}">
                      <a16:colId xmlns:a16="http://schemas.microsoft.com/office/drawing/2014/main" val="20000"/>
                    </a:ext>
                  </a:extLst>
                </a:gridCol>
                <a:gridCol w="275791">
                  <a:extLst>
                    <a:ext uri="{9D8B030D-6E8A-4147-A177-3AD203B41FA5}">
                      <a16:colId xmlns:a16="http://schemas.microsoft.com/office/drawing/2014/main" val="20001"/>
                    </a:ext>
                  </a:extLst>
                </a:gridCol>
                <a:gridCol w="275791">
                  <a:extLst>
                    <a:ext uri="{9D8B030D-6E8A-4147-A177-3AD203B41FA5}">
                      <a16:colId xmlns:a16="http://schemas.microsoft.com/office/drawing/2014/main" val="20002"/>
                    </a:ext>
                  </a:extLst>
                </a:gridCol>
                <a:gridCol w="3110921">
                  <a:extLst>
                    <a:ext uri="{9D8B030D-6E8A-4147-A177-3AD203B41FA5}">
                      <a16:colId xmlns:a16="http://schemas.microsoft.com/office/drawing/2014/main" val="20003"/>
                    </a:ext>
                  </a:extLst>
                </a:gridCol>
                <a:gridCol w="739120">
                  <a:extLst>
                    <a:ext uri="{9D8B030D-6E8A-4147-A177-3AD203B41FA5}">
                      <a16:colId xmlns:a16="http://schemas.microsoft.com/office/drawing/2014/main" val="20004"/>
                    </a:ext>
                  </a:extLst>
                </a:gridCol>
                <a:gridCol w="739120">
                  <a:extLst>
                    <a:ext uri="{9D8B030D-6E8A-4147-A177-3AD203B41FA5}">
                      <a16:colId xmlns:a16="http://schemas.microsoft.com/office/drawing/2014/main" val="20005"/>
                    </a:ext>
                  </a:extLst>
                </a:gridCol>
                <a:gridCol w="739120">
                  <a:extLst>
                    <a:ext uri="{9D8B030D-6E8A-4147-A177-3AD203B41FA5}">
                      <a16:colId xmlns:a16="http://schemas.microsoft.com/office/drawing/2014/main" val="20006"/>
                    </a:ext>
                  </a:extLst>
                </a:gridCol>
                <a:gridCol w="739120">
                  <a:extLst>
                    <a:ext uri="{9D8B030D-6E8A-4147-A177-3AD203B41FA5}">
                      <a16:colId xmlns:a16="http://schemas.microsoft.com/office/drawing/2014/main" val="20007"/>
                    </a:ext>
                  </a:extLst>
                </a:gridCol>
                <a:gridCol w="672930">
                  <a:extLst>
                    <a:ext uri="{9D8B030D-6E8A-4147-A177-3AD203B41FA5}">
                      <a16:colId xmlns:a16="http://schemas.microsoft.com/office/drawing/2014/main" val="20008"/>
                    </a:ext>
                  </a:extLst>
                </a:gridCol>
                <a:gridCol w="661898">
                  <a:extLst>
                    <a:ext uri="{9D8B030D-6E8A-4147-A177-3AD203B41FA5}">
                      <a16:colId xmlns:a16="http://schemas.microsoft.com/office/drawing/2014/main" val="20009"/>
                    </a:ext>
                  </a:extLst>
                </a:gridCol>
              </a:tblGrid>
              <a:tr h="132380">
                <a:tc>
                  <a:txBody>
                    <a:bodyPr/>
                    <a:lstStyle/>
                    <a:p>
                      <a:pPr algn="l" fontAlgn="ctr"/>
                      <a:r>
                        <a:rPr lang="es-CL" sz="800" b="1" i="0" u="none" strike="noStrike">
                          <a:solidFill>
                            <a:srgbClr val="FFFFFF"/>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b"/>
                      <a:r>
                        <a:rPr lang="es-CL" sz="800" b="1" i="0" u="none" strike="noStrike">
                          <a:solidFill>
                            <a:srgbClr val="FFFFFF"/>
                          </a:solidFill>
                          <a:effectLst/>
                          <a:latin typeface="Calibri"/>
                        </a:rPr>
                        <a:t>Presupuesto 2019</a:t>
                      </a:r>
                    </a:p>
                  </a:txBody>
                  <a:tcPr marL="8274" marR="8274" marT="8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b"/>
                      <a:r>
                        <a:rPr lang="es-CL" sz="800" b="1" i="0" u="none" strike="noStrike">
                          <a:solidFill>
                            <a:srgbClr val="FFFFFF"/>
                          </a:solidFill>
                          <a:effectLst/>
                          <a:latin typeface="Calibri"/>
                        </a:rPr>
                        <a:t>Ejecución</a:t>
                      </a:r>
                    </a:p>
                  </a:txBody>
                  <a:tcPr marL="8274" marR="8274" marT="8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405413">
                <a:tc>
                  <a:txBody>
                    <a:bodyPr/>
                    <a:lstStyle/>
                    <a:p>
                      <a:pPr algn="l" fontAlgn="ctr"/>
                      <a:r>
                        <a:rPr lang="es-CL" sz="800" b="1" i="0" u="none" strike="noStrike">
                          <a:solidFill>
                            <a:srgbClr val="FFFFFF"/>
                          </a:solidFill>
                          <a:effectLst/>
                          <a:latin typeface="Calibri"/>
                        </a:rPr>
                        <a:t>Subt.</a:t>
                      </a:r>
                    </a:p>
                  </a:txBody>
                  <a:tcPr marL="8274" marR="8274" marT="82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Item</a:t>
                      </a:r>
                    </a:p>
                  </a:txBody>
                  <a:tcPr marL="8274" marR="8274" marT="8274"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Asig.</a:t>
                      </a:r>
                    </a:p>
                  </a:txBody>
                  <a:tcPr marL="8274" marR="8274" marT="8274"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Clasificación Económica</a:t>
                      </a:r>
                    </a:p>
                  </a:txBody>
                  <a:tcPr marL="8274" marR="8274" marT="82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Ley 2019</a:t>
                      </a:r>
                    </a:p>
                  </a:txBody>
                  <a:tcPr marL="8274" marR="8274" marT="82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Vigente</a:t>
                      </a:r>
                    </a:p>
                  </a:txBody>
                  <a:tcPr marL="8274" marR="8274" marT="8274"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Variación</a:t>
                      </a:r>
                    </a:p>
                  </a:txBody>
                  <a:tcPr marL="8274" marR="8274" marT="82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Ejecución Acumulada</a:t>
                      </a:r>
                    </a:p>
                  </a:txBody>
                  <a:tcPr marL="8274" marR="8274" marT="82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 % Ejecución Ley 2019 </a:t>
                      </a:r>
                    </a:p>
                  </a:txBody>
                  <a:tcPr marL="8274" marR="8274" marT="8274"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 % Ejecución Ppto. Vigente </a:t>
                      </a:r>
                    </a:p>
                  </a:txBody>
                  <a:tcPr marL="8274" marR="8274" marT="82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1"/>
                  </a:ext>
                </a:extLst>
              </a:tr>
              <a:tr h="173748">
                <a:tc>
                  <a:txBody>
                    <a:bodyPr/>
                    <a:lstStyle/>
                    <a:p>
                      <a:pPr algn="l" fontAlgn="ctr"/>
                      <a:r>
                        <a:rPr lang="es-CL" sz="10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GASTOS</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95.480.052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97.452.954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1.972.902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32.493.059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34,0%</a:t>
                      </a:r>
                    </a:p>
                  </a:txBody>
                  <a:tcPr marL="8274" marR="8274" marT="8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33,3%</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132380">
                <a:tc>
                  <a:txBody>
                    <a:bodyPr/>
                    <a:lstStyle/>
                    <a:p>
                      <a:pPr algn="ctr" fontAlgn="ctr"/>
                      <a:r>
                        <a:rPr lang="es-CL" sz="800" b="1" i="0" u="none" strike="noStrike">
                          <a:solidFill>
                            <a:srgbClr val="000000"/>
                          </a:solidFill>
                          <a:effectLst/>
                          <a:latin typeface="Calibri"/>
                        </a:rPr>
                        <a:t>21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GASTOS EN PERSONAL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3.468.739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3.449.527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-19.212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1.786.072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51,5%</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51,8%</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132380">
                <a:tc>
                  <a:txBody>
                    <a:bodyPr/>
                    <a:lstStyle/>
                    <a:p>
                      <a:pPr algn="ctr" fontAlgn="ctr"/>
                      <a:r>
                        <a:rPr lang="es-CL" sz="800" b="1" i="0" u="none" strike="noStrike">
                          <a:solidFill>
                            <a:srgbClr val="000000"/>
                          </a:solidFill>
                          <a:effectLst/>
                          <a:latin typeface="Calibri"/>
                        </a:rPr>
                        <a:t>22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BIENES Y SERVICIOS DE CONSUMO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267.794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294.694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26.900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112.805</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42,1%</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38,3%</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132380">
                <a:tc>
                  <a:txBody>
                    <a:bodyPr/>
                    <a:lstStyle/>
                    <a:p>
                      <a:pPr algn="ctr" fontAlgn="ctr"/>
                      <a:r>
                        <a:rPr lang="es-CL" sz="800" b="1" i="0" u="none" strike="noStrike">
                          <a:solidFill>
                            <a:srgbClr val="000000"/>
                          </a:solidFill>
                          <a:effectLst/>
                          <a:latin typeface="Calibri"/>
                        </a:rPr>
                        <a:t>23</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PRESTACIONES DE SEGURIDAD SOCIAL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102.418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102.418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102.418</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100,0%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03</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Prestaciones Sociales del Empleador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102.418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102.418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102.418</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100,0%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132380">
                <a:tc>
                  <a:txBody>
                    <a:bodyPr/>
                    <a:lstStyle/>
                    <a:p>
                      <a:pPr algn="ctr" fontAlgn="ctr"/>
                      <a:r>
                        <a:rPr lang="es-CL" sz="800" b="1" i="0" u="none" strike="noStrike">
                          <a:solidFill>
                            <a:srgbClr val="000000"/>
                          </a:solidFill>
                          <a:effectLst/>
                          <a:latin typeface="Calibri"/>
                        </a:rPr>
                        <a:t>26</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OTROS GASTOS CORRIENTES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666.090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6660900,0%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6660900,0%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7"/>
                  </a:ext>
                </a:extLst>
              </a:tr>
              <a:tr h="132380">
                <a:tc>
                  <a:txBody>
                    <a:bodyPr/>
                    <a:lstStyle/>
                    <a:p>
                      <a:pPr algn="ctr" fontAlgn="ctr"/>
                      <a:r>
                        <a:rPr lang="es-CL" sz="800" b="1"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Compensaciones por Daños a Terceros y/o a la Propiedad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666.090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6660900,0%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6660900,0%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132380">
                <a:tc>
                  <a:txBody>
                    <a:bodyPr/>
                    <a:lstStyle/>
                    <a:p>
                      <a:pPr algn="ctr" fontAlgn="ctr"/>
                      <a:r>
                        <a:rPr lang="es-CL" sz="800" b="1" i="0" u="none" strike="noStrike">
                          <a:solidFill>
                            <a:srgbClr val="000000"/>
                          </a:solidFill>
                          <a:effectLst/>
                          <a:latin typeface="Calibri"/>
                        </a:rPr>
                        <a:t>29</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ADQUISICIÓN DE ACTIVOS NO FINANCIEROS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17.987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17.987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13.164</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73,2%</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73,2%</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9"/>
                  </a:ext>
                </a:extLst>
              </a:tr>
              <a:tr h="132380">
                <a:tc>
                  <a:txBody>
                    <a:bodyPr/>
                    <a:lstStyle/>
                    <a:p>
                      <a:pPr algn="ctr" fontAlgn="ctr"/>
                      <a:r>
                        <a:rPr lang="es-CL" sz="800" b="1"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04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Mobiliario y Otros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8.960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8.960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8.959</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100,0%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100,0%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0"/>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Máquinas y Equipos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9.027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9.027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4.205</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46,6%</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46,6%</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1"/>
                  </a:ext>
                </a:extLst>
              </a:tr>
              <a:tr h="132380">
                <a:tc>
                  <a:txBody>
                    <a:bodyPr/>
                    <a:lstStyle/>
                    <a:p>
                      <a:pPr algn="ctr" fontAlgn="ctr"/>
                      <a:r>
                        <a:rPr lang="es-CL" sz="800" b="1" i="0" u="none" strike="noStrike">
                          <a:solidFill>
                            <a:srgbClr val="000000"/>
                          </a:solidFill>
                          <a:effectLst/>
                          <a:latin typeface="Calibri"/>
                        </a:rPr>
                        <a:t>31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INICIATIVAS DE INVERSIÓN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12.609.240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14.370.533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1.761.293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4.756.337</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37,7%</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33,1%</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2"/>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Proyectos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12.609.240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14.370.533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1.761.293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4.756.337</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37,7%</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33,1%</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3"/>
                  </a:ext>
                </a:extLst>
              </a:tr>
              <a:tr h="132380">
                <a:tc>
                  <a:txBody>
                    <a:bodyPr/>
                    <a:lstStyle/>
                    <a:p>
                      <a:pPr algn="ctr" fontAlgn="ctr"/>
                      <a:r>
                        <a:rPr lang="es-CL" sz="800" b="1" i="0" u="none" strike="noStrike">
                          <a:solidFill>
                            <a:srgbClr val="000000"/>
                          </a:solidFill>
                          <a:effectLst/>
                          <a:latin typeface="Calibri"/>
                        </a:rPr>
                        <a:t>32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PRÉSTAMOS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39.458.425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39.458.425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6.144.496</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15,6%</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15,6%</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4"/>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Hipotecarios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39.458.425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39.458.425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6.144.496</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15,6%</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15,6%</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5"/>
                  </a:ext>
                </a:extLst>
              </a:tr>
              <a:tr h="132380">
                <a:tc>
                  <a:txBody>
                    <a:bodyPr/>
                    <a:lstStyle/>
                    <a:p>
                      <a:pPr algn="ctr" fontAlgn="ctr"/>
                      <a:r>
                        <a:rPr lang="es-CL" sz="800" b="1" i="0" u="none" strike="noStrike">
                          <a:solidFill>
                            <a:srgbClr val="000000"/>
                          </a:solidFill>
                          <a:effectLst/>
                          <a:latin typeface="Calibri"/>
                        </a:rPr>
                        <a:t>33</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TRANSFERENCIAS DE CAPITAL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39.657.232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39.657.232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18.809.549</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47,4%</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47,4%</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6"/>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01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Al Sector Privado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39.657.232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39.657.232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18.809.549</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47,4%</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47,4%</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7"/>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Subsidio de Protección del Patrimonio Familiar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6.177.238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6.177.238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1.942.224</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31,4%</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31,4%</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8"/>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127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Subsidios Leasing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3.644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3.644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2.285</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62,7%</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62,7%</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9"/>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Sistema Integrado de Subsidio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542.980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542.980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1.128.527</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207,8%</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207,8%</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0"/>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Fondo Solidario de Elección de Vivienda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30.911.487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30.911.487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15.061.240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48,7%</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48,7%</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1"/>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Programa Mejoramiento de Viviendas y Barrios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24.068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24.068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2"/>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136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Programa Habitabilidad Rural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1.057.097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1.057.097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506.554</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47,9%</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47,9%</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3"/>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Subsidio Extraordinario de Reactivación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486.885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486.885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168.719</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34,7%</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34,7%</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4"/>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Programa de Integración Social y Territorial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453.833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453.833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5"/>
                  </a:ext>
                </a:extLst>
              </a:tr>
              <a:tr h="132380">
                <a:tc>
                  <a:txBody>
                    <a:bodyPr/>
                    <a:lstStyle/>
                    <a:p>
                      <a:pPr algn="ctr" fontAlgn="ctr"/>
                      <a:r>
                        <a:rPr lang="es-CL" sz="800" b="1" i="0" u="none" strike="noStrike">
                          <a:solidFill>
                            <a:srgbClr val="000000"/>
                          </a:solidFill>
                          <a:effectLst/>
                          <a:latin typeface="Calibri"/>
                        </a:rPr>
                        <a:t>34</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SERVICIO DE LA DEUDA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625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102.128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101.503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102.128</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16340,5%</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100,0%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6"/>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Deuda Flotante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625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102.128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101.503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102.128</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16340,5%</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dirty="0">
                          <a:solidFill>
                            <a:srgbClr val="000000"/>
                          </a:solidFill>
                          <a:effectLst/>
                          <a:latin typeface="Calibri"/>
                        </a:rPr>
                        <a:t>100,0%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806774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16</a:t>
            </a:fld>
            <a:endParaRPr lang="es-CL" dirty="0"/>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JUNIO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18. CAPÍTULO 22. PROGRAMA 01: SERVIU II REGIÓN</a:t>
            </a:r>
          </a:p>
        </p:txBody>
      </p:sp>
      <p:sp>
        <p:nvSpPr>
          <p:cNvPr id="6" name="1 Título">
            <a:extLst>
              <a:ext uri="{FF2B5EF4-FFF2-40B4-BE49-F238E27FC236}">
                <a16:creationId xmlns:a16="http://schemas.microsoft.com/office/drawing/2014/main" id="{AD76B0FA-C63E-4822-AA96-4C5AB326D3CE}"/>
              </a:ext>
            </a:extLst>
          </p:cNvPr>
          <p:cNvSpPr txBox="1">
            <a:spLocks/>
          </p:cNvSpPr>
          <p:nvPr/>
        </p:nvSpPr>
        <p:spPr>
          <a:xfrm>
            <a:off x="386224" y="126876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graphicFrame>
        <p:nvGraphicFramePr>
          <p:cNvPr id="2" name="1 Tabla"/>
          <p:cNvGraphicFramePr>
            <a:graphicFrameLocks noGrp="1"/>
          </p:cNvGraphicFramePr>
          <p:nvPr/>
        </p:nvGraphicFramePr>
        <p:xfrm>
          <a:off x="479432" y="1600206"/>
          <a:ext cx="8185136" cy="4525951"/>
        </p:xfrm>
        <a:graphic>
          <a:graphicData uri="http://schemas.openxmlformats.org/drawingml/2006/table">
            <a:tbl>
              <a:tblPr/>
              <a:tblGrid>
                <a:gridCol w="274301">
                  <a:extLst>
                    <a:ext uri="{9D8B030D-6E8A-4147-A177-3AD203B41FA5}">
                      <a16:colId xmlns:a16="http://schemas.microsoft.com/office/drawing/2014/main" val="20000"/>
                    </a:ext>
                  </a:extLst>
                </a:gridCol>
                <a:gridCol w="274301">
                  <a:extLst>
                    <a:ext uri="{9D8B030D-6E8A-4147-A177-3AD203B41FA5}">
                      <a16:colId xmlns:a16="http://schemas.microsoft.com/office/drawing/2014/main" val="20001"/>
                    </a:ext>
                  </a:extLst>
                </a:gridCol>
                <a:gridCol w="274301">
                  <a:extLst>
                    <a:ext uri="{9D8B030D-6E8A-4147-A177-3AD203B41FA5}">
                      <a16:colId xmlns:a16="http://schemas.microsoft.com/office/drawing/2014/main" val="20002"/>
                    </a:ext>
                  </a:extLst>
                </a:gridCol>
                <a:gridCol w="3094113">
                  <a:extLst>
                    <a:ext uri="{9D8B030D-6E8A-4147-A177-3AD203B41FA5}">
                      <a16:colId xmlns:a16="http://schemas.microsoft.com/office/drawing/2014/main" val="20003"/>
                    </a:ext>
                  </a:extLst>
                </a:gridCol>
                <a:gridCol w="735126">
                  <a:extLst>
                    <a:ext uri="{9D8B030D-6E8A-4147-A177-3AD203B41FA5}">
                      <a16:colId xmlns:a16="http://schemas.microsoft.com/office/drawing/2014/main" val="20004"/>
                    </a:ext>
                  </a:extLst>
                </a:gridCol>
                <a:gridCol w="735126">
                  <a:extLst>
                    <a:ext uri="{9D8B030D-6E8A-4147-A177-3AD203B41FA5}">
                      <a16:colId xmlns:a16="http://schemas.microsoft.com/office/drawing/2014/main" val="20005"/>
                    </a:ext>
                  </a:extLst>
                </a:gridCol>
                <a:gridCol w="735126">
                  <a:extLst>
                    <a:ext uri="{9D8B030D-6E8A-4147-A177-3AD203B41FA5}">
                      <a16:colId xmlns:a16="http://schemas.microsoft.com/office/drawing/2014/main" val="20006"/>
                    </a:ext>
                  </a:extLst>
                </a:gridCol>
                <a:gridCol w="735126">
                  <a:extLst>
                    <a:ext uri="{9D8B030D-6E8A-4147-A177-3AD203B41FA5}">
                      <a16:colId xmlns:a16="http://schemas.microsoft.com/office/drawing/2014/main" val="20007"/>
                    </a:ext>
                  </a:extLst>
                </a:gridCol>
                <a:gridCol w="669294">
                  <a:extLst>
                    <a:ext uri="{9D8B030D-6E8A-4147-A177-3AD203B41FA5}">
                      <a16:colId xmlns:a16="http://schemas.microsoft.com/office/drawing/2014/main" val="20008"/>
                    </a:ext>
                  </a:extLst>
                </a:gridCol>
                <a:gridCol w="658322">
                  <a:extLst>
                    <a:ext uri="{9D8B030D-6E8A-4147-A177-3AD203B41FA5}">
                      <a16:colId xmlns:a16="http://schemas.microsoft.com/office/drawing/2014/main" val="20009"/>
                    </a:ext>
                  </a:extLst>
                </a:gridCol>
              </a:tblGrid>
              <a:tr h="131664">
                <a:tc>
                  <a:txBody>
                    <a:bodyPr/>
                    <a:lstStyle/>
                    <a:p>
                      <a:pPr algn="l" fontAlgn="ctr"/>
                      <a:r>
                        <a:rPr lang="es-CL" sz="800" b="1" i="0" u="none" strike="noStrike">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29" marR="8229" marT="8229"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29" marR="8229" marT="8229"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b"/>
                      <a:r>
                        <a:rPr lang="es-CL" sz="800" b="1" i="0" u="none" strike="noStrike">
                          <a:solidFill>
                            <a:srgbClr val="FFFFFF"/>
                          </a:solidFill>
                          <a:effectLst/>
                          <a:latin typeface="Calibri"/>
                        </a:rPr>
                        <a:t>Presupuesto 2019</a:t>
                      </a:r>
                    </a:p>
                  </a:txBody>
                  <a:tcPr marL="8229" marR="8229" marT="82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b"/>
                      <a:r>
                        <a:rPr lang="es-CL" sz="800" b="1" i="0" u="none" strike="noStrike">
                          <a:solidFill>
                            <a:srgbClr val="FFFFFF"/>
                          </a:solidFill>
                          <a:effectLst/>
                          <a:latin typeface="Calibri"/>
                        </a:rPr>
                        <a:t>Ejecución</a:t>
                      </a:r>
                    </a:p>
                  </a:txBody>
                  <a:tcPr marL="8229" marR="8229" marT="82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403222">
                <a:tc>
                  <a:txBody>
                    <a:bodyPr/>
                    <a:lstStyle/>
                    <a:p>
                      <a:pPr algn="l" fontAlgn="ctr"/>
                      <a:r>
                        <a:rPr lang="es-CL" sz="800" b="1" i="0" u="none" strike="noStrike">
                          <a:solidFill>
                            <a:srgbClr val="FFFFFF"/>
                          </a:solidFill>
                          <a:effectLst/>
                          <a:latin typeface="Calibri"/>
                        </a:rPr>
                        <a:t>Subt.</a:t>
                      </a:r>
                    </a:p>
                  </a:txBody>
                  <a:tcPr marL="8229" marR="8229" marT="822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Item</a:t>
                      </a:r>
                    </a:p>
                  </a:txBody>
                  <a:tcPr marL="8229" marR="8229" marT="8229"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Asig.</a:t>
                      </a:r>
                    </a:p>
                  </a:txBody>
                  <a:tcPr marL="8229" marR="8229" marT="8229"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Clasificación Económica</a:t>
                      </a:r>
                    </a:p>
                  </a:txBody>
                  <a:tcPr marL="8229" marR="8229" marT="822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Ley 2019</a:t>
                      </a:r>
                    </a:p>
                  </a:txBody>
                  <a:tcPr marL="8229" marR="8229" marT="8229"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Vigente</a:t>
                      </a:r>
                    </a:p>
                  </a:txBody>
                  <a:tcPr marL="8229" marR="8229" marT="8229"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Variación</a:t>
                      </a:r>
                    </a:p>
                  </a:txBody>
                  <a:tcPr marL="8229" marR="8229" marT="822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Ejecución Acumulada</a:t>
                      </a:r>
                    </a:p>
                  </a:txBody>
                  <a:tcPr marL="8229" marR="8229" marT="822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 % Ejecución Ley 2019 </a:t>
                      </a:r>
                    </a:p>
                  </a:txBody>
                  <a:tcPr marL="8229" marR="8229" marT="8229"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 % Ejecución Ppto. Vigente </a:t>
                      </a:r>
                    </a:p>
                  </a:txBody>
                  <a:tcPr marL="8229" marR="8229" marT="822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1"/>
                  </a:ext>
                </a:extLst>
              </a:tr>
              <a:tr h="172809">
                <a:tc>
                  <a:txBody>
                    <a:bodyPr/>
                    <a:lstStyle/>
                    <a:p>
                      <a:pPr algn="l" fontAlgn="ctr"/>
                      <a:r>
                        <a:rPr lang="es-CL" sz="10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a:rPr>
                        <a:t> </a:t>
                      </a:r>
                    </a:p>
                  </a:txBody>
                  <a:tcPr marL="8229" marR="8229" marT="8229"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a:rPr>
                        <a:t> </a:t>
                      </a:r>
                    </a:p>
                  </a:txBody>
                  <a:tcPr marL="8229" marR="8229" marT="8229"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GASTOS</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72.809.939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75.741.914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2.931.975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19.129.613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26,3%</a:t>
                      </a:r>
                    </a:p>
                  </a:txBody>
                  <a:tcPr marL="8229" marR="8229" marT="8229"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25,3%</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131664">
                <a:tc>
                  <a:txBody>
                    <a:bodyPr/>
                    <a:lstStyle/>
                    <a:p>
                      <a:pPr algn="ctr" fontAlgn="ctr"/>
                      <a:r>
                        <a:rPr lang="es-CL" sz="800" b="1" i="0" u="none" strike="noStrike">
                          <a:solidFill>
                            <a:srgbClr val="000000"/>
                          </a:solidFill>
                          <a:effectLst/>
                          <a:latin typeface="Calibri"/>
                        </a:rPr>
                        <a:t>21</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GASTOS EN PERSONAL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3.552.836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3.537.337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-15.499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1.814.447</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51,1%</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51,3%</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131664">
                <a:tc>
                  <a:txBody>
                    <a:bodyPr/>
                    <a:lstStyle/>
                    <a:p>
                      <a:pPr algn="ctr" fontAlgn="ctr"/>
                      <a:r>
                        <a:rPr lang="es-CL" sz="800" b="1" i="0" u="none" strike="noStrike">
                          <a:solidFill>
                            <a:srgbClr val="000000"/>
                          </a:solidFill>
                          <a:effectLst/>
                          <a:latin typeface="Calibri"/>
                        </a:rPr>
                        <a:t>22</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BIENES Y SERVICIOS DE CONSUMO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392.733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462.998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70.265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190.356</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48,5%</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41,1%</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131664">
                <a:tc>
                  <a:txBody>
                    <a:bodyPr/>
                    <a:lstStyle/>
                    <a:p>
                      <a:pPr algn="ctr" fontAlgn="ctr"/>
                      <a:r>
                        <a:rPr lang="es-CL" sz="800" b="1" i="0" u="none" strike="noStrike">
                          <a:solidFill>
                            <a:srgbClr val="000000"/>
                          </a:solidFill>
                          <a:effectLst/>
                          <a:latin typeface="Calibri"/>
                        </a:rPr>
                        <a:t>23</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PRESTACIONES DE SEGURIDAD SOCIAL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0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83.707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83.707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03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Prestaciones Sociales del Empleador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0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83.707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83.707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131664">
                <a:tc>
                  <a:txBody>
                    <a:bodyPr/>
                    <a:lstStyle/>
                    <a:p>
                      <a:pPr algn="ctr" fontAlgn="ctr"/>
                      <a:r>
                        <a:rPr lang="es-CL" sz="800" b="1" i="0" u="none" strike="noStrike">
                          <a:solidFill>
                            <a:srgbClr val="000000"/>
                          </a:solidFill>
                          <a:effectLst/>
                          <a:latin typeface="Calibri"/>
                        </a:rPr>
                        <a:t>26</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OTROS GASTOS CORRIENTES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10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10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7"/>
                  </a:ext>
                </a:extLst>
              </a:tr>
              <a:tr h="131664">
                <a:tc>
                  <a:txBody>
                    <a:bodyPr/>
                    <a:lstStyle/>
                    <a:p>
                      <a:pPr algn="ctr" fontAlgn="ctr"/>
                      <a:r>
                        <a:rPr lang="es-CL" sz="800" b="1"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Compensaciones por Daños a Terceros y/o a la Propiedad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10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10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131664">
                <a:tc>
                  <a:txBody>
                    <a:bodyPr/>
                    <a:lstStyle/>
                    <a:p>
                      <a:pPr algn="ctr" fontAlgn="ctr"/>
                      <a:r>
                        <a:rPr lang="es-CL" sz="800" b="1" i="0" u="none" strike="noStrike">
                          <a:solidFill>
                            <a:srgbClr val="000000"/>
                          </a:solidFill>
                          <a:effectLst/>
                          <a:latin typeface="Calibri"/>
                        </a:rPr>
                        <a:t>29</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ADQUISICIÓN DE ACTIVOS NO FINANCIEROS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8.728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8.728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3.393</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38,9%</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38,9%</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9"/>
                  </a:ext>
                </a:extLst>
              </a:tr>
              <a:tr h="131664">
                <a:tc>
                  <a:txBody>
                    <a:bodyPr/>
                    <a:lstStyle/>
                    <a:p>
                      <a:pPr algn="ctr" fontAlgn="ctr"/>
                      <a:r>
                        <a:rPr lang="es-CL" sz="800" b="1"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04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Mobiliario y Otros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3.212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3.212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3.202</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99,7%</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99,7%</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0"/>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05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Máquinas y Equipos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5.516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5.516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191</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3,5%</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3,5%</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1"/>
                  </a:ext>
                </a:extLst>
              </a:tr>
              <a:tr h="131664">
                <a:tc>
                  <a:txBody>
                    <a:bodyPr/>
                    <a:lstStyle/>
                    <a:p>
                      <a:pPr algn="ctr" fontAlgn="ctr"/>
                      <a:r>
                        <a:rPr lang="es-CL" sz="800" b="1" i="0" u="none" strike="noStrike">
                          <a:solidFill>
                            <a:srgbClr val="000000"/>
                          </a:solidFill>
                          <a:effectLst/>
                          <a:latin typeface="Calibri"/>
                        </a:rPr>
                        <a:t>31</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INICIATIVAS DE INVERSIÓN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9.624.594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12.295.984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2.671.390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3.418.003</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35,5%</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27,8%</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2"/>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Proyectos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9.624.594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12.295.984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2.671.390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3.418.003</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35,5%</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27,8%</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3"/>
                  </a:ext>
                </a:extLst>
              </a:tr>
              <a:tr h="131664">
                <a:tc>
                  <a:txBody>
                    <a:bodyPr/>
                    <a:lstStyle/>
                    <a:p>
                      <a:pPr algn="ctr" fontAlgn="ctr"/>
                      <a:r>
                        <a:rPr lang="es-CL" sz="800" b="1" i="0" u="none" strike="noStrike">
                          <a:solidFill>
                            <a:srgbClr val="000000"/>
                          </a:solidFill>
                          <a:effectLst/>
                          <a:latin typeface="Calibri"/>
                        </a:rPr>
                        <a:t>32</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PRÉSTAMOS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29.928.762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29.928.762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2.843.301</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9,5%</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9,5%</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4"/>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Hipotecarios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29.928.762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29.928.762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2.843.301</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9,5%</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9,5%</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5"/>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003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Préstamos Subsidio Habitacional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29.928.762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29.928.762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2.843.301</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9,5%</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9,5%</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6"/>
                  </a:ext>
                </a:extLst>
              </a:tr>
              <a:tr h="131664">
                <a:tc>
                  <a:txBody>
                    <a:bodyPr/>
                    <a:lstStyle/>
                    <a:p>
                      <a:pPr algn="ctr" fontAlgn="ctr"/>
                      <a:r>
                        <a:rPr lang="es-CL" sz="800" b="1" i="0" u="none" strike="noStrike">
                          <a:solidFill>
                            <a:srgbClr val="000000"/>
                          </a:solidFill>
                          <a:effectLst/>
                          <a:latin typeface="Calibri"/>
                        </a:rPr>
                        <a:t>33</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TRANSFERENCIAS DE CAPITAL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29.301.813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29.423.925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122.112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10.860.113</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37,1%</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36,9%</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7"/>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01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Al Sector Privado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29.301.813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29.301.813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10.860.113</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37,1%</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37,1%</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8"/>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023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Subsidios Fondo Solidario de Vivienda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78.499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78.499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9"/>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028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Subsidio de Protección del Patrimonio Familiar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2.257.726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2.257.726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1.321.356</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58,5%</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58,5%</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0"/>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127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Subsidios Leasing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19.253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19.253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3.249</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16,9%</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16,9%</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1"/>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132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Sistema Integrado de Subsidio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2.091.560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2.091.560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1.790.631</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85,6%</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85,6%</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2"/>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133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Fondo Solidario de Elección de Vivienda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23.152.364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23.073.865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-78.499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6.978.983</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30,1%</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30,2%</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3"/>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135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Programa Mejoramiento de Viviendas y Barrios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308.678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308.678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4.219</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1,4%</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1,4%</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4"/>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136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Programa Habitabilidad Rural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1.450.034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1.450.034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5"/>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137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Subsidio Extraordinario de Reactivación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8.881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8.881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761.675</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8576,5%</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8576,5%</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6"/>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138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Programa de Integración Social y Territorial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13.317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13.317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7"/>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03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A Otras Entidades Públicas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0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122.112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122.112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8"/>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102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Municipalidades para el Programa Recuperación de Barrios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0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122.112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122.112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9"/>
                  </a:ext>
                </a:extLst>
              </a:tr>
              <a:tr h="131664">
                <a:tc>
                  <a:txBody>
                    <a:bodyPr/>
                    <a:lstStyle/>
                    <a:p>
                      <a:pPr algn="ctr" fontAlgn="ctr"/>
                      <a:r>
                        <a:rPr lang="es-CL" sz="800" b="1" i="0" u="none" strike="noStrike">
                          <a:solidFill>
                            <a:srgbClr val="000000"/>
                          </a:solidFill>
                          <a:effectLst/>
                          <a:latin typeface="Calibri"/>
                        </a:rPr>
                        <a:t>34</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SERVICIO DE LA DEUDA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463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463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30"/>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07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Deuda Flotante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463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463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dirty="0">
                          <a:solidFill>
                            <a:srgbClr val="000000"/>
                          </a:solidFill>
                          <a:effectLst/>
                          <a:latin typeface="Calibri"/>
                        </a:rPr>
                        <a:t>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31"/>
                  </a:ext>
                </a:extLst>
              </a:tr>
            </a:tbl>
          </a:graphicData>
        </a:graphic>
      </p:graphicFrame>
    </p:spTree>
    <p:extLst>
      <p:ext uri="{BB962C8B-B14F-4D97-AF65-F5344CB8AC3E}">
        <p14:creationId xmlns:p14="http://schemas.microsoft.com/office/powerpoint/2010/main" val="4280672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17</a:t>
            </a:fld>
            <a:endParaRPr lang="es-CL" dirty="0"/>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JUNIO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18. CAPÍTULO 23. PROGRAMA 01: SERVIU III REGIÓN</a:t>
            </a:r>
          </a:p>
        </p:txBody>
      </p:sp>
      <p:sp>
        <p:nvSpPr>
          <p:cNvPr id="6" name="1 Título">
            <a:extLst>
              <a:ext uri="{FF2B5EF4-FFF2-40B4-BE49-F238E27FC236}">
                <a16:creationId xmlns:a16="http://schemas.microsoft.com/office/drawing/2014/main" id="{9E47B17D-1DA5-450C-8874-0C4D03343944}"/>
              </a:ext>
            </a:extLst>
          </p:cNvPr>
          <p:cNvSpPr txBox="1">
            <a:spLocks/>
          </p:cNvSpPr>
          <p:nvPr/>
        </p:nvSpPr>
        <p:spPr>
          <a:xfrm>
            <a:off x="386224" y="126876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graphicFrame>
        <p:nvGraphicFramePr>
          <p:cNvPr id="2" name="1 Tabla"/>
          <p:cNvGraphicFramePr>
            <a:graphicFrameLocks noGrp="1"/>
          </p:cNvGraphicFramePr>
          <p:nvPr/>
        </p:nvGraphicFramePr>
        <p:xfrm>
          <a:off x="479432" y="1600206"/>
          <a:ext cx="8185136" cy="4525951"/>
        </p:xfrm>
        <a:graphic>
          <a:graphicData uri="http://schemas.openxmlformats.org/drawingml/2006/table">
            <a:tbl>
              <a:tblPr/>
              <a:tblGrid>
                <a:gridCol w="274301">
                  <a:extLst>
                    <a:ext uri="{9D8B030D-6E8A-4147-A177-3AD203B41FA5}">
                      <a16:colId xmlns:a16="http://schemas.microsoft.com/office/drawing/2014/main" val="20000"/>
                    </a:ext>
                  </a:extLst>
                </a:gridCol>
                <a:gridCol w="274301">
                  <a:extLst>
                    <a:ext uri="{9D8B030D-6E8A-4147-A177-3AD203B41FA5}">
                      <a16:colId xmlns:a16="http://schemas.microsoft.com/office/drawing/2014/main" val="20001"/>
                    </a:ext>
                  </a:extLst>
                </a:gridCol>
                <a:gridCol w="274301">
                  <a:extLst>
                    <a:ext uri="{9D8B030D-6E8A-4147-A177-3AD203B41FA5}">
                      <a16:colId xmlns:a16="http://schemas.microsoft.com/office/drawing/2014/main" val="20002"/>
                    </a:ext>
                  </a:extLst>
                </a:gridCol>
                <a:gridCol w="3094113">
                  <a:extLst>
                    <a:ext uri="{9D8B030D-6E8A-4147-A177-3AD203B41FA5}">
                      <a16:colId xmlns:a16="http://schemas.microsoft.com/office/drawing/2014/main" val="20003"/>
                    </a:ext>
                  </a:extLst>
                </a:gridCol>
                <a:gridCol w="735126">
                  <a:extLst>
                    <a:ext uri="{9D8B030D-6E8A-4147-A177-3AD203B41FA5}">
                      <a16:colId xmlns:a16="http://schemas.microsoft.com/office/drawing/2014/main" val="20004"/>
                    </a:ext>
                  </a:extLst>
                </a:gridCol>
                <a:gridCol w="735126">
                  <a:extLst>
                    <a:ext uri="{9D8B030D-6E8A-4147-A177-3AD203B41FA5}">
                      <a16:colId xmlns:a16="http://schemas.microsoft.com/office/drawing/2014/main" val="20005"/>
                    </a:ext>
                  </a:extLst>
                </a:gridCol>
                <a:gridCol w="735126">
                  <a:extLst>
                    <a:ext uri="{9D8B030D-6E8A-4147-A177-3AD203B41FA5}">
                      <a16:colId xmlns:a16="http://schemas.microsoft.com/office/drawing/2014/main" val="20006"/>
                    </a:ext>
                  </a:extLst>
                </a:gridCol>
                <a:gridCol w="735126">
                  <a:extLst>
                    <a:ext uri="{9D8B030D-6E8A-4147-A177-3AD203B41FA5}">
                      <a16:colId xmlns:a16="http://schemas.microsoft.com/office/drawing/2014/main" val="20007"/>
                    </a:ext>
                  </a:extLst>
                </a:gridCol>
                <a:gridCol w="669294">
                  <a:extLst>
                    <a:ext uri="{9D8B030D-6E8A-4147-A177-3AD203B41FA5}">
                      <a16:colId xmlns:a16="http://schemas.microsoft.com/office/drawing/2014/main" val="20008"/>
                    </a:ext>
                  </a:extLst>
                </a:gridCol>
                <a:gridCol w="658322">
                  <a:extLst>
                    <a:ext uri="{9D8B030D-6E8A-4147-A177-3AD203B41FA5}">
                      <a16:colId xmlns:a16="http://schemas.microsoft.com/office/drawing/2014/main" val="20009"/>
                    </a:ext>
                  </a:extLst>
                </a:gridCol>
              </a:tblGrid>
              <a:tr h="131664">
                <a:tc>
                  <a:txBody>
                    <a:bodyPr/>
                    <a:lstStyle/>
                    <a:p>
                      <a:pPr algn="l" fontAlgn="ctr"/>
                      <a:r>
                        <a:rPr lang="es-CL" sz="800" b="1" i="0" u="none" strike="noStrike">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29" marR="8229" marT="8229"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29" marR="8229" marT="8229"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b"/>
                      <a:r>
                        <a:rPr lang="es-CL" sz="800" b="1" i="0" u="none" strike="noStrike">
                          <a:solidFill>
                            <a:srgbClr val="FFFFFF"/>
                          </a:solidFill>
                          <a:effectLst/>
                          <a:latin typeface="Calibri"/>
                        </a:rPr>
                        <a:t>Presupuesto 2019</a:t>
                      </a:r>
                    </a:p>
                  </a:txBody>
                  <a:tcPr marL="8229" marR="8229" marT="82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b"/>
                      <a:r>
                        <a:rPr lang="es-CL" sz="800" b="1" i="0" u="none" strike="noStrike">
                          <a:solidFill>
                            <a:srgbClr val="FFFFFF"/>
                          </a:solidFill>
                          <a:effectLst/>
                          <a:latin typeface="Calibri"/>
                        </a:rPr>
                        <a:t>Ejecución</a:t>
                      </a:r>
                    </a:p>
                  </a:txBody>
                  <a:tcPr marL="8229" marR="8229" marT="82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403222">
                <a:tc>
                  <a:txBody>
                    <a:bodyPr/>
                    <a:lstStyle/>
                    <a:p>
                      <a:pPr algn="l" fontAlgn="ctr"/>
                      <a:r>
                        <a:rPr lang="es-CL" sz="800" b="1" i="0" u="none" strike="noStrike">
                          <a:solidFill>
                            <a:srgbClr val="FFFFFF"/>
                          </a:solidFill>
                          <a:effectLst/>
                          <a:latin typeface="Calibri"/>
                        </a:rPr>
                        <a:t>Subt.</a:t>
                      </a:r>
                    </a:p>
                  </a:txBody>
                  <a:tcPr marL="8229" marR="8229" marT="822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Item</a:t>
                      </a:r>
                    </a:p>
                  </a:txBody>
                  <a:tcPr marL="8229" marR="8229" marT="8229"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Asig.</a:t>
                      </a:r>
                    </a:p>
                  </a:txBody>
                  <a:tcPr marL="8229" marR="8229" marT="8229"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Clasificación Económica</a:t>
                      </a:r>
                    </a:p>
                  </a:txBody>
                  <a:tcPr marL="8229" marR="8229" marT="822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Ley 2019</a:t>
                      </a:r>
                    </a:p>
                  </a:txBody>
                  <a:tcPr marL="8229" marR="8229" marT="8229"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Vigente</a:t>
                      </a:r>
                    </a:p>
                  </a:txBody>
                  <a:tcPr marL="8229" marR="8229" marT="8229"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Variación</a:t>
                      </a:r>
                    </a:p>
                  </a:txBody>
                  <a:tcPr marL="8229" marR="8229" marT="822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Ejecución Acumulada</a:t>
                      </a:r>
                    </a:p>
                  </a:txBody>
                  <a:tcPr marL="8229" marR="8229" marT="822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 % Ejecución Ley 2019 </a:t>
                      </a:r>
                    </a:p>
                  </a:txBody>
                  <a:tcPr marL="8229" marR="8229" marT="8229"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 % Ejecución Ppto. Vigente </a:t>
                      </a:r>
                    </a:p>
                  </a:txBody>
                  <a:tcPr marL="8229" marR="8229" marT="822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1"/>
                  </a:ext>
                </a:extLst>
              </a:tr>
              <a:tr h="172809">
                <a:tc>
                  <a:txBody>
                    <a:bodyPr/>
                    <a:lstStyle/>
                    <a:p>
                      <a:pPr algn="l" fontAlgn="ctr"/>
                      <a:r>
                        <a:rPr lang="es-CL" sz="10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a:rPr>
                        <a:t> </a:t>
                      </a:r>
                    </a:p>
                  </a:txBody>
                  <a:tcPr marL="8229" marR="8229" marT="8229"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a:rPr>
                        <a:t> </a:t>
                      </a:r>
                    </a:p>
                  </a:txBody>
                  <a:tcPr marL="8229" marR="8229" marT="8229"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GASTOS</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51.720.119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49.618.325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-2.101.794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26.616.696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51,5%</a:t>
                      </a:r>
                    </a:p>
                  </a:txBody>
                  <a:tcPr marL="8229" marR="8229" marT="8229"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53,6%</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131664">
                <a:tc>
                  <a:txBody>
                    <a:bodyPr/>
                    <a:lstStyle/>
                    <a:p>
                      <a:pPr algn="ctr" fontAlgn="ctr"/>
                      <a:r>
                        <a:rPr lang="es-CL" sz="800" b="1" i="0" u="none" strike="noStrike">
                          <a:solidFill>
                            <a:srgbClr val="000000"/>
                          </a:solidFill>
                          <a:effectLst/>
                          <a:latin typeface="Calibri"/>
                        </a:rPr>
                        <a:t>21</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GASTOS EN PERSONAL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2.763.213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2.759.232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-3.981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1.371.121</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49,6%</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49,7%</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131664">
                <a:tc>
                  <a:txBody>
                    <a:bodyPr/>
                    <a:lstStyle/>
                    <a:p>
                      <a:pPr algn="ctr" fontAlgn="ctr"/>
                      <a:r>
                        <a:rPr lang="es-CL" sz="800" b="1" i="0" u="none" strike="noStrike">
                          <a:solidFill>
                            <a:srgbClr val="000000"/>
                          </a:solidFill>
                          <a:effectLst/>
                          <a:latin typeface="Calibri"/>
                        </a:rPr>
                        <a:t>22</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BIENES Y SERVICIOS DE CONSUMO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446.291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569.647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123.356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199.691</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44,7%</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35,1%</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131664">
                <a:tc>
                  <a:txBody>
                    <a:bodyPr/>
                    <a:lstStyle/>
                    <a:p>
                      <a:pPr algn="ctr" fontAlgn="ctr"/>
                      <a:r>
                        <a:rPr lang="es-CL" sz="800" b="1" i="0" u="none" strike="noStrike">
                          <a:solidFill>
                            <a:srgbClr val="000000"/>
                          </a:solidFill>
                          <a:effectLst/>
                          <a:latin typeface="Calibri"/>
                        </a:rPr>
                        <a:t>23</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PRESTACIONES DE SEGURIDAD SOCIAL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0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24.231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24.231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24.231</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100,0%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03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Prestaciones Sociales del Empleador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0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24.231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24.231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24.231</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100,0%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131664">
                <a:tc>
                  <a:txBody>
                    <a:bodyPr/>
                    <a:lstStyle/>
                    <a:p>
                      <a:pPr algn="ctr" fontAlgn="ctr"/>
                      <a:r>
                        <a:rPr lang="es-CL" sz="800" b="1" i="0" u="none" strike="noStrike">
                          <a:solidFill>
                            <a:srgbClr val="000000"/>
                          </a:solidFill>
                          <a:effectLst/>
                          <a:latin typeface="Calibri"/>
                        </a:rPr>
                        <a:t>26</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OTROS GASTOS CORRIENTES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10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10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7"/>
                  </a:ext>
                </a:extLst>
              </a:tr>
              <a:tr h="131664">
                <a:tc>
                  <a:txBody>
                    <a:bodyPr/>
                    <a:lstStyle/>
                    <a:p>
                      <a:pPr algn="ctr" fontAlgn="ctr"/>
                      <a:r>
                        <a:rPr lang="es-CL" sz="800" b="1"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Compensaciones por Daños a Terceros y/o a la Propiedad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10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10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131664">
                <a:tc>
                  <a:txBody>
                    <a:bodyPr/>
                    <a:lstStyle/>
                    <a:p>
                      <a:pPr algn="ctr" fontAlgn="ctr"/>
                      <a:r>
                        <a:rPr lang="es-CL" sz="800" b="1" i="0" u="none" strike="noStrike">
                          <a:solidFill>
                            <a:srgbClr val="000000"/>
                          </a:solidFill>
                          <a:effectLst/>
                          <a:latin typeface="Calibri"/>
                        </a:rPr>
                        <a:t>29</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ADQUISICIÓN DE ACTIVOS NO FINANCIEROS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13.337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13.337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3.210</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24,1%</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24,1%</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9"/>
                  </a:ext>
                </a:extLst>
              </a:tr>
              <a:tr h="131664">
                <a:tc>
                  <a:txBody>
                    <a:bodyPr/>
                    <a:lstStyle/>
                    <a:p>
                      <a:pPr algn="ctr" fontAlgn="ctr"/>
                      <a:r>
                        <a:rPr lang="es-CL" sz="800" b="1"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04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Mobiliario y Otros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4.071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4.071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0"/>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05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Máquinas y Equipos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9.266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9.266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3.210</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34,6%</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34,6%</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1"/>
                  </a:ext>
                </a:extLst>
              </a:tr>
              <a:tr h="131664">
                <a:tc>
                  <a:txBody>
                    <a:bodyPr/>
                    <a:lstStyle/>
                    <a:p>
                      <a:pPr algn="ctr" fontAlgn="ctr"/>
                      <a:r>
                        <a:rPr lang="es-CL" sz="800" b="1" i="0" u="none" strike="noStrike">
                          <a:solidFill>
                            <a:srgbClr val="000000"/>
                          </a:solidFill>
                          <a:effectLst/>
                          <a:latin typeface="Calibri"/>
                        </a:rPr>
                        <a:t>31</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INICIATIVAS DE INVERSIÓN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16.889.432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14.567.498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-2.321.934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6.328.203</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37,5%</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43,4%</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2"/>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Proyectos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16.889.432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14.567.498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-2.321.934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6.328.203</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37,5%</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43,4%</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3"/>
                  </a:ext>
                </a:extLst>
              </a:tr>
              <a:tr h="131664">
                <a:tc>
                  <a:txBody>
                    <a:bodyPr/>
                    <a:lstStyle/>
                    <a:p>
                      <a:pPr algn="ctr" fontAlgn="ctr"/>
                      <a:r>
                        <a:rPr lang="es-CL" sz="800" b="1" i="0" u="none" strike="noStrike">
                          <a:solidFill>
                            <a:srgbClr val="000000"/>
                          </a:solidFill>
                          <a:effectLst/>
                          <a:latin typeface="Calibri"/>
                        </a:rPr>
                        <a:t>32</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PRÉSTAMOS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13.637.053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13.637.053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4.421.377</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32,4%</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32,4%</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4"/>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Hipotecarios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13.637.053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13.637.053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4.421.377</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32,4%</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32,4%</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5"/>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003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Préstamos Subsidio Habitacional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13.637.053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13.637.053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4.421.377</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32,4%</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32,4%</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6"/>
                  </a:ext>
                </a:extLst>
              </a:tr>
              <a:tr h="131664">
                <a:tc>
                  <a:txBody>
                    <a:bodyPr/>
                    <a:lstStyle/>
                    <a:p>
                      <a:pPr algn="ctr" fontAlgn="ctr"/>
                      <a:r>
                        <a:rPr lang="es-CL" sz="800" b="1" i="0" u="none" strike="noStrike">
                          <a:solidFill>
                            <a:srgbClr val="000000"/>
                          </a:solidFill>
                          <a:effectLst/>
                          <a:latin typeface="Calibri"/>
                        </a:rPr>
                        <a:t>33</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TRANSFERENCIAS DE CAPITAL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17.969.652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18.046.186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76.534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14.268.863</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79,4%</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79,1%</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7"/>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01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Al Sector Privado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17.969.652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17.969.652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14.268.863</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79,4%</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79,4%</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8"/>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023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Subsidios Fondo Solidario de Vivienda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37.500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37.500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9"/>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028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Subsidio de Protección del Patrimonio Familiar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2.754.941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2.754.941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1.496.421</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54,3%</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54,3%</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0"/>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127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Subsidios Leasing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7.563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7.563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4.880</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64,5%</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64,5%</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1"/>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132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Sistema Integrado de Subsidio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2.380.064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2.380.064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3.215.972</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135,1%</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135,1%</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2"/>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133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Fondo Solidario de Elección de Vivienda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8.608.348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8.570.848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-37.500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6.831.064</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79,4%</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79,7%</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3"/>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135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Programa Mejoramiento de Vivienda y Barrios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58.039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58.039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4"/>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136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Programa Habitabilidad Rural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795.367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795.367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489.873</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61,6%</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61,6%</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5"/>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137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Subsidio Extraordinario de Reactivación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1.032.282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1.032.282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572.918</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55,5%</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55,5%</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6"/>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138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Programa de Integración Social y Territorial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2.333.048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2.333.048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1.657.735</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71,1%</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71,1%</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7"/>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03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A Otras Entidades Públicas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0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76.534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76.534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8"/>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102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Municipalidades para el Programa Recuperación de Barrios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0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76.534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76.534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9"/>
                  </a:ext>
                </a:extLst>
              </a:tr>
              <a:tr h="131664">
                <a:tc>
                  <a:txBody>
                    <a:bodyPr/>
                    <a:lstStyle/>
                    <a:p>
                      <a:pPr algn="ctr" fontAlgn="ctr"/>
                      <a:r>
                        <a:rPr lang="es-CL" sz="800" b="1" i="0" u="none" strike="noStrike">
                          <a:solidFill>
                            <a:srgbClr val="000000"/>
                          </a:solidFill>
                          <a:effectLst/>
                          <a:latin typeface="Calibri"/>
                        </a:rPr>
                        <a:t>34</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SERVICIO DE LA DEUDA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1.131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1.131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30"/>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07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Deuda Flotante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1.131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1.131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dirty="0">
                          <a:solidFill>
                            <a:srgbClr val="000000"/>
                          </a:solidFill>
                          <a:effectLst/>
                          <a:latin typeface="Calibri"/>
                        </a:rPr>
                        <a:t>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31"/>
                  </a:ext>
                </a:extLst>
              </a:tr>
            </a:tbl>
          </a:graphicData>
        </a:graphic>
      </p:graphicFrame>
    </p:spTree>
    <p:extLst>
      <p:ext uri="{BB962C8B-B14F-4D97-AF65-F5344CB8AC3E}">
        <p14:creationId xmlns:p14="http://schemas.microsoft.com/office/powerpoint/2010/main" val="749672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18</a:t>
            </a:fld>
            <a:endParaRPr lang="es-CL" dirty="0"/>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JUNIO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18. CAPÍTULO 24. PROGRAMA 01: SERVIU IV REGIÓN</a:t>
            </a:r>
          </a:p>
        </p:txBody>
      </p:sp>
      <p:sp>
        <p:nvSpPr>
          <p:cNvPr id="6" name="1 Título">
            <a:extLst>
              <a:ext uri="{FF2B5EF4-FFF2-40B4-BE49-F238E27FC236}">
                <a16:creationId xmlns:a16="http://schemas.microsoft.com/office/drawing/2014/main" id="{79550192-DE62-4711-B9AF-13BB7AE9172C}"/>
              </a:ext>
            </a:extLst>
          </p:cNvPr>
          <p:cNvSpPr txBox="1">
            <a:spLocks/>
          </p:cNvSpPr>
          <p:nvPr/>
        </p:nvSpPr>
        <p:spPr>
          <a:xfrm>
            <a:off x="386224" y="126876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graphicFrame>
        <p:nvGraphicFramePr>
          <p:cNvPr id="2" name="1 Tabla"/>
          <p:cNvGraphicFramePr>
            <a:graphicFrameLocks noGrp="1"/>
          </p:cNvGraphicFramePr>
          <p:nvPr>
            <p:extLst>
              <p:ext uri="{D42A27DB-BD31-4B8C-83A1-F6EECF244321}">
                <p14:modId xmlns:p14="http://schemas.microsoft.com/office/powerpoint/2010/main" val="4045287345"/>
              </p:ext>
            </p:extLst>
          </p:nvPr>
        </p:nvGraphicFramePr>
        <p:xfrm>
          <a:off x="457199" y="1700808"/>
          <a:ext cx="8229602" cy="4153421"/>
        </p:xfrm>
        <a:graphic>
          <a:graphicData uri="http://schemas.openxmlformats.org/drawingml/2006/table">
            <a:tbl>
              <a:tblPr/>
              <a:tblGrid>
                <a:gridCol w="275791">
                  <a:extLst>
                    <a:ext uri="{9D8B030D-6E8A-4147-A177-3AD203B41FA5}">
                      <a16:colId xmlns:a16="http://schemas.microsoft.com/office/drawing/2014/main" val="20000"/>
                    </a:ext>
                  </a:extLst>
                </a:gridCol>
                <a:gridCol w="275791">
                  <a:extLst>
                    <a:ext uri="{9D8B030D-6E8A-4147-A177-3AD203B41FA5}">
                      <a16:colId xmlns:a16="http://schemas.microsoft.com/office/drawing/2014/main" val="20001"/>
                    </a:ext>
                  </a:extLst>
                </a:gridCol>
                <a:gridCol w="275791">
                  <a:extLst>
                    <a:ext uri="{9D8B030D-6E8A-4147-A177-3AD203B41FA5}">
                      <a16:colId xmlns:a16="http://schemas.microsoft.com/office/drawing/2014/main" val="20002"/>
                    </a:ext>
                  </a:extLst>
                </a:gridCol>
                <a:gridCol w="3110921">
                  <a:extLst>
                    <a:ext uri="{9D8B030D-6E8A-4147-A177-3AD203B41FA5}">
                      <a16:colId xmlns:a16="http://schemas.microsoft.com/office/drawing/2014/main" val="20003"/>
                    </a:ext>
                  </a:extLst>
                </a:gridCol>
                <a:gridCol w="739120">
                  <a:extLst>
                    <a:ext uri="{9D8B030D-6E8A-4147-A177-3AD203B41FA5}">
                      <a16:colId xmlns:a16="http://schemas.microsoft.com/office/drawing/2014/main" val="20004"/>
                    </a:ext>
                  </a:extLst>
                </a:gridCol>
                <a:gridCol w="739120">
                  <a:extLst>
                    <a:ext uri="{9D8B030D-6E8A-4147-A177-3AD203B41FA5}">
                      <a16:colId xmlns:a16="http://schemas.microsoft.com/office/drawing/2014/main" val="20005"/>
                    </a:ext>
                  </a:extLst>
                </a:gridCol>
                <a:gridCol w="739120">
                  <a:extLst>
                    <a:ext uri="{9D8B030D-6E8A-4147-A177-3AD203B41FA5}">
                      <a16:colId xmlns:a16="http://schemas.microsoft.com/office/drawing/2014/main" val="20006"/>
                    </a:ext>
                  </a:extLst>
                </a:gridCol>
                <a:gridCol w="739120">
                  <a:extLst>
                    <a:ext uri="{9D8B030D-6E8A-4147-A177-3AD203B41FA5}">
                      <a16:colId xmlns:a16="http://schemas.microsoft.com/office/drawing/2014/main" val="20007"/>
                    </a:ext>
                  </a:extLst>
                </a:gridCol>
                <a:gridCol w="672930">
                  <a:extLst>
                    <a:ext uri="{9D8B030D-6E8A-4147-A177-3AD203B41FA5}">
                      <a16:colId xmlns:a16="http://schemas.microsoft.com/office/drawing/2014/main" val="20008"/>
                    </a:ext>
                  </a:extLst>
                </a:gridCol>
                <a:gridCol w="661898">
                  <a:extLst>
                    <a:ext uri="{9D8B030D-6E8A-4147-A177-3AD203B41FA5}">
                      <a16:colId xmlns:a16="http://schemas.microsoft.com/office/drawing/2014/main" val="20009"/>
                    </a:ext>
                  </a:extLst>
                </a:gridCol>
              </a:tblGrid>
              <a:tr h="132380">
                <a:tc>
                  <a:txBody>
                    <a:bodyPr/>
                    <a:lstStyle/>
                    <a:p>
                      <a:pPr algn="l" fontAlgn="ctr"/>
                      <a:r>
                        <a:rPr lang="es-CL" sz="800" b="1" i="0" u="none" strike="noStrike">
                          <a:solidFill>
                            <a:srgbClr val="FFFFFF"/>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b"/>
                      <a:r>
                        <a:rPr lang="es-CL" sz="800" b="1" i="0" u="none" strike="noStrike">
                          <a:solidFill>
                            <a:srgbClr val="FFFFFF"/>
                          </a:solidFill>
                          <a:effectLst/>
                          <a:latin typeface="Calibri"/>
                        </a:rPr>
                        <a:t>Presupuesto 2019</a:t>
                      </a:r>
                    </a:p>
                  </a:txBody>
                  <a:tcPr marL="8274" marR="8274" marT="8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b"/>
                      <a:r>
                        <a:rPr lang="es-CL" sz="800" b="1" i="0" u="none" strike="noStrike">
                          <a:solidFill>
                            <a:srgbClr val="FFFFFF"/>
                          </a:solidFill>
                          <a:effectLst/>
                          <a:latin typeface="Calibri"/>
                        </a:rPr>
                        <a:t>Ejecución</a:t>
                      </a:r>
                    </a:p>
                  </a:txBody>
                  <a:tcPr marL="8274" marR="8274" marT="8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405413">
                <a:tc>
                  <a:txBody>
                    <a:bodyPr/>
                    <a:lstStyle/>
                    <a:p>
                      <a:pPr algn="l" fontAlgn="ctr"/>
                      <a:r>
                        <a:rPr lang="es-CL" sz="800" b="1" i="0" u="none" strike="noStrike">
                          <a:solidFill>
                            <a:srgbClr val="FFFFFF"/>
                          </a:solidFill>
                          <a:effectLst/>
                          <a:latin typeface="Calibri"/>
                        </a:rPr>
                        <a:t>Subt.</a:t>
                      </a:r>
                    </a:p>
                  </a:txBody>
                  <a:tcPr marL="8274" marR="8274" marT="82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Item</a:t>
                      </a:r>
                    </a:p>
                  </a:txBody>
                  <a:tcPr marL="8274" marR="8274" marT="8274"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Asig.</a:t>
                      </a:r>
                    </a:p>
                  </a:txBody>
                  <a:tcPr marL="8274" marR="8274" marT="8274"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Clasificación Económica</a:t>
                      </a:r>
                    </a:p>
                  </a:txBody>
                  <a:tcPr marL="8274" marR="8274" marT="82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Ley 2019</a:t>
                      </a:r>
                    </a:p>
                  </a:txBody>
                  <a:tcPr marL="8274" marR="8274" marT="82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Vigente</a:t>
                      </a:r>
                    </a:p>
                  </a:txBody>
                  <a:tcPr marL="8274" marR="8274" marT="8274"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Variación</a:t>
                      </a:r>
                    </a:p>
                  </a:txBody>
                  <a:tcPr marL="8274" marR="8274" marT="82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Ejecución Acumulada</a:t>
                      </a:r>
                    </a:p>
                  </a:txBody>
                  <a:tcPr marL="8274" marR="8274" marT="82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 % Ejecución Ley 2019 </a:t>
                      </a:r>
                    </a:p>
                  </a:txBody>
                  <a:tcPr marL="8274" marR="8274" marT="8274"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 % Ejecución Ppto. Vigente </a:t>
                      </a:r>
                    </a:p>
                  </a:txBody>
                  <a:tcPr marL="8274" marR="8274" marT="82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1"/>
                  </a:ext>
                </a:extLst>
              </a:tr>
              <a:tr h="173748">
                <a:tc>
                  <a:txBody>
                    <a:bodyPr/>
                    <a:lstStyle/>
                    <a:p>
                      <a:pPr algn="l" fontAlgn="ctr"/>
                      <a:r>
                        <a:rPr lang="es-CL" sz="10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GASTOS</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133.936.217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134.132.697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196.480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45.775.850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34,2%</a:t>
                      </a:r>
                    </a:p>
                  </a:txBody>
                  <a:tcPr marL="8274" marR="8274" marT="8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34,1%</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132380">
                <a:tc>
                  <a:txBody>
                    <a:bodyPr/>
                    <a:lstStyle/>
                    <a:p>
                      <a:pPr algn="ctr" fontAlgn="ctr"/>
                      <a:r>
                        <a:rPr lang="es-CL" sz="800" b="1" i="0" u="none" strike="noStrike">
                          <a:solidFill>
                            <a:srgbClr val="000000"/>
                          </a:solidFill>
                          <a:effectLst/>
                          <a:latin typeface="Calibri"/>
                        </a:rPr>
                        <a:t>21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GASTOS EN PERSONAL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3.558.089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3.558.089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1.734.523</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48,7%</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48,7%</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132380">
                <a:tc>
                  <a:txBody>
                    <a:bodyPr/>
                    <a:lstStyle/>
                    <a:p>
                      <a:pPr algn="ctr" fontAlgn="ctr"/>
                      <a:r>
                        <a:rPr lang="es-CL" sz="800" b="1" i="0" u="none" strike="noStrike">
                          <a:solidFill>
                            <a:srgbClr val="000000"/>
                          </a:solidFill>
                          <a:effectLst/>
                          <a:latin typeface="Calibri"/>
                        </a:rPr>
                        <a:t>22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BIENES Y SERVICIOS DE CONSUMO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344.525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389.404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44.879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223.943</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65,0%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57,5%</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132380">
                <a:tc>
                  <a:txBody>
                    <a:bodyPr/>
                    <a:lstStyle/>
                    <a:p>
                      <a:pPr algn="ctr" fontAlgn="ctr"/>
                      <a:r>
                        <a:rPr lang="es-CL" sz="800" b="1" i="0" u="none" strike="noStrike">
                          <a:solidFill>
                            <a:srgbClr val="000000"/>
                          </a:solidFill>
                          <a:effectLst/>
                          <a:latin typeface="Calibri"/>
                        </a:rPr>
                        <a:t>26</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OTROS GASTOS CORRIENTES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539.694</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5396940,0%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5396940,0%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132380">
                <a:tc>
                  <a:txBody>
                    <a:bodyPr/>
                    <a:lstStyle/>
                    <a:p>
                      <a:pPr algn="ctr" fontAlgn="ctr"/>
                      <a:r>
                        <a:rPr lang="es-CL" sz="800" b="1"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Compensaciones por Daños a Terceros y/o a la Propiedad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539.694</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5396940,0%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5396940,0%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132380">
                <a:tc>
                  <a:txBody>
                    <a:bodyPr/>
                    <a:lstStyle/>
                    <a:p>
                      <a:pPr algn="ctr" fontAlgn="ctr"/>
                      <a:r>
                        <a:rPr lang="es-CL" sz="800" b="1" i="0" u="none" strike="noStrike">
                          <a:solidFill>
                            <a:srgbClr val="000000"/>
                          </a:solidFill>
                          <a:effectLst/>
                          <a:latin typeface="Calibri"/>
                        </a:rPr>
                        <a:t>29</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ADQUISICIÓN DE ACTIVOS NO FINANCIEROS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11.951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11.951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6.405</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53,6%</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53,6%</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7"/>
                  </a:ext>
                </a:extLst>
              </a:tr>
              <a:tr h="132380">
                <a:tc>
                  <a:txBody>
                    <a:bodyPr/>
                    <a:lstStyle/>
                    <a:p>
                      <a:pPr algn="ctr" fontAlgn="ctr"/>
                      <a:r>
                        <a:rPr lang="es-CL" sz="800" b="1"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04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Mobiliario y Otros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8.412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8.412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6.016</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71,5%</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71,5%</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Máquinas y Equipos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3.539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3.539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389</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11,0%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11,0%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9"/>
                  </a:ext>
                </a:extLst>
              </a:tr>
              <a:tr h="132380">
                <a:tc>
                  <a:txBody>
                    <a:bodyPr/>
                    <a:lstStyle/>
                    <a:p>
                      <a:pPr algn="ctr" fontAlgn="ctr"/>
                      <a:r>
                        <a:rPr lang="es-CL" sz="800" b="1" i="0" u="none" strike="noStrike">
                          <a:solidFill>
                            <a:srgbClr val="000000"/>
                          </a:solidFill>
                          <a:effectLst/>
                          <a:latin typeface="Calibri"/>
                        </a:rPr>
                        <a:t>31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INICIATIVAS DE INVERSIÓN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14.997.280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15.034.080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36.800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5.059.716</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33,7%</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33,7%</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0"/>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Proyectos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14.997.280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15.034.080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36.800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5.059.716</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33,7%</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33,7%</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1"/>
                  </a:ext>
                </a:extLst>
              </a:tr>
              <a:tr h="132380">
                <a:tc>
                  <a:txBody>
                    <a:bodyPr/>
                    <a:lstStyle/>
                    <a:p>
                      <a:pPr algn="ctr" fontAlgn="ctr"/>
                      <a:r>
                        <a:rPr lang="es-CL" sz="800" b="1" i="0" u="none" strike="noStrike">
                          <a:solidFill>
                            <a:srgbClr val="000000"/>
                          </a:solidFill>
                          <a:effectLst/>
                          <a:latin typeface="Calibri"/>
                        </a:rPr>
                        <a:t>32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PRÉSTAMOS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39.241.073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39.241.073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14.957.899</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38,1%</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38,1%</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2"/>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Hipotecarios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39.241.073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39.241.073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14.957.899</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38,1%</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38,1%</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3"/>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003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Préstamos Subsidio Habitacional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39.241.073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39.241.073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14.957.899</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38,1%</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38,1%</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4"/>
                  </a:ext>
                </a:extLst>
              </a:tr>
              <a:tr h="132380">
                <a:tc>
                  <a:txBody>
                    <a:bodyPr/>
                    <a:lstStyle/>
                    <a:p>
                      <a:pPr algn="ctr" fontAlgn="ctr"/>
                      <a:r>
                        <a:rPr lang="es-CL" sz="800" b="1" i="0" u="none" strike="noStrike">
                          <a:solidFill>
                            <a:srgbClr val="000000"/>
                          </a:solidFill>
                          <a:effectLst/>
                          <a:latin typeface="Calibri"/>
                        </a:rPr>
                        <a:t>33</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TRANSFERENCIAS DE CAPITAL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75.782.905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75.897.706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114.801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23.253.670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30,7%</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30,6%</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5"/>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01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Al Sector Privado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75.782.905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75.782.905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23.253.670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30,7%</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30,7%</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6"/>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Subsidio de Protección del Patrimonio Familiar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12.529.991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12.529.991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4.730.771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37,8%</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37,8%</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7"/>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127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Subsidios Leasing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49.164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49.164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39.212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79,8%</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79,8%</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8"/>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Sistema Integrado de Subsidio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17.153.149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17.153.149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9.545.985</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55,7%</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55,7%</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9"/>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Fondo Solidario de Elección de Vivienda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34.069.914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34.069.914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3.953.042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11,6%</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11,6%</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0"/>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Programa Mejoramiento de Viviendas y Barrios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170.816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170.816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11.968</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7,0%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7,0%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1"/>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136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Programa Habitabilidad Rural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3.801.227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3.801.227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754.656</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19,9%</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19,9%</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2"/>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Subsidio Extraordinario de Reactivación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2.141.828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2.141.828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763.360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35,6%</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35,6%</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3"/>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Programa de Integración Social y Territorial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5.866.816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5.866.816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3.454.676</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58,9%</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58,9%</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4"/>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03</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A Otras Entidades Públicas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114.801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114.801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5"/>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102</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Municipalidades para el Programa Recuperación de Barrios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114.801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114.801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6"/>
                  </a:ext>
                </a:extLst>
              </a:tr>
              <a:tr h="132380">
                <a:tc>
                  <a:txBody>
                    <a:bodyPr/>
                    <a:lstStyle/>
                    <a:p>
                      <a:pPr algn="ctr" fontAlgn="ctr"/>
                      <a:r>
                        <a:rPr lang="es-CL" sz="800" b="1" i="0" u="none" strike="noStrike">
                          <a:solidFill>
                            <a:srgbClr val="000000"/>
                          </a:solidFill>
                          <a:effectLst/>
                          <a:latin typeface="Calibri"/>
                        </a:rPr>
                        <a:t>34</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SERVICIO DE LA DEUDA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384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384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7"/>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Deuda Flotante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384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384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dirty="0">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28"/>
                  </a:ext>
                </a:extLst>
              </a:tr>
            </a:tbl>
          </a:graphicData>
        </a:graphic>
      </p:graphicFrame>
    </p:spTree>
    <p:extLst>
      <p:ext uri="{BB962C8B-B14F-4D97-AF65-F5344CB8AC3E}">
        <p14:creationId xmlns:p14="http://schemas.microsoft.com/office/powerpoint/2010/main" val="3297821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19</a:t>
            </a:fld>
            <a:endParaRPr lang="es-CL" dirty="0"/>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JUNIO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18. CAPÍTULO 25. PROGRAMA 01: SERVIU V REGIÓN</a:t>
            </a:r>
          </a:p>
        </p:txBody>
      </p:sp>
      <p:sp>
        <p:nvSpPr>
          <p:cNvPr id="6" name="1 Título">
            <a:extLst>
              <a:ext uri="{FF2B5EF4-FFF2-40B4-BE49-F238E27FC236}">
                <a16:creationId xmlns:a16="http://schemas.microsoft.com/office/drawing/2014/main" id="{5DB7A7A6-A4B4-41D0-95FE-02FF289CDBB0}"/>
              </a:ext>
            </a:extLst>
          </p:cNvPr>
          <p:cNvSpPr txBox="1">
            <a:spLocks/>
          </p:cNvSpPr>
          <p:nvPr/>
        </p:nvSpPr>
        <p:spPr>
          <a:xfrm>
            <a:off x="386224" y="126876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graphicFrame>
        <p:nvGraphicFramePr>
          <p:cNvPr id="4" name="3 Tabla"/>
          <p:cNvGraphicFramePr>
            <a:graphicFrameLocks noGrp="1"/>
          </p:cNvGraphicFramePr>
          <p:nvPr>
            <p:extLst>
              <p:ext uri="{D42A27DB-BD31-4B8C-83A1-F6EECF244321}">
                <p14:modId xmlns:p14="http://schemas.microsoft.com/office/powerpoint/2010/main" val="1996132949"/>
              </p:ext>
            </p:extLst>
          </p:nvPr>
        </p:nvGraphicFramePr>
        <p:xfrm>
          <a:off x="479432" y="1700808"/>
          <a:ext cx="8185136" cy="4525951"/>
        </p:xfrm>
        <a:graphic>
          <a:graphicData uri="http://schemas.openxmlformats.org/drawingml/2006/table">
            <a:tbl>
              <a:tblPr/>
              <a:tblGrid>
                <a:gridCol w="274301">
                  <a:extLst>
                    <a:ext uri="{9D8B030D-6E8A-4147-A177-3AD203B41FA5}">
                      <a16:colId xmlns:a16="http://schemas.microsoft.com/office/drawing/2014/main" val="20000"/>
                    </a:ext>
                  </a:extLst>
                </a:gridCol>
                <a:gridCol w="274301">
                  <a:extLst>
                    <a:ext uri="{9D8B030D-6E8A-4147-A177-3AD203B41FA5}">
                      <a16:colId xmlns:a16="http://schemas.microsoft.com/office/drawing/2014/main" val="20001"/>
                    </a:ext>
                  </a:extLst>
                </a:gridCol>
                <a:gridCol w="274301">
                  <a:extLst>
                    <a:ext uri="{9D8B030D-6E8A-4147-A177-3AD203B41FA5}">
                      <a16:colId xmlns:a16="http://schemas.microsoft.com/office/drawing/2014/main" val="20002"/>
                    </a:ext>
                  </a:extLst>
                </a:gridCol>
                <a:gridCol w="3094113">
                  <a:extLst>
                    <a:ext uri="{9D8B030D-6E8A-4147-A177-3AD203B41FA5}">
                      <a16:colId xmlns:a16="http://schemas.microsoft.com/office/drawing/2014/main" val="20003"/>
                    </a:ext>
                  </a:extLst>
                </a:gridCol>
                <a:gridCol w="735126">
                  <a:extLst>
                    <a:ext uri="{9D8B030D-6E8A-4147-A177-3AD203B41FA5}">
                      <a16:colId xmlns:a16="http://schemas.microsoft.com/office/drawing/2014/main" val="20004"/>
                    </a:ext>
                  </a:extLst>
                </a:gridCol>
                <a:gridCol w="735126">
                  <a:extLst>
                    <a:ext uri="{9D8B030D-6E8A-4147-A177-3AD203B41FA5}">
                      <a16:colId xmlns:a16="http://schemas.microsoft.com/office/drawing/2014/main" val="20005"/>
                    </a:ext>
                  </a:extLst>
                </a:gridCol>
                <a:gridCol w="735126">
                  <a:extLst>
                    <a:ext uri="{9D8B030D-6E8A-4147-A177-3AD203B41FA5}">
                      <a16:colId xmlns:a16="http://schemas.microsoft.com/office/drawing/2014/main" val="20006"/>
                    </a:ext>
                  </a:extLst>
                </a:gridCol>
                <a:gridCol w="735126">
                  <a:extLst>
                    <a:ext uri="{9D8B030D-6E8A-4147-A177-3AD203B41FA5}">
                      <a16:colId xmlns:a16="http://schemas.microsoft.com/office/drawing/2014/main" val="20007"/>
                    </a:ext>
                  </a:extLst>
                </a:gridCol>
                <a:gridCol w="669294">
                  <a:extLst>
                    <a:ext uri="{9D8B030D-6E8A-4147-A177-3AD203B41FA5}">
                      <a16:colId xmlns:a16="http://schemas.microsoft.com/office/drawing/2014/main" val="20008"/>
                    </a:ext>
                  </a:extLst>
                </a:gridCol>
                <a:gridCol w="658322">
                  <a:extLst>
                    <a:ext uri="{9D8B030D-6E8A-4147-A177-3AD203B41FA5}">
                      <a16:colId xmlns:a16="http://schemas.microsoft.com/office/drawing/2014/main" val="20009"/>
                    </a:ext>
                  </a:extLst>
                </a:gridCol>
              </a:tblGrid>
              <a:tr h="131664">
                <a:tc>
                  <a:txBody>
                    <a:bodyPr/>
                    <a:lstStyle/>
                    <a:p>
                      <a:pPr algn="l" fontAlgn="ctr"/>
                      <a:r>
                        <a:rPr lang="es-CL" sz="800" b="1" i="0" u="none" strike="noStrike">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29" marR="8229" marT="8229"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29" marR="8229" marT="8229"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b"/>
                      <a:r>
                        <a:rPr lang="es-CL" sz="800" b="1" i="0" u="none" strike="noStrike">
                          <a:solidFill>
                            <a:srgbClr val="FFFFFF"/>
                          </a:solidFill>
                          <a:effectLst/>
                          <a:latin typeface="Calibri"/>
                        </a:rPr>
                        <a:t>Presupuesto 2019</a:t>
                      </a:r>
                    </a:p>
                  </a:txBody>
                  <a:tcPr marL="8229" marR="8229" marT="82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b"/>
                      <a:r>
                        <a:rPr lang="es-CL" sz="800" b="1" i="0" u="none" strike="noStrike">
                          <a:solidFill>
                            <a:srgbClr val="FFFFFF"/>
                          </a:solidFill>
                          <a:effectLst/>
                          <a:latin typeface="Calibri"/>
                        </a:rPr>
                        <a:t>Ejecución</a:t>
                      </a:r>
                    </a:p>
                  </a:txBody>
                  <a:tcPr marL="8229" marR="8229" marT="82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403222">
                <a:tc>
                  <a:txBody>
                    <a:bodyPr/>
                    <a:lstStyle/>
                    <a:p>
                      <a:pPr algn="l" fontAlgn="ctr"/>
                      <a:r>
                        <a:rPr lang="es-CL" sz="800" b="1" i="0" u="none" strike="noStrike">
                          <a:solidFill>
                            <a:srgbClr val="FFFFFF"/>
                          </a:solidFill>
                          <a:effectLst/>
                          <a:latin typeface="Calibri"/>
                        </a:rPr>
                        <a:t>Subt.</a:t>
                      </a:r>
                    </a:p>
                  </a:txBody>
                  <a:tcPr marL="8229" marR="8229" marT="822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Item</a:t>
                      </a:r>
                    </a:p>
                  </a:txBody>
                  <a:tcPr marL="8229" marR="8229" marT="8229"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Asig.</a:t>
                      </a:r>
                    </a:p>
                  </a:txBody>
                  <a:tcPr marL="8229" marR="8229" marT="8229"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Clasificación Económica</a:t>
                      </a:r>
                    </a:p>
                  </a:txBody>
                  <a:tcPr marL="8229" marR="8229" marT="822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Ley 2019</a:t>
                      </a:r>
                    </a:p>
                  </a:txBody>
                  <a:tcPr marL="8229" marR="8229" marT="8229"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Vigente</a:t>
                      </a:r>
                    </a:p>
                  </a:txBody>
                  <a:tcPr marL="8229" marR="8229" marT="8229"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Variación</a:t>
                      </a:r>
                    </a:p>
                  </a:txBody>
                  <a:tcPr marL="8229" marR="8229" marT="822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Ejecución Acumulada</a:t>
                      </a:r>
                    </a:p>
                  </a:txBody>
                  <a:tcPr marL="8229" marR="8229" marT="822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 % Ejecución Ley 2019 </a:t>
                      </a:r>
                    </a:p>
                  </a:txBody>
                  <a:tcPr marL="8229" marR="8229" marT="8229"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 % Ejecución Ppto. Vigente </a:t>
                      </a:r>
                    </a:p>
                  </a:txBody>
                  <a:tcPr marL="8229" marR="8229" marT="822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1"/>
                  </a:ext>
                </a:extLst>
              </a:tr>
              <a:tr h="172809">
                <a:tc>
                  <a:txBody>
                    <a:bodyPr/>
                    <a:lstStyle/>
                    <a:p>
                      <a:pPr algn="l" fontAlgn="ctr"/>
                      <a:r>
                        <a:rPr lang="es-CL" sz="10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a:rPr>
                        <a:t> </a:t>
                      </a:r>
                    </a:p>
                  </a:txBody>
                  <a:tcPr marL="8229" marR="8229" marT="8229"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a:rPr>
                        <a:t> </a:t>
                      </a:r>
                    </a:p>
                  </a:txBody>
                  <a:tcPr marL="8229" marR="8229" marT="8229"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GASTOS</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210.606.648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215.625.031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5.018.383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102.242.550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48,5%</a:t>
                      </a:r>
                    </a:p>
                  </a:txBody>
                  <a:tcPr marL="8229" marR="8229" marT="8229"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47,4%</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131664">
                <a:tc>
                  <a:txBody>
                    <a:bodyPr/>
                    <a:lstStyle/>
                    <a:p>
                      <a:pPr algn="ctr" fontAlgn="ctr"/>
                      <a:r>
                        <a:rPr lang="es-CL" sz="800" b="1" i="0" u="none" strike="noStrike">
                          <a:solidFill>
                            <a:srgbClr val="000000"/>
                          </a:solidFill>
                          <a:effectLst/>
                          <a:latin typeface="Calibri"/>
                        </a:rPr>
                        <a:t>21</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GASTOS EN PERSONAL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7.292.844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7.281.506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-11.338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3.934.601</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54,0%</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54,0%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131664">
                <a:tc>
                  <a:txBody>
                    <a:bodyPr/>
                    <a:lstStyle/>
                    <a:p>
                      <a:pPr algn="ctr" fontAlgn="ctr"/>
                      <a:r>
                        <a:rPr lang="es-CL" sz="800" b="1" i="0" u="none" strike="noStrike">
                          <a:solidFill>
                            <a:srgbClr val="000000"/>
                          </a:solidFill>
                          <a:effectLst/>
                          <a:latin typeface="Calibri"/>
                        </a:rPr>
                        <a:t>22</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BIENES Y SERVICIOS DE CONSUMO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689.901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925.265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235.364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507.580</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73,6%</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54,9%</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131664">
                <a:tc>
                  <a:txBody>
                    <a:bodyPr/>
                    <a:lstStyle/>
                    <a:p>
                      <a:pPr algn="ctr" fontAlgn="ctr"/>
                      <a:r>
                        <a:rPr lang="es-CL" sz="800" b="1" i="0" u="none" strike="noStrike">
                          <a:solidFill>
                            <a:srgbClr val="000000"/>
                          </a:solidFill>
                          <a:effectLst/>
                          <a:latin typeface="Calibri"/>
                        </a:rPr>
                        <a:t>23</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PRESTACIONES DE SEGURIDAD SOCIAL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0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72.422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72.422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72.422</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100,0%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03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Prestaciones Sociales del Empleador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0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72.422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72.422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72.422</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100,0%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131664">
                <a:tc>
                  <a:txBody>
                    <a:bodyPr/>
                    <a:lstStyle/>
                    <a:p>
                      <a:pPr algn="ctr" fontAlgn="ctr"/>
                      <a:r>
                        <a:rPr lang="es-CL" sz="800" b="1" i="0" u="none" strike="noStrike">
                          <a:solidFill>
                            <a:srgbClr val="000000"/>
                          </a:solidFill>
                          <a:effectLst/>
                          <a:latin typeface="Calibri"/>
                        </a:rPr>
                        <a:t>26</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OTROS GASTOS CORRIENTES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10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10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305.866</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3058660,0%</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3058660,0%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7"/>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Compensaciones por Daños a Terceros y/o a la Propiedad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10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10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305.866</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3058660,0%</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3058660,0%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131664">
                <a:tc>
                  <a:txBody>
                    <a:bodyPr/>
                    <a:lstStyle/>
                    <a:p>
                      <a:pPr algn="ctr" fontAlgn="ctr"/>
                      <a:r>
                        <a:rPr lang="es-CL" sz="800" b="1" i="0" u="none" strike="noStrike">
                          <a:solidFill>
                            <a:srgbClr val="000000"/>
                          </a:solidFill>
                          <a:effectLst/>
                          <a:latin typeface="Calibri"/>
                        </a:rPr>
                        <a:t>29</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ADQUISICIÓN DE ACTIVOS NO FINANCIEROS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22.012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22.012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17.813</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80,9%</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80,9%</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9"/>
                  </a:ext>
                </a:extLst>
              </a:tr>
              <a:tr h="131664">
                <a:tc>
                  <a:txBody>
                    <a:bodyPr/>
                    <a:lstStyle/>
                    <a:p>
                      <a:pPr algn="ctr" fontAlgn="ctr"/>
                      <a:r>
                        <a:rPr lang="es-CL" sz="800" b="1"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04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Mobiliario y Otros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18.002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18.002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16.982</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94,3%</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94,3%</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0"/>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05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Máquinas y Equipos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4.010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4.010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831</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20,7%</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20,7%</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1"/>
                  </a:ext>
                </a:extLst>
              </a:tr>
              <a:tr h="131664">
                <a:tc>
                  <a:txBody>
                    <a:bodyPr/>
                    <a:lstStyle/>
                    <a:p>
                      <a:pPr algn="ctr" fontAlgn="ctr"/>
                      <a:r>
                        <a:rPr lang="es-CL" sz="800" b="1" i="0" u="none" strike="noStrike">
                          <a:solidFill>
                            <a:srgbClr val="000000"/>
                          </a:solidFill>
                          <a:effectLst/>
                          <a:latin typeface="Calibri"/>
                        </a:rPr>
                        <a:t>31</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INICIATIVAS DE INVERSIÓN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28.738.435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32.660.016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3.921.581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11.406.050</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39,7%</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34,9%</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2"/>
                  </a:ext>
                </a:extLst>
              </a:tr>
              <a:tr h="131664">
                <a:tc>
                  <a:txBody>
                    <a:bodyPr/>
                    <a:lstStyle/>
                    <a:p>
                      <a:pPr algn="ctr" fontAlgn="ctr"/>
                      <a:r>
                        <a:rPr lang="es-CL" sz="800" b="1"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Proyectos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28.738.435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32.660.016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3.921.581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11.406.050</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39,7%</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34,9%</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3"/>
                  </a:ext>
                </a:extLst>
              </a:tr>
              <a:tr h="131664">
                <a:tc>
                  <a:txBody>
                    <a:bodyPr/>
                    <a:lstStyle/>
                    <a:p>
                      <a:pPr algn="ctr" fontAlgn="ctr"/>
                      <a:r>
                        <a:rPr lang="es-CL" sz="800" b="1" i="0" u="none" strike="noStrike">
                          <a:solidFill>
                            <a:srgbClr val="000000"/>
                          </a:solidFill>
                          <a:effectLst/>
                          <a:latin typeface="Calibri"/>
                        </a:rPr>
                        <a:t>32</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PRÉSTAMOS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60.075.287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60.075.287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29.057.434</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48,4%</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48,4%</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4"/>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Hipotecarios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60.075.287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60.075.287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29.057.434</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48,4%</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48,4%</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5"/>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003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Préstamos Subsidio Habitacional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60.075.287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60.075.287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29.057.434</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48,4%</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48,4%</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6"/>
                  </a:ext>
                </a:extLst>
              </a:tr>
              <a:tr h="131664">
                <a:tc>
                  <a:txBody>
                    <a:bodyPr/>
                    <a:lstStyle/>
                    <a:p>
                      <a:pPr algn="ctr" fontAlgn="ctr"/>
                      <a:r>
                        <a:rPr lang="es-CL" sz="800" b="1" i="0" u="none" strike="noStrike">
                          <a:solidFill>
                            <a:srgbClr val="000000"/>
                          </a:solidFill>
                          <a:effectLst/>
                          <a:latin typeface="Calibri"/>
                        </a:rPr>
                        <a:t>33</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TRANSFERENCIAS DE CAPITAL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113.787.823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114.588.177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800.354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56.940.784</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50,0%</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49,7%</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7"/>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01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Al Sector Privado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113.787.823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113.787.823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56.748.957</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49,9%</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49,9%</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8"/>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023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Subsidios Fondo Solidario de Vivienda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9"/>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028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Subsidio de Protección del Patrimonio Familiar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19.031.220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19.031.220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11.625.373</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61,1%</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61,1%</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0"/>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127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Subsidios Leasing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95.737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95.737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22.623</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23,6%</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23,6%</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1"/>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132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Sistema Integrado de Subsidio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22.396.015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22.396.015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12.678.215</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56,6%</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56,6%</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2"/>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133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Fondo Solidario de Elección de Vivienda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36.960.688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36.960.688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15.826.117</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42,8%</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42,8%</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3"/>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135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Programa Mejoramiento de Viviendas y Barrios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1.558.242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1.558.242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4"/>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136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Programa Habitabilidad Rural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3.469.908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3.448.653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-21.255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419.037</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12,1%</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12,2%</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5"/>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137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Subsidio Extraordinario de Reactivación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10.743.359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10.743.359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6.459.161</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60,1%</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60,1%</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6"/>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138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Programa de Integración Social y Territorial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19.532.654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19.467.654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-65.000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9.718.431</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49,8%</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49,9%</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7"/>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03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A Otras Entidades Públicas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0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800.354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800.354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191.827</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24,0%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8"/>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102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Municipalidades para el Programa Recuperación de Barrios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0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800.354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800.354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191.827</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24,0%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9"/>
                  </a:ext>
                </a:extLst>
              </a:tr>
              <a:tr h="131664">
                <a:tc>
                  <a:txBody>
                    <a:bodyPr/>
                    <a:lstStyle/>
                    <a:p>
                      <a:pPr algn="ctr" fontAlgn="ctr"/>
                      <a:r>
                        <a:rPr lang="es-CL" sz="800" b="1" i="0" u="none" strike="noStrike">
                          <a:solidFill>
                            <a:srgbClr val="000000"/>
                          </a:solidFill>
                          <a:effectLst/>
                          <a:latin typeface="Calibri"/>
                        </a:rPr>
                        <a:t>34</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SERVICIO DE LA DEUDA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336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336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30"/>
                  </a:ext>
                </a:extLst>
              </a:tr>
              <a:tr h="131664">
                <a:tc>
                  <a:txBody>
                    <a:bodyPr/>
                    <a:lstStyle/>
                    <a:p>
                      <a:pPr algn="ctr" fontAlgn="ctr"/>
                      <a:r>
                        <a:rPr lang="es-CL" sz="800" b="0" i="0" u="none" strike="noStrike">
                          <a:solidFill>
                            <a:srgbClr val="000000"/>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07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Deuda Flotante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336 </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336 </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29" marR="8229" marT="8229"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dirty="0">
                          <a:solidFill>
                            <a:srgbClr val="000000"/>
                          </a:solidFill>
                          <a:effectLst/>
                          <a:latin typeface="Calibri"/>
                        </a:rPr>
                        <a:t>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31"/>
                  </a:ext>
                </a:extLst>
              </a:tr>
            </a:tbl>
          </a:graphicData>
        </a:graphic>
      </p:graphicFrame>
    </p:spTree>
    <p:extLst>
      <p:ext uri="{BB962C8B-B14F-4D97-AF65-F5344CB8AC3E}">
        <p14:creationId xmlns:p14="http://schemas.microsoft.com/office/powerpoint/2010/main" val="3409019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2</a:t>
            </a:fld>
            <a:endParaRPr lang="es-CL"/>
          </a:p>
        </p:txBody>
      </p:sp>
      <p:sp>
        <p:nvSpPr>
          <p:cNvPr id="6" name="1 Título"/>
          <p:cNvSpPr txBox="1">
            <a:spLocks/>
          </p:cNvSpPr>
          <p:nvPr/>
        </p:nvSpPr>
        <p:spPr>
          <a:xfrm>
            <a:off x="386224" y="1268760"/>
            <a:ext cx="8229600" cy="5112568"/>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spcBef>
                <a:spcPts val="500"/>
              </a:spcBef>
              <a:spcAft>
                <a:spcPts val="500"/>
              </a:spcAft>
            </a:pPr>
            <a:r>
              <a:rPr lang="es-CL" sz="1600" b="1" dirty="0">
                <a:latin typeface="+mn-lt"/>
                <a:ea typeface="Verdana" pitchFamily="34" charset="0"/>
                <a:cs typeface="Verdana" pitchFamily="34" charset="0"/>
              </a:rPr>
              <a:t>Principales hallazgos</a:t>
            </a:r>
          </a:p>
          <a:p>
            <a:pPr marL="342900" indent="-342900" algn="just">
              <a:spcBef>
                <a:spcPts val="500"/>
              </a:spcBef>
              <a:spcAft>
                <a:spcPts val="500"/>
              </a:spcAft>
              <a:buFont typeface="+mj-lt"/>
              <a:buAutoNum type="arabicPeriod"/>
            </a:pPr>
            <a:r>
              <a:rPr lang="es-CL" sz="1600" dirty="0">
                <a:latin typeface="+mn-lt"/>
              </a:rPr>
              <a:t>Para el año 2019, el presupuesto aprobado del Ministerio de Vivienda y Urbanismo (MINVU), según lo informado por el Ejecutivo, busca contribuir a la construcción de ciudades socialmente integradas, conectadas y más felices; recuperando su entorno para transformarlos en espacios amables e inclusivos; y propiciando el acceso a viviendas adecuadas. </a:t>
            </a:r>
          </a:p>
          <a:p>
            <a:pPr marL="342900" indent="-342900" algn="just">
              <a:spcBef>
                <a:spcPts val="500"/>
              </a:spcBef>
              <a:spcAft>
                <a:spcPts val="500"/>
              </a:spcAft>
              <a:buFont typeface="+mj-lt"/>
              <a:buAutoNum type="arabicPeriod"/>
            </a:pPr>
            <a:r>
              <a:rPr lang="es-CL" sz="1600" dirty="0">
                <a:latin typeface="+mn-lt"/>
              </a:rPr>
              <a:t>El presupuesto vigente asciende a los </a:t>
            </a:r>
            <a:r>
              <a:rPr lang="es-CL" sz="1600" b="1" dirty="0">
                <a:latin typeface="+mn-lt"/>
              </a:rPr>
              <a:t>$2.751.414 millones</a:t>
            </a:r>
            <a:r>
              <a:rPr lang="es-CL" sz="1600" dirty="0">
                <a:latin typeface="+mn-lt"/>
              </a:rPr>
              <a:t>, con una ejecución acumulada de 45%.</a:t>
            </a:r>
          </a:p>
          <a:p>
            <a:pPr marL="342900" indent="-342900" algn="just">
              <a:spcBef>
                <a:spcPts val="500"/>
              </a:spcBef>
              <a:spcAft>
                <a:spcPts val="500"/>
              </a:spcAft>
              <a:buFont typeface="+mj-lt"/>
              <a:buAutoNum type="arabicPeriod"/>
            </a:pPr>
            <a:r>
              <a:rPr lang="es-CL" sz="1600" dirty="0">
                <a:latin typeface="+mn-lt"/>
              </a:rPr>
              <a:t>Los principales Subtítulos de gasto corresponden a las transferencias corrientes (con una incidencia total de un 52% de los recursos vigentes), los préstamos (</a:t>
            </a:r>
            <a:r>
              <a:rPr lang="es-CL" sz="1600" dirty="0"/>
              <a:t>con una incidencia total de un 23% de los recursos vigentes) y las iniciativas de inversión (con una incidencia total de un 14% de los recursos vigentes). </a:t>
            </a:r>
            <a:r>
              <a:rPr lang="es-CL" sz="1600" dirty="0">
                <a:latin typeface="+mn-lt"/>
              </a:rPr>
              <a:t>Respecto a su ejecución, </a:t>
            </a:r>
            <a:r>
              <a:rPr lang="es-CL" sz="1600" dirty="0"/>
              <a:t>registraron erogaciones del 49%, 40% y 38% respectivamente. </a:t>
            </a:r>
            <a:endParaRPr lang="es-CL" sz="1600" dirty="0">
              <a:latin typeface="+mn-lt"/>
            </a:endParaRPr>
          </a:p>
          <a:p>
            <a:pPr marL="342900" indent="-342900" algn="just">
              <a:spcBef>
                <a:spcPts val="1200"/>
              </a:spcBef>
              <a:spcAft>
                <a:spcPts val="1200"/>
              </a:spcAft>
              <a:buFont typeface="+mj-lt"/>
              <a:buAutoNum type="arabicPeriod" startAt="4"/>
            </a:pPr>
            <a:r>
              <a:rPr lang="es-CL" sz="1600" dirty="0"/>
              <a:t>A nivel consolidado el presupuesto considera un incremento de $33.994 millones, de dichos recursos $5.245 millones se explican por los decretos que permiten el pago de los compromisos devengados al 31 de diciembre de 2018 (deuda flotante), mientras que los recursos restantes incrementaron los presupuestos de los SERVIU.</a:t>
            </a:r>
          </a:p>
          <a:p>
            <a:pPr algn="just">
              <a:spcBef>
                <a:spcPts val="500"/>
              </a:spcBef>
              <a:spcAft>
                <a:spcPts val="500"/>
              </a:spcAft>
            </a:pPr>
            <a:endParaRPr lang="es-CL" sz="1600" dirty="0"/>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JUNIO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18 MINISTERIO DE VIVIENDA Y URBANISMO</a:t>
            </a:r>
          </a:p>
        </p:txBody>
      </p:sp>
    </p:spTree>
    <p:extLst>
      <p:ext uri="{BB962C8B-B14F-4D97-AF65-F5344CB8AC3E}">
        <p14:creationId xmlns:p14="http://schemas.microsoft.com/office/powerpoint/2010/main" val="3205060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20</a:t>
            </a:fld>
            <a:endParaRPr lang="es-CL" dirty="0"/>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JUNIO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18. CAPÍTULO 26. PROGRAMA 01: SERVIU VI REGIÓN</a:t>
            </a:r>
          </a:p>
        </p:txBody>
      </p:sp>
      <p:sp>
        <p:nvSpPr>
          <p:cNvPr id="6" name="1 Título">
            <a:extLst>
              <a:ext uri="{FF2B5EF4-FFF2-40B4-BE49-F238E27FC236}">
                <a16:creationId xmlns:a16="http://schemas.microsoft.com/office/drawing/2014/main" id="{5792F646-79D2-47D8-A1FB-6C10B980D98E}"/>
              </a:ext>
            </a:extLst>
          </p:cNvPr>
          <p:cNvSpPr txBox="1">
            <a:spLocks/>
          </p:cNvSpPr>
          <p:nvPr/>
        </p:nvSpPr>
        <p:spPr>
          <a:xfrm>
            <a:off x="386224" y="126876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graphicFrame>
        <p:nvGraphicFramePr>
          <p:cNvPr id="8" name="7 Tabla"/>
          <p:cNvGraphicFramePr>
            <a:graphicFrameLocks noGrp="1"/>
          </p:cNvGraphicFramePr>
          <p:nvPr>
            <p:extLst>
              <p:ext uri="{D42A27DB-BD31-4B8C-83A1-F6EECF244321}">
                <p14:modId xmlns:p14="http://schemas.microsoft.com/office/powerpoint/2010/main" val="2885241253"/>
              </p:ext>
            </p:extLst>
          </p:nvPr>
        </p:nvGraphicFramePr>
        <p:xfrm>
          <a:off x="467546" y="1600201"/>
          <a:ext cx="8148277" cy="4525960"/>
        </p:xfrm>
        <a:graphic>
          <a:graphicData uri="http://schemas.openxmlformats.org/drawingml/2006/table">
            <a:tbl>
              <a:tblPr/>
              <a:tblGrid>
                <a:gridCol w="273065">
                  <a:extLst>
                    <a:ext uri="{9D8B030D-6E8A-4147-A177-3AD203B41FA5}">
                      <a16:colId xmlns:a16="http://schemas.microsoft.com/office/drawing/2014/main" val="20000"/>
                    </a:ext>
                  </a:extLst>
                </a:gridCol>
                <a:gridCol w="273065">
                  <a:extLst>
                    <a:ext uri="{9D8B030D-6E8A-4147-A177-3AD203B41FA5}">
                      <a16:colId xmlns:a16="http://schemas.microsoft.com/office/drawing/2014/main" val="20001"/>
                    </a:ext>
                  </a:extLst>
                </a:gridCol>
                <a:gridCol w="273065">
                  <a:extLst>
                    <a:ext uri="{9D8B030D-6E8A-4147-A177-3AD203B41FA5}">
                      <a16:colId xmlns:a16="http://schemas.microsoft.com/office/drawing/2014/main" val="20002"/>
                    </a:ext>
                  </a:extLst>
                </a:gridCol>
                <a:gridCol w="3080181">
                  <a:extLst>
                    <a:ext uri="{9D8B030D-6E8A-4147-A177-3AD203B41FA5}">
                      <a16:colId xmlns:a16="http://schemas.microsoft.com/office/drawing/2014/main" val="20003"/>
                    </a:ext>
                  </a:extLst>
                </a:gridCol>
                <a:gridCol w="731816">
                  <a:extLst>
                    <a:ext uri="{9D8B030D-6E8A-4147-A177-3AD203B41FA5}">
                      <a16:colId xmlns:a16="http://schemas.microsoft.com/office/drawing/2014/main" val="20004"/>
                    </a:ext>
                  </a:extLst>
                </a:gridCol>
                <a:gridCol w="731816">
                  <a:extLst>
                    <a:ext uri="{9D8B030D-6E8A-4147-A177-3AD203B41FA5}">
                      <a16:colId xmlns:a16="http://schemas.microsoft.com/office/drawing/2014/main" val="20005"/>
                    </a:ext>
                  </a:extLst>
                </a:gridCol>
                <a:gridCol w="731816">
                  <a:extLst>
                    <a:ext uri="{9D8B030D-6E8A-4147-A177-3AD203B41FA5}">
                      <a16:colId xmlns:a16="http://schemas.microsoft.com/office/drawing/2014/main" val="20006"/>
                    </a:ext>
                  </a:extLst>
                </a:gridCol>
                <a:gridCol w="731816">
                  <a:extLst>
                    <a:ext uri="{9D8B030D-6E8A-4147-A177-3AD203B41FA5}">
                      <a16:colId xmlns:a16="http://schemas.microsoft.com/office/drawing/2014/main" val="20007"/>
                    </a:ext>
                  </a:extLst>
                </a:gridCol>
                <a:gridCol w="666280">
                  <a:extLst>
                    <a:ext uri="{9D8B030D-6E8A-4147-A177-3AD203B41FA5}">
                      <a16:colId xmlns:a16="http://schemas.microsoft.com/office/drawing/2014/main" val="20008"/>
                    </a:ext>
                  </a:extLst>
                </a:gridCol>
                <a:gridCol w="655357">
                  <a:extLst>
                    <a:ext uri="{9D8B030D-6E8A-4147-A177-3AD203B41FA5}">
                      <a16:colId xmlns:a16="http://schemas.microsoft.com/office/drawing/2014/main" val="20009"/>
                    </a:ext>
                  </a:extLst>
                </a:gridCol>
              </a:tblGrid>
              <a:tr h="124425">
                <a:tc>
                  <a:txBody>
                    <a:bodyPr/>
                    <a:lstStyle/>
                    <a:p>
                      <a:pPr algn="l" fontAlgn="ctr"/>
                      <a:r>
                        <a:rPr lang="es-CL" sz="700" b="1" i="0" u="none" strike="noStrike">
                          <a:solidFill>
                            <a:srgbClr val="FFFFFF"/>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700" b="1" i="0" u="none" strike="noStrike">
                          <a:solidFill>
                            <a:srgbClr val="FFFFFF"/>
                          </a:solidFill>
                          <a:effectLst/>
                          <a:latin typeface="Calibri"/>
                        </a:rPr>
                        <a:t> </a:t>
                      </a:r>
                    </a:p>
                  </a:txBody>
                  <a:tcPr marL="7777" marR="7777" marT="7777"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700" b="1" i="0" u="none" strike="noStrike">
                          <a:solidFill>
                            <a:srgbClr val="FFFFFF"/>
                          </a:solidFill>
                          <a:effectLst/>
                          <a:latin typeface="Calibri"/>
                        </a:rPr>
                        <a:t> </a:t>
                      </a:r>
                    </a:p>
                  </a:txBody>
                  <a:tcPr marL="7777" marR="7777" marT="7777"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700" b="1" i="0" u="none" strike="noStrike">
                          <a:solidFill>
                            <a:srgbClr val="FFFFFF"/>
                          </a:solidFill>
                          <a:effectLst/>
                          <a:latin typeface="Calibri"/>
                        </a:rPr>
                        <a:t>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b"/>
                      <a:r>
                        <a:rPr lang="es-CL" sz="700" b="1" i="0" u="none" strike="noStrike">
                          <a:solidFill>
                            <a:srgbClr val="FFFFFF"/>
                          </a:solidFill>
                          <a:effectLst/>
                          <a:latin typeface="Calibri"/>
                        </a:rPr>
                        <a:t>Presupuesto 2019</a:t>
                      </a:r>
                    </a:p>
                  </a:txBody>
                  <a:tcPr marL="7777" marR="7777" marT="77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b"/>
                      <a:r>
                        <a:rPr lang="es-CL" sz="700" b="1" i="0" u="none" strike="noStrike">
                          <a:solidFill>
                            <a:srgbClr val="FFFFFF"/>
                          </a:solidFill>
                          <a:effectLst/>
                          <a:latin typeface="Calibri"/>
                        </a:rPr>
                        <a:t>Ejecución</a:t>
                      </a:r>
                    </a:p>
                  </a:txBody>
                  <a:tcPr marL="7777" marR="7777" marT="77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381052">
                <a:tc>
                  <a:txBody>
                    <a:bodyPr/>
                    <a:lstStyle/>
                    <a:p>
                      <a:pPr algn="l" fontAlgn="ctr"/>
                      <a:r>
                        <a:rPr lang="es-CL" sz="700" b="1" i="0" u="none" strike="noStrike">
                          <a:solidFill>
                            <a:srgbClr val="FFFFFF"/>
                          </a:solidFill>
                          <a:effectLst/>
                          <a:latin typeface="Calibri"/>
                        </a:rPr>
                        <a:t>Subt.</a:t>
                      </a:r>
                    </a:p>
                  </a:txBody>
                  <a:tcPr marL="7777" marR="7777" marT="77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700" b="1" i="0" u="none" strike="noStrike">
                          <a:solidFill>
                            <a:srgbClr val="FFFFFF"/>
                          </a:solidFill>
                          <a:effectLst/>
                          <a:latin typeface="Calibri"/>
                        </a:rPr>
                        <a:t>Item</a:t>
                      </a:r>
                    </a:p>
                  </a:txBody>
                  <a:tcPr marL="7777" marR="7777" marT="7777"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700" b="1" i="0" u="none" strike="noStrike">
                          <a:solidFill>
                            <a:srgbClr val="FFFFFF"/>
                          </a:solidFill>
                          <a:effectLst/>
                          <a:latin typeface="Calibri"/>
                        </a:rPr>
                        <a:t>Asig.</a:t>
                      </a:r>
                    </a:p>
                  </a:txBody>
                  <a:tcPr marL="7777" marR="7777" marT="7777"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700" b="1" i="0" u="none" strike="noStrike">
                          <a:solidFill>
                            <a:srgbClr val="FFFFFF"/>
                          </a:solidFill>
                          <a:effectLst/>
                          <a:latin typeface="Calibri"/>
                        </a:rPr>
                        <a:t>Clasificación Económica</a:t>
                      </a:r>
                    </a:p>
                  </a:txBody>
                  <a:tcPr marL="7777" marR="7777" marT="777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a:rPr>
                        <a:t>Ley 2019</a:t>
                      </a:r>
                    </a:p>
                  </a:txBody>
                  <a:tcPr marL="7777" marR="7777" marT="77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a:rPr>
                        <a:t>Vigente</a:t>
                      </a:r>
                    </a:p>
                  </a:txBody>
                  <a:tcPr marL="7777" marR="7777" marT="7777"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a:rPr>
                        <a:t>Variación</a:t>
                      </a:r>
                    </a:p>
                  </a:txBody>
                  <a:tcPr marL="7777" marR="7777" marT="777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a:rPr>
                        <a:t>Ejecución Acumulada</a:t>
                      </a:r>
                    </a:p>
                  </a:txBody>
                  <a:tcPr marL="7777" marR="7777" marT="77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a:rPr>
                        <a:t> % Ejecución Ley 2019 </a:t>
                      </a:r>
                    </a:p>
                  </a:txBody>
                  <a:tcPr marL="7777" marR="7777" marT="7777"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a:rPr>
                        <a:t> % Ejecución Ppto. Vigente </a:t>
                      </a:r>
                    </a:p>
                  </a:txBody>
                  <a:tcPr marL="7777" marR="7777" marT="777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1"/>
                  </a:ext>
                </a:extLst>
              </a:tr>
              <a:tr h="163308">
                <a:tc>
                  <a:txBody>
                    <a:bodyPr/>
                    <a:lstStyle/>
                    <a:p>
                      <a:pPr algn="l" fontAlgn="ctr"/>
                      <a:r>
                        <a:rPr lang="es-CL" sz="9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900" b="0" i="0" u="none" strike="noStrike">
                          <a:solidFill>
                            <a:srgbClr val="000000"/>
                          </a:solidFill>
                          <a:effectLst/>
                          <a:latin typeface="Calibri"/>
                        </a:rPr>
                        <a:t> </a:t>
                      </a:r>
                    </a:p>
                  </a:txBody>
                  <a:tcPr marL="7777" marR="7777" marT="77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900" b="0" i="0" u="none" strike="noStrike">
                          <a:solidFill>
                            <a:srgbClr val="000000"/>
                          </a:solidFill>
                          <a:effectLst/>
                          <a:latin typeface="Calibri"/>
                        </a:rPr>
                        <a:t> </a:t>
                      </a:r>
                    </a:p>
                  </a:txBody>
                  <a:tcPr marL="7777" marR="7777" marT="77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GASTOS</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103.470.806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103.326.828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-143.978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59.762.960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57,8%</a:t>
                      </a:r>
                    </a:p>
                  </a:txBody>
                  <a:tcPr marL="7777" marR="7777" marT="77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57,8%</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124425">
                <a:tc>
                  <a:txBody>
                    <a:bodyPr/>
                    <a:lstStyle/>
                    <a:p>
                      <a:pPr algn="ctr" fontAlgn="ctr"/>
                      <a:r>
                        <a:rPr lang="es-CL" sz="700" b="1" i="0" u="none" strike="noStrike">
                          <a:solidFill>
                            <a:srgbClr val="000000"/>
                          </a:solidFill>
                          <a:effectLst/>
                          <a:latin typeface="Calibri"/>
                        </a:rPr>
                        <a:t>21</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GASTOS EN PERSONAL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4.452.110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4.440.135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-11.975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2.265.198</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50,9%</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51,0%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124425">
                <a:tc>
                  <a:txBody>
                    <a:bodyPr/>
                    <a:lstStyle/>
                    <a:p>
                      <a:pPr algn="ctr" fontAlgn="ctr"/>
                      <a:r>
                        <a:rPr lang="es-CL" sz="700" b="1" i="0" u="none" strike="noStrike">
                          <a:solidFill>
                            <a:srgbClr val="000000"/>
                          </a:solidFill>
                          <a:effectLst/>
                          <a:latin typeface="Calibri"/>
                        </a:rPr>
                        <a:t>22</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BIENES Y SERVICIOS DE CONSUMO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460.888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508.148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47.260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244.990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53,2%</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48,2%</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124425">
                <a:tc>
                  <a:txBody>
                    <a:bodyPr/>
                    <a:lstStyle/>
                    <a:p>
                      <a:pPr algn="ctr" fontAlgn="ctr"/>
                      <a:r>
                        <a:rPr lang="es-CL" sz="700" b="1" i="0" u="none" strike="noStrike">
                          <a:solidFill>
                            <a:srgbClr val="000000"/>
                          </a:solidFill>
                          <a:effectLst/>
                          <a:latin typeface="Calibri"/>
                        </a:rPr>
                        <a:t>23</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PRESTACIONES DE SEGURIDAD SOCIAL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56.421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56.421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124425">
                <a:tc>
                  <a:txBody>
                    <a:bodyPr/>
                    <a:lstStyle/>
                    <a:p>
                      <a:pPr algn="ctr" fontAlgn="ctr"/>
                      <a:r>
                        <a:rPr lang="es-CL" sz="700" b="1"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03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Prestaciones Sociales del Empleador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56.421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56.421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124425">
                <a:tc>
                  <a:txBody>
                    <a:bodyPr/>
                    <a:lstStyle/>
                    <a:p>
                      <a:pPr algn="ctr" fontAlgn="ctr"/>
                      <a:r>
                        <a:rPr lang="es-CL" sz="700" b="1" i="0" u="none" strike="noStrike">
                          <a:solidFill>
                            <a:srgbClr val="000000"/>
                          </a:solidFill>
                          <a:effectLst/>
                          <a:latin typeface="Calibri"/>
                        </a:rPr>
                        <a:t>26</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OTROS GASTOS CORRIENTES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10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10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64.191</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641910,0%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641910,0%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7"/>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Compensaciones por Daños a Terceros y/o a la Propiedad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10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10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64.191</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641910,0%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641910,0%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124425">
                <a:tc>
                  <a:txBody>
                    <a:bodyPr/>
                    <a:lstStyle/>
                    <a:p>
                      <a:pPr algn="ctr" fontAlgn="ctr"/>
                      <a:r>
                        <a:rPr lang="es-CL" sz="700" b="1" i="0" u="none" strike="noStrike">
                          <a:solidFill>
                            <a:srgbClr val="000000"/>
                          </a:solidFill>
                          <a:effectLst/>
                          <a:latin typeface="Calibri"/>
                        </a:rPr>
                        <a:t>29</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ADQUISICIÓN DE ACTIVOS NO FINANCIEROS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936.647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936.647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9.386</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1,0%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1,0%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9"/>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Edificios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916.716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916.716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0"/>
                  </a:ext>
                </a:extLst>
              </a:tr>
              <a:tr h="124425">
                <a:tc>
                  <a:txBody>
                    <a:bodyPr/>
                    <a:lstStyle/>
                    <a:p>
                      <a:pPr algn="ctr" fontAlgn="ctr"/>
                      <a:r>
                        <a:rPr lang="es-CL" sz="700" b="1"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04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Mobiliario y Otros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9.200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9.200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7.071</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76,9%</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76,9%</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1"/>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05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Máquinas y Equipos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10.731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10.731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2.315</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21,6%</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21,6%</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2"/>
                  </a:ext>
                </a:extLst>
              </a:tr>
              <a:tr h="124425">
                <a:tc>
                  <a:txBody>
                    <a:bodyPr/>
                    <a:lstStyle/>
                    <a:p>
                      <a:pPr algn="ctr" fontAlgn="ctr"/>
                      <a:r>
                        <a:rPr lang="es-CL" sz="700" b="1" i="0" u="none" strike="noStrike">
                          <a:solidFill>
                            <a:srgbClr val="000000"/>
                          </a:solidFill>
                          <a:effectLst/>
                          <a:latin typeface="Calibri"/>
                        </a:rPr>
                        <a:t>31</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INICIATIVAS DE INVERSIÓN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10.934.837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9.987.404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-947.433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4.639.655</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42,4%</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46,5%</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3"/>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Proyectos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10.934.837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9.987.404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-947.433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4.639.655</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42,4%</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46,5%</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4"/>
                  </a:ext>
                </a:extLst>
              </a:tr>
              <a:tr h="124425">
                <a:tc>
                  <a:txBody>
                    <a:bodyPr/>
                    <a:lstStyle/>
                    <a:p>
                      <a:pPr algn="ctr" fontAlgn="ctr"/>
                      <a:r>
                        <a:rPr lang="es-CL" sz="700" b="1" i="0" u="none" strike="noStrike">
                          <a:solidFill>
                            <a:srgbClr val="000000"/>
                          </a:solidFill>
                          <a:effectLst/>
                          <a:latin typeface="Calibri"/>
                        </a:rPr>
                        <a:t>32</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dirty="0">
                          <a:solidFill>
                            <a:srgbClr val="000000"/>
                          </a:solidFill>
                          <a:effectLst/>
                          <a:latin typeface="Calibri"/>
                        </a:rPr>
                        <a:t>PRÉSTAMOS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28.415.245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28.415.245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7.356.146</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25,9%</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25,9%</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5"/>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Hipotecarios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28.415.245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28.415.245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7.356.146</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25,9%</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25,9%</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6"/>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003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Préstamos Subsidio Habitacional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7.356.146</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7"/>
                  </a:ext>
                </a:extLst>
              </a:tr>
              <a:tr h="124425">
                <a:tc>
                  <a:txBody>
                    <a:bodyPr/>
                    <a:lstStyle/>
                    <a:p>
                      <a:pPr algn="ctr" fontAlgn="ctr"/>
                      <a:r>
                        <a:rPr lang="es-CL" sz="700" b="1" i="0" u="none" strike="noStrike">
                          <a:solidFill>
                            <a:srgbClr val="000000"/>
                          </a:solidFill>
                          <a:effectLst/>
                          <a:latin typeface="Calibri"/>
                        </a:rPr>
                        <a:t>33</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TRANSFERENCIAS DE CAPITAL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58.270.832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58.982.581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711.749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45.183.394</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77,5%</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76,6%</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8"/>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01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Al Sector Privado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58.270.832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58.270.832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45.183.394</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77,5%</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77,5%</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9"/>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023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Subsidios Fondo Solidario de Vivienda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1.117.760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1.117.760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0"/>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025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Sistema Subsidio Habitacional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30.800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30.800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1"/>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028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Subsidio de Protección del Patrimonio Familiar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9.398.891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9.398.891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3.865.939</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41,1%</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41,1%</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2"/>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127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Subsidios Leasing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11.070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11.070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4.974</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44,9%</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44,9%</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3"/>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132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Sistema Integrado de Subsidio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11.016.137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11.016.137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11.659.661</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105,8%</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105,8%</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4"/>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133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Fondo Solidario de Elección de Vivienda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21.949.265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20.831.505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-1.117.760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12.956.892</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59,0%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62,2%</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5"/>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135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Programa Mejoramiento de Viviendas y Barrios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712.402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712.402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6"/>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136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Programa Habitabilidad Rural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2.055.571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2.024.771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-30.800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170.802</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8,3%</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8,4%</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7"/>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137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Subsidio Extraordinario de Reactivación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4.357.030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4.357.030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6.983.163</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160,3%</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160,3%</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8"/>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138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Programa de Integración Social y Territorial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8.770.466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8.770.466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9.541.963</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108,8%</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108,8%</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9"/>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03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A Otras Entidades Públicas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711.749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711.749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30"/>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102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Municipalidades para el Programa Recuperación de Barrios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711.749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711.749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31"/>
                  </a:ext>
                </a:extLst>
              </a:tr>
              <a:tr h="124425">
                <a:tc>
                  <a:txBody>
                    <a:bodyPr/>
                    <a:lstStyle/>
                    <a:p>
                      <a:pPr algn="ctr" fontAlgn="ctr"/>
                      <a:r>
                        <a:rPr lang="es-CL" sz="700" b="1" i="0" u="none" strike="noStrike">
                          <a:solidFill>
                            <a:srgbClr val="000000"/>
                          </a:solidFill>
                          <a:effectLst/>
                          <a:latin typeface="Calibri"/>
                        </a:rPr>
                        <a:t>34</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SERVICIO DE LA DEUDA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237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237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32"/>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07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Deuda Flotante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237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237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0" i="0" u="none" strike="noStrike" dirty="0">
                          <a:solidFill>
                            <a:srgbClr val="000000"/>
                          </a:solidFill>
                          <a:effectLst/>
                          <a:latin typeface="Calibri"/>
                        </a:rPr>
                        <a:t>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33"/>
                  </a:ext>
                </a:extLst>
              </a:tr>
            </a:tbl>
          </a:graphicData>
        </a:graphic>
      </p:graphicFrame>
    </p:spTree>
    <p:extLst>
      <p:ext uri="{BB962C8B-B14F-4D97-AF65-F5344CB8AC3E}">
        <p14:creationId xmlns:p14="http://schemas.microsoft.com/office/powerpoint/2010/main" val="638004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21</a:t>
            </a:fld>
            <a:endParaRPr lang="es-CL" dirty="0"/>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JUNIO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18. CAPÍTULO 27. PROGRAMA 01: SERVIU VII REGIÓN</a:t>
            </a:r>
          </a:p>
        </p:txBody>
      </p:sp>
      <p:sp>
        <p:nvSpPr>
          <p:cNvPr id="6" name="1 Título">
            <a:extLst>
              <a:ext uri="{FF2B5EF4-FFF2-40B4-BE49-F238E27FC236}">
                <a16:creationId xmlns:a16="http://schemas.microsoft.com/office/drawing/2014/main" id="{DA8AFDF8-DACF-4502-9277-D4BF9EA83256}"/>
              </a:ext>
            </a:extLst>
          </p:cNvPr>
          <p:cNvSpPr txBox="1">
            <a:spLocks/>
          </p:cNvSpPr>
          <p:nvPr/>
        </p:nvSpPr>
        <p:spPr>
          <a:xfrm>
            <a:off x="386224" y="126876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graphicFrame>
        <p:nvGraphicFramePr>
          <p:cNvPr id="2" name="1 Tabla"/>
          <p:cNvGraphicFramePr>
            <a:graphicFrameLocks noGrp="1"/>
          </p:cNvGraphicFramePr>
          <p:nvPr>
            <p:extLst>
              <p:ext uri="{D42A27DB-BD31-4B8C-83A1-F6EECF244321}">
                <p14:modId xmlns:p14="http://schemas.microsoft.com/office/powerpoint/2010/main" val="3466594470"/>
              </p:ext>
            </p:extLst>
          </p:nvPr>
        </p:nvGraphicFramePr>
        <p:xfrm>
          <a:off x="467546" y="1600201"/>
          <a:ext cx="8148277" cy="4525960"/>
        </p:xfrm>
        <a:graphic>
          <a:graphicData uri="http://schemas.openxmlformats.org/drawingml/2006/table">
            <a:tbl>
              <a:tblPr/>
              <a:tblGrid>
                <a:gridCol w="273065">
                  <a:extLst>
                    <a:ext uri="{9D8B030D-6E8A-4147-A177-3AD203B41FA5}">
                      <a16:colId xmlns:a16="http://schemas.microsoft.com/office/drawing/2014/main" val="20000"/>
                    </a:ext>
                  </a:extLst>
                </a:gridCol>
                <a:gridCol w="273065">
                  <a:extLst>
                    <a:ext uri="{9D8B030D-6E8A-4147-A177-3AD203B41FA5}">
                      <a16:colId xmlns:a16="http://schemas.microsoft.com/office/drawing/2014/main" val="20001"/>
                    </a:ext>
                  </a:extLst>
                </a:gridCol>
                <a:gridCol w="273065">
                  <a:extLst>
                    <a:ext uri="{9D8B030D-6E8A-4147-A177-3AD203B41FA5}">
                      <a16:colId xmlns:a16="http://schemas.microsoft.com/office/drawing/2014/main" val="20002"/>
                    </a:ext>
                  </a:extLst>
                </a:gridCol>
                <a:gridCol w="3080181">
                  <a:extLst>
                    <a:ext uri="{9D8B030D-6E8A-4147-A177-3AD203B41FA5}">
                      <a16:colId xmlns:a16="http://schemas.microsoft.com/office/drawing/2014/main" val="20003"/>
                    </a:ext>
                  </a:extLst>
                </a:gridCol>
                <a:gridCol w="731816">
                  <a:extLst>
                    <a:ext uri="{9D8B030D-6E8A-4147-A177-3AD203B41FA5}">
                      <a16:colId xmlns:a16="http://schemas.microsoft.com/office/drawing/2014/main" val="20004"/>
                    </a:ext>
                  </a:extLst>
                </a:gridCol>
                <a:gridCol w="731816">
                  <a:extLst>
                    <a:ext uri="{9D8B030D-6E8A-4147-A177-3AD203B41FA5}">
                      <a16:colId xmlns:a16="http://schemas.microsoft.com/office/drawing/2014/main" val="20005"/>
                    </a:ext>
                  </a:extLst>
                </a:gridCol>
                <a:gridCol w="731816">
                  <a:extLst>
                    <a:ext uri="{9D8B030D-6E8A-4147-A177-3AD203B41FA5}">
                      <a16:colId xmlns:a16="http://schemas.microsoft.com/office/drawing/2014/main" val="20006"/>
                    </a:ext>
                  </a:extLst>
                </a:gridCol>
                <a:gridCol w="731816">
                  <a:extLst>
                    <a:ext uri="{9D8B030D-6E8A-4147-A177-3AD203B41FA5}">
                      <a16:colId xmlns:a16="http://schemas.microsoft.com/office/drawing/2014/main" val="20007"/>
                    </a:ext>
                  </a:extLst>
                </a:gridCol>
                <a:gridCol w="666280">
                  <a:extLst>
                    <a:ext uri="{9D8B030D-6E8A-4147-A177-3AD203B41FA5}">
                      <a16:colId xmlns:a16="http://schemas.microsoft.com/office/drawing/2014/main" val="20008"/>
                    </a:ext>
                  </a:extLst>
                </a:gridCol>
                <a:gridCol w="655357">
                  <a:extLst>
                    <a:ext uri="{9D8B030D-6E8A-4147-A177-3AD203B41FA5}">
                      <a16:colId xmlns:a16="http://schemas.microsoft.com/office/drawing/2014/main" val="20009"/>
                    </a:ext>
                  </a:extLst>
                </a:gridCol>
              </a:tblGrid>
              <a:tr h="124425">
                <a:tc>
                  <a:txBody>
                    <a:bodyPr/>
                    <a:lstStyle/>
                    <a:p>
                      <a:pPr algn="l" fontAlgn="ctr"/>
                      <a:r>
                        <a:rPr lang="es-CL" sz="700" b="1" i="0" u="none" strike="noStrike">
                          <a:solidFill>
                            <a:srgbClr val="FFFFFF"/>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700" b="1" i="0" u="none" strike="noStrike">
                          <a:solidFill>
                            <a:srgbClr val="FFFFFF"/>
                          </a:solidFill>
                          <a:effectLst/>
                          <a:latin typeface="Calibri"/>
                        </a:rPr>
                        <a:t> </a:t>
                      </a:r>
                    </a:p>
                  </a:txBody>
                  <a:tcPr marL="7777" marR="7777" marT="7777"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700" b="1" i="0" u="none" strike="noStrike">
                          <a:solidFill>
                            <a:srgbClr val="FFFFFF"/>
                          </a:solidFill>
                          <a:effectLst/>
                          <a:latin typeface="Calibri"/>
                        </a:rPr>
                        <a:t> </a:t>
                      </a:r>
                    </a:p>
                  </a:txBody>
                  <a:tcPr marL="7777" marR="7777" marT="7777"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700" b="1" i="0" u="none" strike="noStrike">
                          <a:solidFill>
                            <a:srgbClr val="FFFFFF"/>
                          </a:solidFill>
                          <a:effectLst/>
                          <a:latin typeface="Calibri"/>
                        </a:rPr>
                        <a:t>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b"/>
                      <a:r>
                        <a:rPr lang="es-CL" sz="700" b="1" i="0" u="none" strike="noStrike">
                          <a:solidFill>
                            <a:srgbClr val="FFFFFF"/>
                          </a:solidFill>
                          <a:effectLst/>
                          <a:latin typeface="Calibri"/>
                        </a:rPr>
                        <a:t>Presupuesto 2019</a:t>
                      </a:r>
                    </a:p>
                  </a:txBody>
                  <a:tcPr marL="7777" marR="7777" marT="77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b"/>
                      <a:r>
                        <a:rPr lang="es-CL" sz="700" b="1" i="0" u="none" strike="noStrike">
                          <a:solidFill>
                            <a:srgbClr val="FFFFFF"/>
                          </a:solidFill>
                          <a:effectLst/>
                          <a:latin typeface="Calibri"/>
                        </a:rPr>
                        <a:t>Ejecución</a:t>
                      </a:r>
                    </a:p>
                  </a:txBody>
                  <a:tcPr marL="7777" marR="7777" marT="77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381052">
                <a:tc>
                  <a:txBody>
                    <a:bodyPr/>
                    <a:lstStyle/>
                    <a:p>
                      <a:pPr algn="l" fontAlgn="ctr"/>
                      <a:r>
                        <a:rPr lang="es-CL" sz="700" b="1" i="0" u="none" strike="noStrike">
                          <a:solidFill>
                            <a:srgbClr val="FFFFFF"/>
                          </a:solidFill>
                          <a:effectLst/>
                          <a:latin typeface="Calibri"/>
                        </a:rPr>
                        <a:t>Subt.</a:t>
                      </a:r>
                    </a:p>
                  </a:txBody>
                  <a:tcPr marL="7777" marR="7777" marT="77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700" b="1" i="0" u="none" strike="noStrike">
                          <a:solidFill>
                            <a:srgbClr val="FFFFFF"/>
                          </a:solidFill>
                          <a:effectLst/>
                          <a:latin typeface="Calibri"/>
                        </a:rPr>
                        <a:t>Item</a:t>
                      </a:r>
                    </a:p>
                  </a:txBody>
                  <a:tcPr marL="7777" marR="7777" marT="7777"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700" b="1" i="0" u="none" strike="noStrike">
                          <a:solidFill>
                            <a:srgbClr val="FFFFFF"/>
                          </a:solidFill>
                          <a:effectLst/>
                          <a:latin typeface="Calibri"/>
                        </a:rPr>
                        <a:t>Asig.</a:t>
                      </a:r>
                    </a:p>
                  </a:txBody>
                  <a:tcPr marL="7777" marR="7777" marT="7777"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700" b="1" i="0" u="none" strike="noStrike">
                          <a:solidFill>
                            <a:srgbClr val="FFFFFF"/>
                          </a:solidFill>
                          <a:effectLst/>
                          <a:latin typeface="Calibri"/>
                        </a:rPr>
                        <a:t>Clasificación Económica</a:t>
                      </a:r>
                    </a:p>
                  </a:txBody>
                  <a:tcPr marL="7777" marR="7777" marT="777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a:rPr>
                        <a:t>Ley 2019</a:t>
                      </a:r>
                    </a:p>
                  </a:txBody>
                  <a:tcPr marL="7777" marR="7777" marT="77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a:rPr>
                        <a:t>Vigente</a:t>
                      </a:r>
                    </a:p>
                  </a:txBody>
                  <a:tcPr marL="7777" marR="7777" marT="7777"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a:rPr>
                        <a:t>Variación</a:t>
                      </a:r>
                    </a:p>
                  </a:txBody>
                  <a:tcPr marL="7777" marR="7777" marT="777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a:rPr>
                        <a:t>Ejecución Acumulada</a:t>
                      </a:r>
                    </a:p>
                  </a:txBody>
                  <a:tcPr marL="7777" marR="7777" marT="77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a:rPr>
                        <a:t> % Ejecución Ley 2019 </a:t>
                      </a:r>
                    </a:p>
                  </a:txBody>
                  <a:tcPr marL="7777" marR="7777" marT="7777"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a:rPr>
                        <a:t> % Ejecución Ppto. Vigente </a:t>
                      </a:r>
                    </a:p>
                  </a:txBody>
                  <a:tcPr marL="7777" marR="7777" marT="777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1"/>
                  </a:ext>
                </a:extLst>
              </a:tr>
              <a:tr h="163308">
                <a:tc>
                  <a:txBody>
                    <a:bodyPr/>
                    <a:lstStyle/>
                    <a:p>
                      <a:pPr algn="l" fontAlgn="ctr"/>
                      <a:r>
                        <a:rPr lang="es-CL" sz="9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900" b="0" i="0" u="none" strike="noStrike">
                          <a:solidFill>
                            <a:srgbClr val="000000"/>
                          </a:solidFill>
                          <a:effectLst/>
                          <a:latin typeface="Calibri"/>
                        </a:rPr>
                        <a:t> </a:t>
                      </a:r>
                    </a:p>
                  </a:txBody>
                  <a:tcPr marL="7777" marR="7777" marT="77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900" b="0" i="0" u="none" strike="noStrike">
                          <a:solidFill>
                            <a:srgbClr val="000000"/>
                          </a:solidFill>
                          <a:effectLst/>
                          <a:latin typeface="Calibri"/>
                        </a:rPr>
                        <a:t> </a:t>
                      </a:r>
                    </a:p>
                  </a:txBody>
                  <a:tcPr marL="7777" marR="7777" marT="77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GASTOS</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205.099.100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204.279.845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-819.255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94.338.219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46,0%</a:t>
                      </a:r>
                    </a:p>
                  </a:txBody>
                  <a:tcPr marL="7777" marR="7777" marT="77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46,2%</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124425">
                <a:tc>
                  <a:txBody>
                    <a:bodyPr/>
                    <a:lstStyle/>
                    <a:p>
                      <a:pPr algn="ctr" fontAlgn="ctr"/>
                      <a:r>
                        <a:rPr lang="es-CL" sz="700" b="1" i="0" u="none" strike="noStrike">
                          <a:solidFill>
                            <a:srgbClr val="000000"/>
                          </a:solidFill>
                          <a:effectLst/>
                          <a:latin typeface="Calibri"/>
                        </a:rPr>
                        <a:t>21</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GASTOS EN PERSONAL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4.994.765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4.979.625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-15.140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2.556.567</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51,2%</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51,3%</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124425">
                <a:tc>
                  <a:txBody>
                    <a:bodyPr/>
                    <a:lstStyle/>
                    <a:p>
                      <a:pPr algn="ctr" fontAlgn="ctr"/>
                      <a:r>
                        <a:rPr lang="es-CL" sz="700" b="1" i="0" u="none" strike="noStrike">
                          <a:solidFill>
                            <a:srgbClr val="000000"/>
                          </a:solidFill>
                          <a:effectLst/>
                          <a:latin typeface="Calibri"/>
                        </a:rPr>
                        <a:t>22</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BIENES Y SERVICIOS DE CONSUMO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742.677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995.788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253.111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380.342</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51,2%</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38,2%</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124425">
                <a:tc>
                  <a:txBody>
                    <a:bodyPr/>
                    <a:lstStyle/>
                    <a:p>
                      <a:pPr algn="ctr" fontAlgn="ctr"/>
                      <a:r>
                        <a:rPr lang="es-CL" sz="700" b="1" i="0" u="none" strike="noStrike">
                          <a:solidFill>
                            <a:srgbClr val="000000"/>
                          </a:solidFill>
                          <a:effectLst/>
                          <a:latin typeface="Calibri"/>
                        </a:rPr>
                        <a:t>23</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PRESTACIONES DE SEGURIDAD SOCIAL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82.919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82.919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33.307</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40,2%</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03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Prestaciones Sociales del Empleador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82.919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82.919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33.307</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40,2%</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124425">
                <a:tc>
                  <a:txBody>
                    <a:bodyPr/>
                    <a:lstStyle/>
                    <a:p>
                      <a:pPr algn="ctr" fontAlgn="ctr"/>
                      <a:r>
                        <a:rPr lang="es-CL" sz="700" b="1" i="0" u="none" strike="noStrike">
                          <a:solidFill>
                            <a:srgbClr val="000000"/>
                          </a:solidFill>
                          <a:effectLst/>
                          <a:latin typeface="Calibri"/>
                        </a:rPr>
                        <a:t>26</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OTROS GASTOS CORRIENTES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10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10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181.501</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1815010,0%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1815010,0%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7"/>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Compensaciones por Daños a Terceros y/o a la Propiedad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10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10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181.501</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1815010,0%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1815010,0%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124425">
                <a:tc>
                  <a:txBody>
                    <a:bodyPr/>
                    <a:lstStyle/>
                    <a:p>
                      <a:pPr algn="ctr" fontAlgn="ctr"/>
                      <a:r>
                        <a:rPr lang="es-CL" sz="700" b="1" i="0" u="none" strike="noStrike">
                          <a:solidFill>
                            <a:srgbClr val="000000"/>
                          </a:solidFill>
                          <a:effectLst/>
                          <a:latin typeface="Calibri"/>
                        </a:rPr>
                        <a:t>29</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ADQUISICIÓN DE ACTIVOS NO FINANCIEROS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563.609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563.609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13.470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2,4%</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2,4%</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9"/>
                  </a:ext>
                </a:extLst>
              </a:tr>
              <a:tr h="124425">
                <a:tc>
                  <a:txBody>
                    <a:bodyPr/>
                    <a:lstStyle/>
                    <a:p>
                      <a:pPr algn="ctr" fontAlgn="ctr"/>
                      <a:r>
                        <a:rPr lang="es-CL" sz="700" b="1"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Edificios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551.279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551.279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8.710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1,6%</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1,6%</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0"/>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04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Mobiliario y Otros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5.816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5.816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752</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12,9%</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12,9%</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1"/>
                  </a:ext>
                </a:extLst>
              </a:tr>
              <a:tr h="124425">
                <a:tc>
                  <a:txBody>
                    <a:bodyPr/>
                    <a:lstStyle/>
                    <a:p>
                      <a:pPr algn="ctr" fontAlgn="ctr"/>
                      <a:r>
                        <a:rPr lang="es-CL" sz="700" b="1"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05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Máquinas y Equipos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6.514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6.514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4.008</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61,5%</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61,5%</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2"/>
                  </a:ext>
                </a:extLst>
              </a:tr>
              <a:tr h="124425">
                <a:tc>
                  <a:txBody>
                    <a:bodyPr/>
                    <a:lstStyle/>
                    <a:p>
                      <a:pPr algn="ctr" fontAlgn="ctr"/>
                      <a:r>
                        <a:rPr lang="es-CL" sz="700" b="1" i="0" u="none" strike="noStrike">
                          <a:solidFill>
                            <a:srgbClr val="000000"/>
                          </a:solidFill>
                          <a:effectLst/>
                          <a:latin typeface="Calibri"/>
                        </a:rPr>
                        <a:t>31</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INICIATIVAS DE INVERSIÓN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36.664.986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34.871.320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-1.793.666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11.002.949</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30,0%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31,6%</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3"/>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Proyectos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36.664.986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34.871.320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-1.793.666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11.002.949</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30,0%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31,6%</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4"/>
                  </a:ext>
                </a:extLst>
              </a:tr>
              <a:tr h="124425">
                <a:tc>
                  <a:txBody>
                    <a:bodyPr/>
                    <a:lstStyle/>
                    <a:p>
                      <a:pPr algn="ctr" fontAlgn="ctr"/>
                      <a:r>
                        <a:rPr lang="es-CL" sz="700" b="1" i="0" u="none" strike="noStrike">
                          <a:solidFill>
                            <a:srgbClr val="000000"/>
                          </a:solidFill>
                          <a:effectLst/>
                          <a:latin typeface="Calibri"/>
                        </a:rPr>
                        <a:t>32</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PRÉSTAMOS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44.500.301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44.500.301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20.670.486</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46,5%</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46,5%</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5"/>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Hipotecarios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44.500.301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44.500.301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20.670.486</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46,5%</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46,5%</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6"/>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003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Préstamos Subsidio Habitacional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44.500.301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44.500.301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20.670.486</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46,5%</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46,5%</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7"/>
                  </a:ext>
                </a:extLst>
              </a:tr>
              <a:tr h="124425">
                <a:tc>
                  <a:txBody>
                    <a:bodyPr/>
                    <a:lstStyle/>
                    <a:p>
                      <a:pPr algn="ctr" fontAlgn="ctr"/>
                      <a:r>
                        <a:rPr lang="es-CL" sz="700" b="1" i="0" u="none" strike="noStrike">
                          <a:solidFill>
                            <a:srgbClr val="000000"/>
                          </a:solidFill>
                          <a:effectLst/>
                          <a:latin typeface="Calibri"/>
                        </a:rPr>
                        <a:t>33</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TRANSFERENCIAS DE CAPITAL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117.632.095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118.285.616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653.521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59.499.597</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50,6%</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50,3%</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8"/>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01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Al Sector Privado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117.632.095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117.632.095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59.346.529</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50,5%</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50,5%</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9"/>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023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Subsidios Fondo Solidario de Vivienda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738.090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738.090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2.371</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0,3%</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0"/>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025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Sistema Subsidio Habitacional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137.134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137.134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1"/>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028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Subsidio de Protección del Patrimonio Familiar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25.574.380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25.574.380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12.920.025</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50,5%</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50,5%</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2"/>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127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Subsidios Leasing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6.601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6.601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2.569</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38,9%</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38,9%</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3"/>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132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Sistema Integrado de Subsidio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18.143.896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18.143.896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17.324.098</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95,5%</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95,5%</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4"/>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133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Fondo Solidario de Elección de Vivienda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39.162.864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39.033.864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-129.000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16.282.133</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41,6%</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41,7%</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5"/>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135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Programa Mejoramiento de Viviendas y Barrios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854.117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854.117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6"/>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136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Programa de Habitabilidad Rural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8.462.667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7.716.443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-746.224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2.139.196</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25,3%</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27,7%</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7"/>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137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Subsidio Extraordinario de Reactivación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3.949.419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3.949.419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3.437.829</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87,0%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87,0%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8"/>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138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Programa de Integración Social y Territorial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21.478.151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21.478.151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7.238.308</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33,7%</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33,7%</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9"/>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03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A Otras Entidades Públicas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653.521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653.521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153.068</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23,4%</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30"/>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102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Municipalidades para el Programa Recuperación de Barrios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653.521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653.521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153.068</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23,4%</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31"/>
                  </a:ext>
                </a:extLst>
              </a:tr>
              <a:tr h="124425">
                <a:tc>
                  <a:txBody>
                    <a:bodyPr/>
                    <a:lstStyle/>
                    <a:p>
                      <a:pPr algn="ctr" fontAlgn="ctr"/>
                      <a:r>
                        <a:rPr lang="es-CL" sz="700" b="1" i="0" u="none" strike="noStrike">
                          <a:solidFill>
                            <a:srgbClr val="000000"/>
                          </a:solidFill>
                          <a:effectLst/>
                          <a:latin typeface="Calibri"/>
                        </a:rPr>
                        <a:t>34</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SERVICIO DE LA DEUDA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657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657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32"/>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07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Deuda Flotante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657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657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0" i="0" u="none" strike="noStrike" dirty="0">
                          <a:solidFill>
                            <a:srgbClr val="000000"/>
                          </a:solidFill>
                          <a:effectLst/>
                          <a:latin typeface="Calibri"/>
                        </a:rPr>
                        <a:t>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33"/>
                  </a:ext>
                </a:extLst>
              </a:tr>
            </a:tbl>
          </a:graphicData>
        </a:graphic>
      </p:graphicFrame>
    </p:spTree>
    <p:extLst>
      <p:ext uri="{BB962C8B-B14F-4D97-AF65-F5344CB8AC3E}">
        <p14:creationId xmlns:p14="http://schemas.microsoft.com/office/powerpoint/2010/main" val="3954172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22</a:t>
            </a:fld>
            <a:endParaRPr lang="es-CL" dirty="0"/>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JUNIO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18. CAPÍTULO 28. PROGRAMA 01: SERVIU VIII REGIÓN</a:t>
            </a:r>
          </a:p>
        </p:txBody>
      </p:sp>
      <p:sp>
        <p:nvSpPr>
          <p:cNvPr id="6" name="1 Título">
            <a:extLst>
              <a:ext uri="{FF2B5EF4-FFF2-40B4-BE49-F238E27FC236}">
                <a16:creationId xmlns:a16="http://schemas.microsoft.com/office/drawing/2014/main" id="{F9B303A7-0770-42B6-81A2-0F2203484E50}"/>
              </a:ext>
            </a:extLst>
          </p:cNvPr>
          <p:cNvSpPr txBox="1">
            <a:spLocks/>
          </p:cNvSpPr>
          <p:nvPr/>
        </p:nvSpPr>
        <p:spPr>
          <a:xfrm>
            <a:off x="386224" y="126876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graphicFrame>
        <p:nvGraphicFramePr>
          <p:cNvPr id="4" name="3 Tabla"/>
          <p:cNvGraphicFramePr>
            <a:graphicFrameLocks noGrp="1"/>
          </p:cNvGraphicFramePr>
          <p:nvPr>
            <p:extLst>
              <p:ext uri="{D42A27DB-BD31-4B8C-83A1-F6EECF244321}">
                <p14:modId xmlns:p14="http://schemas.microsoft.com/office/powerpoint/2010/main" val="1130140121"/>
              </p:ext>
            </p:extLst>
          </p:nvPr>
        </p:nvGraphicFramePr>
        <p:xfrm>
          <a:off x="467546" y="1600201"/>
          <a:ext cx="8148277" cy="4525960"/>
        </p:xfrm>
        <a:graphic>
          <a:graphicData uri="http://schemas.openxmlformats.org/drawingml/2006/table">
            <a:tbl>
              <a:tblPr/>
              <a:tblGrid>
                <a:gridCol w="273065">
                  <a:extLst>
                    <a:ext uri="{9D8B030D-6E8A-4147-A177-3AD203B41FA5}">
                      <a16:colId xmlns:a16="http://schemas.microsoft.com/office/drawing/2014/main" val="20000"/>
                    </a:ext>
                  </a:extLst>
                </a:gridCol>
                <a:gridCol w="273065">
                  <a:extLst>
                    <a:ext uri="{9D8B030D-6E8A-4147-A177-3AD203B41FA5}">
                      <a16:colId xmlns:a16="http://schemas.microsoft.com/office/drawing/2014/main" val="20001"/>
                    </a:ext>
                  </a:extLst>
                </a:gridCol>
                <a:gridCol w="273065">
                  <a:extLst>
                    <a:ext uri="{9D8B030D-6E8A-4147-A177-3AD203B41FA5}">
                      <a16:colId xmlns:a16="http://schemas.microsoft.com/office/drawing/2014/main" val="20002"/>
                    </a:ext>
                  </a:extLst>
                </a:gridCol>
                <a:gridCol w="3080181">
                  <a:extLst>
                    <a:ext uri="{9D8B030D-6E8A-4147-A177-3AD203B41FA5}">
                      <a16:colId xmlns:a16="http://schemas.microsoft.com/office/drawing/2014/main" val="20003"/>
                    </a:ext>
                  </a:extLst>
                </a:gridCol>
                <a:gridCol w="731816">
                  <a:extLst>
                    <a:ext uri="{9D8B030D-6E8A-4147-A177-3AD203B41FA5}">
                      <a16:colId xmlns:a16="http://schemas.microsoft.com/office/drawing/2014/main" val="20004"/>
                    </a:ext>
                  </a:extLst>
                </a:gridCol>
                <a:gridCol w="731816">
                  <a:extLst>
                    <a:ext uri="{9D8B030D-6E8A-4147-A177-3AD203B41FA5}">
                      <a16:colId xmlns:a16="http://schemas.microsoft.com/office/drawing/2014/main" val="20005"/>
                    </a:ext>
                  </a:extLst>
                </a:gridCol>
                <a:gridCol w="731816">
                  <a:extLst>
                    <a:ext uri="{9D8B030D-6E8A-4147-A177-3AD203B41FA5}">
                      <a16:colId xmlns:a16="http://schemas.microsoft.com/office/drawing/2014/main" val="20006"/>
                    </a:ext>
                  </a:extLst>
                </a:gridCol>
                <a:gridCol w="731816">
                  <a:extLst>
                    <a:ext uri="{9D8B030D-6E8A-4147-A177-3AD203B41FA5}">
                      <a16:colId xmlns:a16="http://schemas.microsoft.com/office/drawing/2014/main" val="20007"/>
                    </a:ext>
                  </a:extLst>
                </a:gridCol>
                <a:gridCol w="666280">
                  <a:extLst>
                    <a:ext uri="{9D8B030D-6E8A-4147-A177-3AD203B41FA5}">
                      <a16:colId xmlns:a16="http://schemas.microsoft.com/office/drawing/2014/main" val="20008"/>
                    </a:ext>
                  </a:extLst>
                </a:gridCol>
                <a:gridCol w="655357">
                  <a:extLst>
                    <a:ext uri="{9D8B030D-6E8A-4147-A177-3AD203B41FA5}">
                      <a16:colId xmlns:a16="http://schemas.microsoft.com/office/drawing/2014/main" val="20009"/>
                    </a:ext>
                  </a:extLst>
                </a:gridCol>
              </a:tblGrid>
              <a:tr h="124425">
                <a:tc>
                  <a:txBody>
                    <a:bodyPr/>
                    <a:lstStyle/>
                    <a:p>
                      <a:pPr algn="l" fontAlgn="ctr"/>
                      <a:r>
                        <a:rPr lang="es-CL" sz="700" b="1" i="0" u="none" strike="noStrike">
                          <a:solidFill>
                            <a:srgbClr val="FFFFFF"/>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700" b="1" i="0" u="none" strike="noStrike">
                          <a:solidFill>
                            <a:srgbClr val="FFFFFF"/>
                          </a:solidFill>
                          <a:effectLst/>
                          <a:latin typeface="Calibri"/>
                        </a:rPr>
                        <a:t> </a:t>
                      </a:r>
                    </a:p>
                  </a:txBody>
                  <a:tcPr marL="7777" marR="7777" marT="7777"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700" b="1" i="0" u="none" strike="noStrike">
                          <a:solidFill>
                            <a:srgbClr val="FFFFFF"/>
                          </a:solidFill>
                          <a:effectLst/>
                          <a:latin typeface="Calibri"/>
                        </a:rPr>
                        <a:t> </a:t>
                      </a:r>
                    </a:p>
                  </a:txBody>
                  <a:tcPr marL="7777" marR="7777" marT="7777"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700" b="1" i="0" u="none" strike="noStrike">
                          <a:solidFill>
                            <a:srgbClr val="FFFFFF"/>
                          </a:solidFill>
                          <a:effectLst/>
                          <a:latin typeface="Calibri"/>
                        </a:rPr>
                        <a:t>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b"/>
                      <a:r>
                        <a:rPr lang="es-CL" sz="700" b="1" i="0" u="none" strike="noStrike">
                          <a:solidFill>
                            <a:srgbClr val="FFFFFF"/>
                          </a:solidFill>
                          <a:effectLst/>
                          <a:latin typeface="Calibri"/>
                        </a:rPr>
                        <a:t>Presupuesto 2019</a:t>
                      </a:r>
                    </a:p>
                  </a:txBody>
                  <a:tcPr marL="7777" marR="7777" marT="77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b"/>
                      <a:r>
                        <a:rPr lang="es-CL" sz="700" b="1" i="0" u="none" strike="noStrike">
                          <a:solidFill>
                            <a:srgbClr val="FFFFFF"/>
                          </a:solidFill>
                          <a:effectLst/>
                          <a:latin typeface="Calibri"/>
                        </a:rPr>
                        <a:t>Ejecución</a:t>
                      </a:r>
                    </a:p>
                  </a:txBody>
                  <a:tcPr marL="7777" marR="7777" marT="77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381052">
                <a:tc>
                  <a:txBody>
                    <a:bodyPr/>
                    <a:lstStyle/>
                    <a:p>
                      <a:pPr algn="l" fontAlgn="ctr"/>
                      <a:r>
                        <a:rPr lang="es-CL" sz="700" b="1" i="0" u="none" strike="noStrike">
                          <a:solidFill>
                            <a:srgbClr val="FFFFFF"/>
                          </a:solidFill>
                          <a:effectLst/>
                          <a:latin typeface="Calibri"/>
                        </a:rPr>
                        <a:t>Subt.</a:t>
                      </a:r>
                    </a:p>
                  </a:txBody>
                  <a:tcPr marL="7777" marR="7777" marT="77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700" b="1" i="0" u="none" strike="noStrike">
                          <a:solidFill>
                            <a:srgbClr val="FFFFFF"/>
                          </a:solidFill>
                          <a:effectLst/>
                          <a:latin typeface="Calibri"/>
                        </a:rPr>
                        <a:t>Item</a:t>
                      </a:r>
                    </a:p>
                  </a:txBody>
                  <a:tcPr marL="7777" marR="7777" marT="7777"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700" b="1" i="0" u="none" strike="noStrike">
                          <a:solidFill>
                            <a:srgbClr val="FFFFFF"/>
                          </a:solidFill>
                          <a:effectLst/>
                          <a:latin typeface="Calibri"/>
                        </a:rPr>
                        <a:t>Asig.</a:t>
                      </a:r>
                    </a:p>
                  </a:txBody>
                  <a:tcPr marL="7777" marR="7777" marT="7777"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700" b="1" i="0" u="none" strike="noStrike">
                          <a:solidFill>
                            <a:srgbClr val="FFFFFF"/>
                          </a:solidFill>
                          <a:effectLst/>
                          <a:latin typeface="Calibri"/>
                        </a:rPr>
                        <a:t>Clasificación Económica</a:t>
                      </a:r>
                    </a:p>
                  </a:txBody>
                  <a:tcPr marL="7777" marR="7777" marT="777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a:rPr>
                        <a:t>Ley 2019</a:t>
                      </a:r>
                    </a:p>
                  </a:txBody>
                  <a:tcPr marL="7777" marR="7777" marT="77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a:rPr>
                        <a:t>Vigente</a:t>
                      </a:r>
                    </a:p>
                  </a:txBody>
                  <a:tcPr marL="7777" marR="7777" marT="7777"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a:rPr>
                        <a:t>Variación</a:t>
                      </a:r>
                    </a:p>
                  </a:txBody>
                  <a:tcPr marL="7777" marR="7777" marT="777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a:rPr>
                        <a:t>Ejecución Acumulada</a:t>
                      </a:r>
                    </a:p>
                  </a:txBody>
                  <a:tcPr marL="7777" marR="7777" marT="77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a:rPr>
                        <a:t> % Ejecución Ley 2019 </a:t>
                      </a:r>
                    </a:p>
                  </a:txBody>
                  <a:tcPr marL="7777" marR="7777" marT="7777"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a:rPr>
                        <a:t> % Ejecución Ppto. Vigente </a:t>
                      </a:r>
                    </a:p>
                  </a:txBody>
                  <a:tcPr marL="7777" marR="7777" marT="777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1"/>
                  </a:ext>
                </a:extLst>
              </a:tr>
              <a:tr h="163308">
                <a:tc>
                  <a:txBody>
                    <a:bodyPr/>
                    <a:lstStyle/>
                    <a:p>
                      <a:pPr algn="l" fontAlgn="ctr"/>
                      <a:r>
                        <a:rPr lang="es-CL" sz="9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900" b="0" i="0" u="none" strike="noStrike">
                          <a:solidFill>
                            <a:srgbClr val="000000"/>
                          </a:solidFill>
                          <a:effectLst/>
                          <a:latin typeface="Calibri"/>
                        </a:rPr>
                        <a:t> </a:t>
                      </a:r>
                    </a:p>
                  </a:txBody>
                  <a:tcPr marL="7777" marR="7777" marT="77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900" b="0" i="0" u="none" strike="noStrike">
                          <a:solidFill>
                            <a:srgbClr val="000000"/>
                          </a:solidFill>
                          <a:effectLst/>
                          <a:latin typeface="Calibri"/>
                        </a:rPr>
                        <a:t> </a:t>
                      </a:r>
                    </a:p>
                  </a:txBody>
                  <a:tcPr marL="7777" marR="7777" marT="77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GASTOS</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355.277.703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354.747.708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-529.995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204.098.586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57,4%</a:t>
                      </a:r>
                    </a:p>
                  </a:txBody>
                  <a:tcPr marL="7777" marR="7777" marT="77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57,5%</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124425">
                <a:tc>
                  <a:txBody>
                    <a:bodyPr/>
                    <a:lstStyle/>
                    <a:p>
                      <a:pPr algn="ctr" fontAlgn="ctr"/>
                      <a:r>
                        <a:rPr lang="es-CL" sz="700" b="1" i="0" u="none" strike="noStrike">
                          <a:solidFill>
                            <a:srgbClr val="000000"/>
                          </a:solidFill>
                          <a:effectLst/>
                          <a:latin typeface="Calibri"/>
                        </a:rPr>
                        <a:t>21</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GASTOS EN PERSONAL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12.024.088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12.011.863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-12.225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6.821.181</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56,7%</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56,8%</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124425">
                <a:tc>
                  <a:txBody>
                    <a:bodyPr/>
                    <a:lstStyle/>
                    <a:p>
                      <a:pPr algn="ctr" fontAlgn="ctr"/>
                      <a:r>
                        <a:rPr lang="es-CL" sz="700" b="1" i="0" u="none" strike="noStrike">
                          <a:solidFill>
                            <a:srgbClr val="000000"/>
                          </a:solidFill>
                          <a:effectLst/>
                          <a:latin typeface="Calibri"/>
                        </a:rPr>
                        <a:t>22</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BIENES Y SERVICIOS DE CONSUMO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618.496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698.517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80.021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381.750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61,7%</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54,7%</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124425">
                <a:tc>
                  <a:txBody>
                    <a:bodyPr/>
                    <a:lstStyle/>
                    <a:p>
                      <a:pPr algn="ctr" fontAlgn="ctr"/>
                      <a:r>
                        <a:rPr lang="es-CL" sz="700" b="1" i="0" u="none" strike="noStrike">
                          <a:solidFill>
                            <a:srgbClr val="000000"/>
                          </a:solidFill>
                          <a:effectLst/>
                          <a:latin typeface="Calibri"/>
                        </a:rPr>
                        <a:t>23</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PRESTACIONES DE SEGURIDAD SOCIAL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26.895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26.895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26.894</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100,0%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03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Prestaciones Sociales del Empleador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26.895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26.895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26.894</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100,0%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124425">
                <a:tc>
                  <a:txBody>
                    <a:bodyPr/>
                    <a:lstStyle/>
                    <a:p>
                      <a:pPr algn="ctr" fontAlgn="ctr"/>
                      <a:r>
                        <a:rPr lang="es-CL" sz="700" b="1" i="0" u="none" strike="noStrike">
                          <a:solidFill>
                            <a:srgbClr val="000000"/>
                          </a:solidFill>
                          <a:effectLst/>
                          <a:latin typeface="Calibri"/>
                        </a:rPr>
                        <a:t>26</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OTROS GASTOS CORRIENTES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10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10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526.280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5262800,0%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5262800,0%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7"/>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Compensaciones por Daños a Terceros y/o a la Propiedad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10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10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526.280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5262800,0%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5262800,0%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124425">
                <a:tc>
                  <a:txBody>
                    <a:bodyPr/>
                    <a:lstStyle/>
                    <a:p>
                      <a:pPr algn="ctr" fontAlgn="ctr"/>
                      <a:r>
                        <a:rPr lang="es-CL" sz="700" b="1" i="0" u="none" strike="noStrike">
                          <a:solidFill>
                            <a:srgbClr val="000000"/>
                          </a:solidFill>
                          <a:effectLst/>
                          <a:latin typeface="Calibri"/>
                        </a:rPr>
                        <a:t>29</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ADQUISICIÓN DE ACTIVOS NO FINANCIEROS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9.271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784.906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775.635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4.145</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44,7%</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0,5%</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9"/>
                  </a:ext>
                </a:extLst>
              </a:tr>
              <a:tr h="124425">
                <a:tc>
                  <a:txBody>
                    <a:bodyPr/>
                    <a:lstStyle/>
                    <a:p>
                      <a:pPr algn="ctr" fontAlgn="ctr"/>
                      <a:r>
                        <a:rPr lang="es-CL" sz="700" b="1"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01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Terrenos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775.635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775.635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0"/>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04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Mobiliario y Otros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4.189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4.189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2.998</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71,6%</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71,6%</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1"/>
                  </a:ext>
                </a:extLst>
              </a:tr>
              <a:tr h="124425">
                <a:tc>
                  <a:txBody>
                    <a:bodyPr/>
                    <a:lstStyle/>
                    <a:p>
                      <a:pPr algn="ctr" fontAlgn="ctr"/>
                      <a:r>
                        <a:rPr lang="es-CL" sz="700" b="1"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05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Máquinas y Equipos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5.082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5.082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1.147</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22,6%</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22,6%</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2"/>
                  </a:ext>
                </a:extLst>
              </a:tr>
              <a:tr h="124425">
                <a:tc>
                  <a:txBody>
                    <a:bodyPr/>
                    <a:lstStyle/>
                    <a:p>
                      <a:pPr algn="ctr" fontAlgn="ctr"/>
                      <a:r>
                        <a:rPr lang="es-CL" sz="700" b="1" i="0" u="none" strike="noStrike">
                          <a:solidFill>
                            <a:srgbClr val="000000"/>
                          </a:solidFill>
                          <a:effectLst/>
                          <a:latin typeface="Calibri"/>
                        </a:rPr>
                        <a:t>31</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INICIATIVAS DE INVERSIÓN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33.228.726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31.994.549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-1.234.177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13.403.616</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40,3%</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41,9%</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3"/>
                  </a:ext>
                </a:extLst>
              </a:tr>
              <a:tr h="124425">
                <a:tc>
                  <a:txBody>
                    <a:bodyPr/>
                    <a:lstStyle/>
                    <a:p>
                      <a:pPr algn="ctr" fontAlgn="ctr"/>
                      <a:r>
                        <a:rPr lang="es-CL" sz="700" b="1"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Proyectos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33.228.726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31.994.549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-1.234.177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13.403.616</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40,3%</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41,9%</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4"/>
                  </a:ext>
                </a:extLst>
              </a:tr>
              <a:tr h="124425">
                <a:tc>
                  <a:txBody>
                    <a:bodyPr/>
                    <a:lstStyle/>
                    <a:p>
                      <a:pPr algn="ctr" fontAlgn="ctr"/>
                      <a:r>
                        <a:rPr lang="es-CL" sz="700" b="1" i="0" u="none" strike="noStrike">
                          <a:solidFill>
                            <a:srgbClr val="000000"/>
                          </a:solidFill>
                          <a:effectLst/>
                          <a:latin typeface="Calibri"/>
                        </a:rPr>
                        <a:t>32</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PRÉSTAMOS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74.834.369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74.834.369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36.161.744</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48,3%</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48,3%</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5"/>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Hipotecarios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74.834.369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74.834.369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36.161.744</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48,3%</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48,3%</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6"/>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003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Préstamos Subsidio Habitacional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74.834.369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74.834.369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36.161.744</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48,3%</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48,3%</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7"/>
                  </a:ext>
                </a:extLst>
              </a:tr>
              <a:tr h="124425">
                <a:tc>
                  <a:txBody>
                    <a:bodyPr/>
                    <a:lstStyle/>
                    <a:p>
                      <a:pPr algn="ctr" fontAlgn="ctr"/>
                      <a:r>
                        <a:rPr lang="es-CL" sz="700" b="1" i="0" u="none" strike="noStrike">
                          <a:solidFill>
                            <a:srgbClr val="000000"/>
                          </a:solidFill>
                          <a:effectLst/>
                          <a:latin typeface="Calibri"/>
                        </a:rPr>
                        <a:t>33</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TRANSFERENCIAS DE CAPITAL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234.561.465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234.395.321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-166.144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146.772.976</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62,6%</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62,6%</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8"/>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01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Al Sector Privado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234.561.465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233.785.830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-775.635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146.371.228</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62,4%</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62,6%</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9"/>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023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Subsidios Fondo Solidario de Vivienda</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4.095.075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4.095.075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1.586.053</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38,7%</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0"/>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025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Sistema Subsidio Habitacional</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243.938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243.938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66.813</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27,4%</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1"/>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028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Subsidio de Protección del Patrimonio Familiar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50.540.347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49.764.712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-775.635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33.191.247</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65,7%</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66,7%</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2"/>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127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Subsidios Leasing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58.355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58.355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29.783</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51,0%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51,0%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3"/>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132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Sistema Integrado de Subsidio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35.515.287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35.515.287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26.268.767</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74,0%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74,0%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4"/>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133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Fondo Solidario de Elección de Vivienda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59.460.937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59.348.937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-112.000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52.102.868</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87,6%</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87,8%</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5"/>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135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Programa Mejoramiento de Viviendas y Barrios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895.892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895.892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6"/>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136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Programa Habitabilidad Rural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17.391.489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17.391.489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5.907.439</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34,0%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34,0%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7"/>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137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Subsidio Extraordinario de Reactivación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19.712.306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19.712.306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10.205.913</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51,8%</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51,8%</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8"/>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138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Programa de Integración Social y Territorial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50.986.852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46.759.839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-4.227.013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17.012.345</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33,4%</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36,4%</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9"/>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03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A Otras Entidades Públicas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609.491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609.491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401.748</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65,9%</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30"/>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102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Municipalidades para el Programa Recuperación de Barrios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609.491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609.491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401.748</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65,9%</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31"/>
                  </a:ext>
                </a:extLst>
              </a:tr>
              <a:tr h="124425">
                <a:tc>
                  <a:txBody>
                    <a:bodyPr/>
                    <a:lstStyle/>
                    <a:p>
                      <a:pPr algn="ctr" fontAlgn="ctr"/>
                      <a:r>
                        <a:rPr lang="es-CL" sz="700" b="1" i="0" u="none" strike="noStrike">
                          <a:solidFill>
                            <a:srgbClr val="000000"/>
                          </a:solidFill>
                          <a:effectLst/>
                          <a:latin typeface="Calibri"/>
                        </a:rPr>
                        <a:t>34</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SERVICIO DE LA DEUDA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1.278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1.278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32"/>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07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Deuda Flotante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1.278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1.278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0" i="0" u="none" strike="noStrike" dirty="0">
                          <a:solidFill>
                            <a:srgbClr val="000000"/>
                          </a:solidFill>
                          <a:effectLst/>
                          <a:latin typeface="Calibri"/>
                        </a:rPr>
                        <a:t>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33"/>
                  </a:ext>
                </a:extLst>
              </a:tr>
            </a:tbl>
          </a:graphicData>
        </a:graphic>
      </p:graphicFrame>
    </p:spTree>
    <p:extLst>
      <p:ext uri="{BB962C8B-B14F-4D97-AF65-F5344CB8AC3E}">
        <p14:creationId xmlns:p14="http://schemas.microsoft.com/office/powerpoint/2010/main" val="2098110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23</a:t>
            </a:fld>
            <a:endParaRPr lang="es-CL" dirty="0"/>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JUNIO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18. CAPÍTULO 29. PROGRAMA 01: SERVIU IX REGIÓN</a:t>
            </a:r>
          </a:p>
        </p:txBody>
      </p:sp>
      <p:sp>
        <p:nvSpPr>
          <p:cNvPr id="6" name="1 Título">
            <a:extLst>
              <a:ext uri="{FF2B5EF4-FFF2-40B4-BE49-F238E27FC236}">
                <a16:creationId xmlns:a16="http://schemas.microsoft.com/office/drawing/2014/main" id="{42AA6087-C4D0-4D6F-A91A-93D1EAC6C9C4}"/>
              </a:ext>
            </a:extLst>
          </p:cNvPr>
          <p:cNvSpPr txBox="1">
            <a:spLocks/>
          </p:cNvSpPr>
          <p:nvPr/>
        </p:nvSpPr>
        <p:spPr>
          <a:xfrm>
            <a:off x="386224" y="126876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graphicFrame>
        <p:nvGraphicFramePr>
          <p:cNvPr id="2" name="1 Tabla"/>
          <p:cNvGraphicFramePr>
            <a:graphicFrameLocks noGrp="1"/>
          </p:cNvGraphicFramePr>
          <p:nvPr/>
        </p:nvGraphicFramePr>
        <p:xfrm>
          <a:off x="457199" y="1654091"/>
          <a:ext cx="8229602" cy="4418181"/>
        </p:xfrm>
        <a:graphic>
          <a:graphicData uri="http://schemas.openxmlformats.org/drawingml/2006/table">
            <a:tbl>
              <a:tblPr/>
              <a:tblGrid>
                <a:gridCol w="275791">
                  <a:extLst>
                    <a:ext uri="{9D8B030D-6E8A-4147-A177-3AD203B41FA5}">
                      <a16:colId xmlns:a16="http://schemas.microsoft.com/office/drawing/2014/main" val="20000"/>
                    </a:ext>
                  </a:extLst>
                </a:gridCol>
                <a:gridCol w="275791">
                  <a:extLst>
                    <a:ext uri="{9D8B030D-6E8A-4147-A177-3AD203B41FA5}">
                      <a16:colId xmlns:a16="http://schemas.microsoft.com/office/drawing/2014/main" val="20001"/>
                    </a:ext>
                  </a:extLst>
                </a:gridCol>
                <a:gridCol w="275791">
                  <a:extLst>
                    <a:ext uri="{9D8B030D-6E8A-4147-A177-3AD203B41FA5}">
                      <a16:colId xmlns:a16="http://schemas.microsoft.com/office/drawing/2014/main" val="20002"/>
                    </a:ext>
                  </a:extLst>
                </a:gridCol>
                <a:gridCol w="3110921">
                  <a:extLst>
                    <a:ext uri="{9D8B030D-6E8A-4147-A177-3AD203B41FA5}">
                      <a16:colId xmlns:a16="http://schemas.microsoft.com/office/drawing/2014/main" val="20003"/>
                    </a:ext>
                  </a:extLst>
                </a:gridCol>
                <a:gridCol w="739120">
                  <a:extLst>
                    <a:ext uri="{9D8B030D-6E8A-4147-A177-3AD203B41FA5}">
                      <a16:colId xmlns:a16="http://schemas.microsoft.com/office/drawing/2014/main" val="20004"/>
                    </a:ext>
                  </a:extLst>
                </a:gridCol>
                <a:gridCol w="739120">
                  <a:extLst>
                    <a:ext uri="{9D8B030D-6E8A-4147-A177-3AD203B41FA5}">
                      <a16:colId xmlns:a16="http://schemas.microsoft.com/office/drawing/2014/main" val="20005"/>
                    </a:ext>
                  </a:extLst>
                </a:gridCol>
                <a:gridCol w="739120">
                  <a:extLst>
                    <a:ext uri="{9D8B030D-6E8A-4147-A177-3AD203B41FA5}">
                      <a16:colId xmlns:a16="http://schemas.microsoft.com/office/drawing/2014/main" val="20006"/>
                    </a:ext>
                  </a:extLst>
                </a:gridCol>
                <a:gridCol w="739120">
                  <a:extLst>
                    <a:ext uri="{9D8B030D-6E8A-4147-A177-3AD203B41FA5}">
                      <a16:colId xmlns:a16="http://schemas.microsoft.com/office/drawing/2014/main" val="20007"/>
                    </a:ext>
                  </a:extLst>
                </a:gridCol>
                <a:gridCol w="672930">
                  <a:extLst>
                    <a:ext uri="{9D8B030D-6E8A-4147-A177-3AD203B41FA5}">
                      <a16:colId xmlns:a16="http://schemas.microsoft.com/office/drawing/2014/main" val="20008"/>
                    </a:ext>
                  </a:extLst>
                </a:gridCol>
                <a:gridCol w="661898">
                  <a:extLst>
                    <a:ext uri="{9D8B030D-6E8A-4147-A177-3AD203B41FA5}">
                      <a16:colId xmlns:a16="http://schemas.microsoft.com/office/drawing/2014/main" val="20009"/>
                    </a:ext>
                  </a:extLst>
                </a:gridCol>
              </a:tblGrid>
              <a:tr h="132380">
                <a:tc>
                  <a:txBody>
                    <a:bodyPr/>
                    <a:lstStyle/>
                    <a:p>
                      <a:pPr algn="l" fontAlgn="ctr"/>
                      <a:r>
                        <a:rPr lang="es-CL" sz="800" b="1" i="0" u="none" strike="noStrike">
                          <a:solidFill>
                            <a:srgbClr val="FFFFFF"/>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b"/>
                      <a:r>
                        <a:rPr lang="es-CL" sz="800" b="1" i="0" u="none" strike="noStrike">
                          <a:solidFill>
                            <a:srgbClr val="FFFFFF"/>
                          </a:solidFill>
                          <a:effectLst/>
                          <a:latin typeface="Calibri"/>
                        </a:rPr>
                        <a:t>Presupuesto 2019</a:t>
                      </a:r>
                    </a:p>
                  </a:txBody>
                  <a:tcPr marL="8274" marR="8274" marT="8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b"/>
                      <a:r>
                        <a:rPr lang="es-CL" sz="800" b="1" i="0" u="none" strike="noStrike">
                          <a:solidFill>
                            <a:srgbClr val="FFFFFF"/>
                          </a:solidFill>
                          <a:effectLst/>
                          <a:latin typeface="Calibri"/>
                        </a:rPr>
                        <a:t>Ejecución</a:t>
                      </a:r>
                    </a:p>
                  </a:txBody>
                  <a:tcPr marL="8274" marR="8274" marT="8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405413">
                <a:tc>
                  <a:txBody>
                    <a:bodyPr/>
                    <a:lstStyle/>
                    <a:p>
                      <a:pPr algn="l" fontAlgn="ctr"/>
                      <a:r>
                        <a:rPr lang="es-CL" sz="800" b="1" i="0" u="none" strike="noStrike">
                          <a:solidFill>
                            <a:srgbClr val="FFFFFF"/>
                          </a:solidFill>
                          <a:effectLst/>
                          <a:latin typeface="Calibri"/>
                        </a:rPr>
                        <a:t>Subt.</a:t>
                      </a:r>
                    </a:p>
                  </a:txBody>
                  <a:tcPr marL="8274" marR="8274" marT="82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Item</a:t>
                      </a:r>
                    </a:p>
                  </a:txBody>
                  <a:tcPr marL="8274" marR="8274" marT="8274"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Asig.</a:t>
                      </a:r>
                    </a:p>
                  </a:txBody>
                  <a:tcPr marL="8274" marR="8274" marT="8274"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Clasificación Económica</a:t>
                      </a:r>
                    </a:p>
                  </a:txBody>
                  <a:tcPr marL="8274" marR="8274" marT="82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Ley 2019</a:t>
                      </a:r>
                    </a:p>
                  </a:txBody>
                  <a:tcPr marL="8274" marR="8274" marT="82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Vigente</a:t>
                      </a:r>
                    </a:p>
                  </a:txBody>
                  <a:tcPr marL="8274" marR="8274" marT="8274"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Variación</a:t>
                      </a:r>
                    </a:p>
                  </a:txBody>
                  <a:tcPr marL="8274" marR="8274" marT="82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Ejecución Acumulada</a:t>
                      </a:r>
                    </a:p>
                  </a:txBody>
                  <a:tcPr marL="8274" marR="8274" marT="82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 % Ejecución Ley 2019 </a:t>
                      </a:r>
                    </a:p>
                  </a:txBody>
                  <a:tcPr marL="8274" marR="8274" marT="8274"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 % Ejecución Ppto. Vigente </a:t>
                      </a:r>
                    </a:p>
                  </a:txBody>
                  <a:tcPr marL="8274" marR="8274" marT="82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1"/>
                  </a:ext>
                </a:extLst>
              </a:tr>
              <a:tr h="173748">
                <a:tc>
                  <a:txBody>
                    <a:bodyPr/>
                    <a:lstStyle/>
                    <a:p>
                      <a:pPr algn="l" fontAlgn="ctr"/>
                      <a:r>
                        <a:rPr lang="es-CL" sz="10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GASTOS</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248.207.356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249.607.132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1.399.776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122.148.884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49,2%</a:t>
                      </a:r>
                    </a:p>
                  </a:txBody>
                  <a:tcPr marL="8274" marR="8274" marT="8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48,9%</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132380">
                <a:tc>
                  <a:txBody>
                    <a:bodyPr/>
                    <a:lstStyle/>
                    <a:p>
                      <a:pPr algn="ctr" fontAlgn="ctr"/>
                      <a:r>
                        <a:rPr lang="es-CL" sz="800" b="1" i="0" u="none" strike="noStrike">
                          <a:solidFill>
                            <a:srgbClr val="000000"/>
                          </a:solidFill>
                          <a:effectLst/>
                          <a:latin typeface="Calibri"/>
                        </a:rPr>
                        <a:t>21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GASTOS EN PERSONAL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4.158.881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4.115.627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-43.254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2.162.096</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52,0%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52,5%</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132380">
                <a:tc>
                  <a:txBody>
                    <a:bodyPr/>
                    <a:lstStyle/>
                    <a:p>
                      <a:pPr algn="ctr" fontAlgn="ctr"/>
                      <a:r>
                        <a:rPr lang="es-CL" sz="800" b="1" i="0" u="none" strike="noStrike">
                          <a:solidFill>
                            <a:srgbClr val="000000"/>
                          </a:solidFill>
                          <a:effectLst/>
                          <a:latin typeface="Calibri"/>
                        </a:rPr>
                        <a:t>22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BIENES Y SERVICIOS DE CONSUMO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469.225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620.747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151.522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261.037</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55,6%</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42,1%</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132380">
                <a:tc>
                  <a:txBody>
                    <a:bodyPr/>
                    <a:lstStyle/>
                    <a:p>
                      <a:pPr algn="ctr" fontAlgn="ctr"/>
                      <a:r>
                        <a:rPr lang="es-CL" sz="800" b="1" i="0" u="none" strike="noStrike">
                          <a:solidFill>
                            <a:srgbClr val="000000"/>
                          </a:solidFill>
                          <a:effectLst/>
                          <a:latin typeface="Calibri"/>
                        </a:rPr>
                        <a:t>23</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PRESTACIONES DE SEGURIDAD SOCIAL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144.740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144.740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Prestaciones Sociales del Empleador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144.740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144.740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132380">
                <a:tc>
                  <a:txBody>
                    <a:bodyPr/>
                    <a:lstStyle/>
                    <a:p>
                      <a:pPr algn="ctr" fontAlgn="ctr"/>
                      <a:r>
                        <a:rPr lang="es-CL" sz="800" b="1" i="0" u="none" strike="noStrike">
                          <a:solidFill>
                            <a:srgbClr val="000000"/>
                          </a:solidFill>
                          <a:effectLst/>
                          <a:latin typeface="Calibri"/>
                        </a:rPr>
                        <a:t>26</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OTROS GASTOS CORRIENTES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185.334</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1853340,0%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1853340,0%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7"/>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Compensaciones por Daños a Terceros y/o a la Propiedad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185.334</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1853340,0%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1853340,0%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132380">
                <a:tc>
                  <a:txBody>
                    <a:bodyPr/>
                    <a:lstStyle/>
                    <a:p>
                      <a:pPr algn="ctr" fontAlgn="ctr"/>
                      <a:r>
                        <a:rPr lang="es-CL" sz="800" b="1" i="0" u="none" strike="noStrike">
                          <a:solidFill>
                            <a:srgbClr val="000000"/>
                          </a:solidFill>
                          <a:effectLst/>
                          <a:latin typeface="Calibri"/>
                        </a:rPr>
                        <a:t>29</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ADQUISICIÓN DE ACTIVOS NO FINANCIEROS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22.583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22.583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7.985</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35,4%</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35,4%</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9"/>
                  </a:ext>
                </a:extLst>
              </a:tr>
              <a:tr h="132380">
                <a:tc>
                  <a:txBody>
                    <a:bodyPr/>
                    <a:lstStyle/>
                    <a:p>
                      <a:pPr algn="ctr" fontAlgn="ctr"/>
                      <a:r>
                        <a:rPr lang="es-CL" sz="800" b="1"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04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Mobiliario y Otros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8.793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8.793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7.074</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80,5%</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80,5%</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0"/>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Máquinas y Equipos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13.790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13.790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911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6,6%</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6,6%</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1"/>
                  </a:ext>
                </a:extLst>
              </a:tr>
              <a:tr h="132380">
                <a:tc>
                  <a:txBody>
                    <a:bodyPr/>
                    <a:lstStyle/>
                    <a:p>
                      <a:pPr algn="ctr" fontAlgn="ctr"/>
                      <a:r>
                        <a:rPr lang="es-CL" sz="800" b="1" i="0" u="none" strike="noStrike">
                          <a:solidFill>
                            <a:srgbClr val="000000"/>
                          </a:solidFill>
                          <a:effectLst/>
                          <a:latin typeface="Calibri"/>
                        </a:rPr>
                        <a:t>31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INICIATIVAS DE INVERSIÓN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42.601.193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43.518.359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917.166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19.884.198</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46,7%</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45,7%</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2"/>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Proyectos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42.601.193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43.518.359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917.166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19.884.198</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46,7%</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45,7%</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3"/>
                  </a:ext>
                </a:extLst>
              </a:tr>
              <a:tr h="132380">
                <a:tc>
                  <a:txBody>
                    <a:bodyPr/>
                    <a:lstStyle/>
                    <a:p>
                      <a:pPr algn="ctr" fontAlgn="ctr"/>
                      <a:r>
                        <a:rPr lang="es-CL" sz="800" b="1" i="0" u="none" strike="noStrike">
                          <a:solidFill>
                            <a:srgbClr val="000000"/>
                          </a:solidFill>
                          <a:effectLst/>
                          <a:latin typeface="Calibri"/>
                        </a:rPr>
                        <a:t>32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PRÉSTAMOS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44.121.353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44.121.353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35.689.029</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80,9%</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80,9%</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4"/>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Hipotecarios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44.121.353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44.121.353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35.689.029</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80,9%</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80,9%</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5"/>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003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Préstamos Subsidio Habitacional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44.121.353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44.121.353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35.689.029</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80,9%</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80,9%</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6"/>
                  </a:ext>
                </a:extLst>
              </a:tr>
              <a:tr h="132380">
                <a:tc>
                  <a:txBody>
                    <a:bodyPr/>
                    <a:lstStyle/>
                    <a:p>
                      <a:pPr algn="ctr" fontAlgn="ctr"/>
                      <a:r>
                        <a:rPr lang="es-CL" sz="800" b="1" i="0" u="none" strike="noStrike">
                          <a:solidFill>
                            <a:srgbClr val="000000"/>
                          </a:solidFill>
                          <a:effectLst/>
                          <a:latin typeface="Calibri"/>
                        </a:rPr>
                        <a:t>33</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TRANSFERENCIAS DE CAPITAL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156.833.864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157.063.466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229.602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63.959.205</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40,8%</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40,7%</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7"/>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01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Al Sector Privado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156.833.864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156.833.864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63.729.603</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40,6%</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40,6%</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8"/>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Subsidio de Protección del Patrimonio Familiar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23.313.345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23.313.345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19.480.703</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83,6%</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83,6%</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9"/>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127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Subsidios Leasing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6.532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6.532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0"/>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Sistema Integrado de Subsidio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13.603.197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13.603.197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12.264.667</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90,2%</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90,2%</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1"/>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Fondo Solidario de Elección de Vivienda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75.047.767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75.047.767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10.966.168</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14,6%</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14,6%</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2"/>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Programa Mejoramiento de Viviendas y Barrios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2.786.314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2.786.314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3"/>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136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Programa de Habitabilidad Rural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23.701.059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23.701.059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9.383.893</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39,6%</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39,6%</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4"/>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Subsidio Extraordinario de Reactivación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112.639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112.639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2.756.588</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2447,3%</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2447,3%</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5"/>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Programa de Integración Social y Territorial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18.263.011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18.263.011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8.877.584</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48,6%</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48,6%</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6"/>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A Otras Entidades Públicas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229.602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229.602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229.602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100,0%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7"/>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102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Municipalidades para el Programa Recuperación de Barrios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229.602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229.602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229.602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100,0%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8"/>
                  </a:ext>
                </a:extLst>
              </a:tr>
              <a:tr h="132380">
                <a:tc>
                  <a:txBody>
                    <a:bodyPr/>
                    <a:lstStyle/>
                    <a:p>
                      <a:pPr algn="ctr" fontAlgn="ctr"/>
                      <a:r>
                        <a:rPr lang="es-CL" sz="800" b="1" i="0" u="none" strike="noStrike">
                          <a:solidFill>
                            <a:srgbClr val="000000"/>
                          </a:solidFill>
                          <a:effectLst/>
                          <a:latin typeface="Calibri"/>
                        </a:rPr>
                        <a:t>34</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SERVICIO DE LA DEUDA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247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247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9"/>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Deuda Flotante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247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247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dirty="0">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30"/>
                  </a:ext>
                </a:extLst>
              </a:tr>
            </a:tbl>
          </a:graphicData>
        </a:graphic>
      </p:graphicFrame>
    </p:spTree>
    <p:extLst>
      <p:ext uri="{BB962C8B-B14F-4D97-AF65-F5344CB8AC3E}">
        <p14:creationId xmlns:p14="http://schemas.microsoft.com/office/powerpoint/2010/main" val="996856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24</a:t>
            </a:fld>
            <a:endParaRPr lang="es-CL" dirty="0"/>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JUNIO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18. CAPÍTULO 30. PROGRAMA 01: SERVIU X REGIÓN</a:t>
            </a:r>
          </a:p>
        </p:txBody>
      </p:sp>
      <p:sp>
        <p:nvSpPr>
          <p:cNvPr id="6" name="1 Título">
            <a:extLst>
              <a:ext uri="{FF2B5EF4-FFF2-40B4-BE49-F238E27FC236}">
                <a16:creationId xmlns:a16="http://schemas.microsoft.com/office/drawing/2014/main" id="{85539B8D-14C2-4C25-9CB6-A6355EC4D229}"/>
              </a:ext>
            </a:extLst>
          </p:cNvPr>
          <p:cNvSpPr txBox="1">
            <a:spLocks/>
          </p:cNvSpPr>
          <p:nvPr/>
        </p:nvSpPr>
        <p:spPr>
          <a:xfrm>
            <a:off x="386224" y="126876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graphicFrame>
        <p:nvGraphicFramePr>
          <p:cNvPr id="2" name="1 Tabla"/>
          <p:cNvGraphicFramePr>
            <a:graphicFrameLocks noGrp="1"/>
          </p:cNvGraphicFramePr>
          <p:nvPr>
            <p:extLst>
              <p:ext uri="{D42A27DB-BD31-4B8C-83A1-F6EECF244321}">
                <p14:modId xmlns:p14="http://schemas.microsoft.com/office/powerpoint/2010/main" val="3849364433"/>
              </p:ext>
            </p:extLst>
          </p:nvPr>
        </p:nvGraphicFramePr>
        <p:xfrm>
          <a:off x="457199" y="1735487"/>
          <a:ext cx="8229602" cy="4285801"/>
        </p:xfrm>
        <a:graphic>
          <a:graphicData uri="http://schemas.openxmlformats.org/drawingml/2006/table">
            <a:tbl>
              <a:tblPr/>
              <a:tblGrid>
                <a:gridCol w="275791">
                  <a:extLst>
                    <a:ext uri="{9D8B030D-6E8A-4147-A177-3AD203B41FA5}">
                      <a16:colId xmlns:a16="http://schemas.microsoft.com/office/drawing/2014/main" val="20000"/>
                    </a:ext>
                  </a:extLst>
                </a:gridCol>
                <a:gridCol w="275791">
                  <a:extLst>
                    <a:ext uri="{9D8B030D-6E8A-4147-A177-3AD203B41FA5}">
                      <a16:colId xmlns:a16="http://schemas.microsoft.com/office/drawing/2014/main" val="20001"/>
                    </a:ext>
                  </a:extLst>
                </a:gridCol>
                <a:gridCol w="275791">
                  <a:extLst>
                    <a:ext uri="{9D8B030D-6E8A-4147-A177-3AD203B41FA5}">
                      <a16:colId xmlns:a16="http://schemas.microsoft.com/office/drawing/2014/main" val="20002"/>
                    </a:ext>
                  </a:extLst>
                </a:gridCol>
                <a:gridCol w="3110921">
                  <a:extLst>
                    <a:ext uri="{9D8B030D-6E8A-4147-A177-3AD203B41FA5}">
                      <a16:colId xmlns:a16="http://schemas.microsoft.com/office/drawing/2014/main" val="20003"/>
                    </a:ext>
                  </a:extLst>
                </a:gridCol>
                <a:gridCol w="739120">
                  <a:extLst>
                    <a:ext uri="{9D8B030D-6E8A-4147-A177-3AD203B41FA5}">
                      <a16:colId xmlns:a16="http://schemas.microsoft.com/office/drawing/2014/main" val="20004"/>
                    </a:ext>
                  </a:extLst>
                </a:gridCol>
                <a:gridCol w="739120">
                  <a:extLst>
                    <a:ext uri="{9D8B030D-6E8A-4147-A177-3AD203B41FA5}">
                      <a16:colId xmlns:a16="http://schemas.microsoft.com/office/drawing/2014/main" val="20005"/>
                    </a:ext>
                  </a:extLst>
                </a:gridCol>
                <a:gridCol w="739120">
                  <a:extLst>
                    <a:ext uri="{9D8B030D-6E8A-4147-A177-3AD203B41FA5}">
                      <a16:colId xmlns:a16="http://schemas.microsoft.com/office/drawing/2014/main" val="20006"/>
                    </a:ext>
                  </a:extLst>
                </a:gridCol>
                <a:gridCol w="739120">
                  <a:extLst>
                    <a:ext uri="{9D8B030D-6E8A-4147-A177-3AD203B41FA5}">
                      <a16:colId xmlns:a16="http://schemas.microsoft.com/office/drawing/2014/main" val="20007"/>
                    </a:ext>
                  </a:extLst>
                </a:gridCol>
                <a:gridCol w="672930">
                  <a:extLst>
                    <a:ext uri="{9D8B030D-6E8A-4147-A177-3AD203B41FA5}">
                      <a16:colId xmlns:a16="http://schemas.microsoft.com/office/drawing/2014/main" val="20008"/>
                    </a:ext>
                  </a:extLst>
                </a:gridCol>
                <a:gridCol w="661898">
                  <a:extLst>
                    <a:ext uri="{9D8B030D-6E8A-4147-A177-3AD203B41FA5}">
                      <a16:colId xmlns:a16="http://schemas.microsoft.com/office/drawing/2014/main" val="20009"/>
                    </a:ext>
                  </a:extLst>
                </a:gridCol>
              </a:tblGrid>
              <a:tr h="132380">
                <a:tc>
                  <a:txBody>
                    <a:bodyPr/>
                    <a:lstStyle/>
                    <a:p>
                      <a:pPr algn="l" fontAlgn="ctr"/>
                      <a:r>
                        <a:rPr lang="es-CL" sz="800" b="1" i="0" u="none" strike="noStrike">
                          <a:solidFill>
                            <a:srgbClr val="FFFFFF"/>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b"/>
                      <a:r>
                        <a:rPr lang="es-CL" sz="800" b="1" i="0" u="none" strike="noStrike">
                          <a:solidFill>
                            <a:srgbClr val="FFFFFF"/>
                          </a:solidFill>
                          <a:effectLst/>
                          <a:latin typeface="Calibri"/>
                        </a:rPr>
                        <a:t>Presupuesto 2019</a:t>
                      </a:r>
                    </a:p>
                  </a:txBody>
                  <a:tcPr marL="8274" marR="8274" marT="8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b"/>
                      <a:r>
                        <a:rPr lang="es-CL" sz="800" b="1" i="0" u="none" strike="noStrike">
                          <a:solidFill>
                            <a:srgbClr val="FFFFFF"/>
                          </a:solidFill>
                          <a:effectLst/>
                          <a:latin typeface="Calibri"/>
                        </a:rPr>
                        <a:t>Ejecución</a:t>
                      </a:r>
                    </a:p>
                  </a:txBody>
                  <a:tcPr marL="8274" marR="8274" marT="8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405413">
                <a:tc>
                  <a:txBody>
                    <a:bodyPr/>
                    <a:lstStyle/>
                    <a:p>
                      <a:pPr algn="l" fontAlgn="ctr"/>
                      <a:r>
                        <a:rPr lang="es-CL" sz="800" b="1" i="0" u="none" strike="noStrike">
                          <a:solidFill>
                            <a:srgbClr val="FFFFFF"/>
                          </a:solidFill>
                          <a:effectLst/>
                          <a:latin typeface="Calibri"/>
                        </a:rPr>
                        <a:t>Subt.</a:t>
                      </a:r>
                    </a:p>
                  </a:txBody>
                  <a:tcPr marL="8274" marR="8274" marT="82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Item</a:t>
                      </a:r>
                    </a:p>
                  </a:txBody>
                  <a:tcPr marL="8274" marR="8274" marT="8274"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Asig.</a:t>
                      </a:r>
                    </a:p>
                  </a:txBody>
                  <a:tcPr marL="8274" marR="8274" marT="8274"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Clasificación Económica</a:t>
                      </a:r>
                    </a:p>
                  </a:txBody>
                  <a:tcPr marL="8274" marR="8274" marT="82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Ley 2019</a:t>
                      </a:r>
                    </a:p>
                  </a:txBody>
                  <a:tcPr marL="8274" marR="8274" marT="82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Vigente</a:t>
                      </a:r>
                    </a:p>
                  </a:txBody>
                  <a:tcPr marL="8274" marR="8274" marT="8274"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Variación</a:t>
                      </a:r>
                    </a:p>
                  </a:txBody>
                  <a:tcPr marL="8274" marR="8274" marT="82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Ejecución Acumulada</a:t>
                      </a:r>
                    </a:p>
                  </a:txBody>
                  <a:tcPr marL="8274" marR="8274" marT="82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 % Ejecución Ley 2019 </a:t>
                      </a:r>
                    </a:p>
                  </a:txBody>
                  <a:tcPr marL="8274" marR="8274" marT="8274"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 % Ejecución Ppto. Vigente </a:t>
                      </a:r>
                    </a:p>
                  </a:txBody>
                  <a:tcPr marL="8274" marR="8274" marT="82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1"/>
                  </a:ext>
                </a:extLst>
              </a:tr>
              <a:tr h="173748">
                <a:tc>
                  <a:txBody>
                    <a:bodyPr/>
                    <a:lstStyle/>
                    <a:p>
                      <a:pPr algn="l" fontAlgn="ctr"/>
                      <a:r>
                        <a:rPr lang="es-CL" sz="10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GASTOS</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166.869.420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165.535.307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-1.334.113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86.810.119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52,0%</a:t>
                      </a:r>
                    </a:p>
                  </a:txBody>
                  <a:tcPr marL="8274" marR="8274" marT="8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52,4%</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132380">
                <a:tc>
                  <a:txBody>
                    <a:bodyPr/>
                    <a:lstStyle/>
                    <a:p>
                      <a:pPr algn="ctr" fontAlgn="ctr"/>
                      <a:r>
                        <a:rPr lang="es-CL" sz="800" b="1" i="0" u="none" strike="noStrike">
                          <a:solidFill>
                            <a:srgbClr val="000000"/>
                          </a:solidFill>
                          <a:effectLst/>
                          <a:latin typeface="Calibri"/>
                        </a:rPr>
                        <a:t>21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GASTOS EN PERSONAL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4.670.173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4.648.641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-21.532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2.395.417</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51,3%</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51,5%</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132380">
                <a:tc>
                  <a:txBody>
                    <a:bodyPr/>
                    <a:lstStyle/>
                    <a:p>
                      <a:pPr algn="ctr" fontAlgn="ctr"/>
                      <a:r>
                        <a:rPr lang="es-CL" sz="800" b="1" i="0" u="none" strike="noStrike">
                          <a:solidFill>
                            <a:srgbClr val="000000"/>
                          </a:solidFill>
                          <a:effectLst/>
                          <a:latin typeface="Calibri"/>
                        </a:rPr>
                        <a:t>22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BIENES Y SERVICIOS DE CONSUMO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298.630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373.774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75.144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159.460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53,4%</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42,7%</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132380">
                <a:tc>
                  <a:txBody>
                    <a:bodyPr/>
                    <a:lstStyle/>
                    <a:p>
                      <a:pPr algn="ctr" fontAlgn="ctr"/>
                      <a:r>
                        <a:rPr lang="es-CL" sz="800" b="1" i="0" u="none" strike="noStrike">
                          <a:solidFill>
                            <a:srgbClr val="000000"/>
                          </a:solidFill>
                          <a:effectLst/>
                          <a:latin typeface="Calibri"/>
                        </a:rPr>
                        <a:t>23</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PRESTACIONES DE SEGURIDAD SOCIAL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107.521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107.521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107.521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100,0%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Prestaciones Sociales del Empleador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107.521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107.521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107.521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100,0%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132380">
                <a:tc>
                  <a:txBody>
                    <a:bodyPr/>
                    <a:lstStyle/>
                    <a:p>
                      <a:pPr algn="ctr" fontAlgn="ctr"/>
                      <a:r>
                        <a:rPr lang="es-CL" sz="800" b="1" i="0" u="none" strike="noStrike">
                          <a:solidFill>
                            <a:srgbClr val="000000"/>
                          </a:solidFill>
                          <a:effectLst/>
                          <a:latin typeface="Calibri"/>
                        </a:rPr>
                        <a:t>26</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OTROS GASTOS CORRIENTES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120.385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120.375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318.445</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3184450,0%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264,5%</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7"/>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Compensaciones por Daños a Terceros y/o a la Propiedad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120.385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120.375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318.445</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3184450,0%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264,5%</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132380">
                <a:tc>
                  <a:txBody>
                    <a:bodyPr/>
                    <a:lstStyle/>
                    <a:p>
                      <a:pPr algn="ctr" fontAlgn="ctr"/>
                      <a:r>
                        <a:rPr lang="es-CL" sz="800" b="1" i="0" u="none" strike="noStrike">
                          <a:solidFill>
                            <a:srgbClr val="000000"/>
                          </a:solidFill>
                          <a:effectLst/>
                          <a:latin typeface="Calibri"/>
                        </a:rPr>
                        <a:t>29</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ADQUISICIÓN DE ACTIVOS NO FINANCIEROS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6.677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6.677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2.453</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36,7%</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36,7%</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9"/>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04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Mobiliario y Otros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6.677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6.677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2.453</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36,7%</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36,7%</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0"/>
                  </a:ext>
                </a:extLst>
              </a:tr>
              <a:tr h="132380">
                <a:tc>
                  <a:txBody>
                    <a:bodyPr/>
                    <a:lstStyle/>
                    <a:p>
                      <a:pPr algn="ctr" fontAlgn="ctr"/>
                      <a:r>
                        <a:rPr lang="es-CL" sz="800" b="1" i="0" u="none" strike="noStrike">
                          <a:solidFill>
                            <a:srgbClr val="000000"/>
                          </a:solidFill>
                          <a:effectLst/>
                          <a:latin typeface="Calibri"/>
                        </a:rPr>
                        <a:t>31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INICIATIVAS DE INVERSIÓN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20.891.252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18.836.553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-2.054.699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9.056.626</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43,4%</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48,1%</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1"/>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Proyectos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20.891.252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18.836.553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-2.054.699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9.056.626</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43,4%</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48,1%</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2"/>
                  </a:ext>
                </a:extLst>
              </a:tr>
              <a:tr h="132380">
                <a:tc>
                  <a:txBody>
                    <a:bodyPr/>
                    <a:lstStyle/>
                    <a:p>
                      <a:pPr algn="ctr" fontAlgn="ctr"/>
                      <a:r>
                        <a:rPr lang="es-CL" sz="800" b="1" i="0" u="none" strike="noStrike">
                          <a:solidFill>
                            <a:srgbClr val="000000"/>
                          </a:solidFill>
                          <a:effectLst/>
                          <a:latin typeface="Calibri"/>
                        </a:rPr>
                        <a:t>32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PRÉSTAMOS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39.708.267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39.708.267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25.513.233</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64,3%</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64,3%</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3"/>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Hipotecarios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39.708.267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39.708.267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25.513.233</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64,3%</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64,3%</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4"/>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003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Préstamos Subsidio Habitacional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39.708.267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39.708.267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25.513.233</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64,3%</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64,3%</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5"/>
                  </a:ext>
                </a:extLst>
              </a:tr>
              <a:tr h="132380">
                <a:tc>
                  <a:txBody>
                    <a:bodyPr/>
                    <a:lstStyle/>
                    <a:p>
                      <a:pPr algn="ctr" fontAlgn="ctr"/>
                      <a:r>
                        <a:rPr lang="es-CL" sz="800" b="1" i="0" u="none" strike="noStrike">
                          <a:solidFill>
                            <a:srgbClr val="000000"/>
                          </a:solidFill>
                          <a:effectLst/>
                          <a:latin typeface="Calibri"/>
                        </a:rPr>
                        <a:t>33</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TRANSFERENCIAS DE CAPITAL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101.293.565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101.732.643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439.078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49.256.964</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48,6%</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48,4%</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6"/>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01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Al Sector Privado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101.293.565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101.293.565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48.971.964</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48,3%</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48,3%</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7"/>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Subsidio de Protección del Patrimonio Familiar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8.090.264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8.090.264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10.031.311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124,0%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124,0%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8"/>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127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Subsidios Leasing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13.867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13.867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5.134</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37,0%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37,0%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9"/>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Sistema Integrado de Subsidio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10.725.925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10.725.925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11.380.255</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106,1%</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106,1%</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0"/>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Fondo Solidario de Elección de Vivienda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53.759.460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53.759.460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12.178.916</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22,7%</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22,7%</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1"/>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Programa Mejoramiento de Viviendas y Barrios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776.085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776.085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2"/>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136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Programa Habitabilidad Rural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7.188.374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7.188.374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2.262.675</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31,5%</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31,5%</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3"/>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Subsidio Extraordinario de Reactivación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7.952.594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7.952.594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2.596.311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32,6%</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32,6%</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4"/>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Programa de Integración Social y Territorial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12.786.996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12.786.996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10.517.362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82,3%</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82,3%</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5"/>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A Otras Entidades Públicas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439.078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439.078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285.000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64,9%</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6"/>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102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Municipalidades para el Programa Recuperación de Barrios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439.078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439.078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285.000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64,9%</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7"/>
                  </a:ext>
                </a:extLst>
              </a:tr>
              <a:tr h="132380">
                <a:tc>
                  <a:txBody>
                    <a:bodyPr/>
                    <a:lstStyle/>
                    <a:p>
                      <a:pPr algn="ctr" fontAlgn="ctr"/>
                      <a:r>
                        <a:rPr lang="es-CL" sz="800" b="1" i="0" u="none" strike="noStrike">
                          <a:solidFill>
                            <a:srgbClr val="000000"/>
                          </a:solidFill>
                          <a:effectLst/>
                          <a:latin typeface="Calibri"/>
                        </a:rPr>
                        <a:t>34</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SERVICIO DE LA DEUDA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846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846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8"/>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Deuda Flotante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846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846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dirty="0">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29"/>
                  </a:ext>
                </a:extLst>
              </a:tr>
            </a:tbl>
          </a:graphicData>
        </a:graphic>
      </p:graphicFrame>
    </p:spTree>
    <p:extLst>
      <p:ext uri="{BB962C8B-B14F-4D97-AF65-F5344CB8AC3E}">
        <p14:creationId xmlns:p14="http://schemas.microsoft.com/office/powerpoint/2010/main" val="2358655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25</a:t>
            </a:fld>
            <a:endParaRPr lang="es-CL" dirty="0"/>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JUNIO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18. CAPÍTULO 31. PROGRAMA 01: SERVIU XI REGIÓN</a:t>
            </a:r>
          </a:p>
        </p:txBody>
      </p:sp>
      <p:sp>
        <p:nvSpPr>
          <p:cNvPr id="6" name="1 Título">
            <a:extLst>
              <a:ext uri="{FF2B5EF4-FFF2-40B4-BE49-F238E27FC236}">
                <a16:creationId xmlns:a16="http://schemas.microsoft.com/office/drawing/2014/main" id="{ADEE98B5-E0A0-47C8-9075-3616B3A41EFF}"/>
              </a:ext>
            </a:extLst>
          </p:cNvPr>
          <p:cNvSpPr txBox="1">
            <a:spLocks/>
          </p:cNvSpPr>
          <p:nvPr/>
        </p:nvSpPr>
        <p:spPr>
          <a:xfrm>
            <a:off x="386224" y="126876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graphicFrame>
        <p:nvGraphicFramePr>
          <p:cNvPr id="4" name="3 Tabla"/>
          <p:cNvGraphicFramePr>
            <a:graphicFrameLocks noGrp="1"/>
          </p:cNvGraphicFramePr>
          <p:nvPr>
            <p:extLst>
              <p:ext uri="{D42A27DB-BD31-4B8C-83A1-F6EECF244321}">
                <p14:modId xmlns:p14="http://schemas.microsoft.com/office/powerpoint/2010/main" val="1252517440"/>
              </p:ext>
            </p:extLst>
          </p:nvPr>
        </p:nvGraphicFramePr>
        <p:xfrm>
          <a:off x="457199" y="1735487"/>
          <a:ext cx="8229602" cy="4285801"/>
        </p:xfrm>
        <a:graphic>
          <a:graphicData uri="http://schemas.openxmlformats.org/drawingml/2006/table">
            <a:tbl>
              <a:tblPr/>
              <a:tblGrid>
                <a:gridCol w="275791">
                  <a:extLst>
                    <a:ext uri="{9D8B030D-6E8A-4147-A177-3AD203B41FA5}">
                      <a16:colId xmlns:a16="http://schemas.microsoft.com/office/drawing/2014/main" val="20000"/>
                    </a:ext>
                  </a:extLst>
                </a:gridCol>
                <a:gridCol w="275791">
                  <a:extLst>
                    <a:ext uri="{9D8B030D-6E8A-4147-A177-3AD203B41FA5}">
                      <a16:colId xmlns:a16="http://schemas.microsoft.com/office/drawing/2014/main" val="20001"/>
                    </a:ext>
                  </a:extLst>
                </a:gridCol>
                <a:gridCol w="275791">
                  <a:extLst>
                    <a:ext uri="{9D8B030D-6E8A-4147-A177-3AD203B41FA5}">
                      <a16:colId xmlns:a16="http://schemas.microsoft.com/office/drawing/2014/main" val="20002"/>
                    </a:ext>
                  </a:extLst>
                </a:gridCol>
                <a:gridCol w="3110921">
                  <a:extLst>
                    <a:ext uri="{9D8B030D-6E8A-4147-A177-3AD203B41FA5}">
                      <a16:colId xmlns:a16="http://schemas.microsoft.com/office/drawing/2014/main" val="20003"/>
                    </a:ext>
                  </a:extLst>
                </a:gridCol>
                <a:gridCol w="739120">
                  <a:extLst>
                    <a:ext uri="{9D8B030D-6E8A-4147-A177-3AD203B41FA5}">
                      <a16:colId xmlns:a16="http://schemas.microsoft.com/office/drawing/2014/main" val="20004"/>
                    </a:ext>
                  </a:extLst>
                </a:gridCol>
                <a:gridCol w="739120">
                  <a:extLst>
                    <a:ext uri="{9D8B030D-6E8A-4147-A177-3AD203B41FA5}">
                      <a16:colId xmlns:a16="http://schemas.microsoft.com/office/drawing/2014/main" val="20005"/>
                    </a:ext>
                  </a:extLst>
                </a:gridCol>
                <a:gridCol w="739120">
                  <a:extLst>
                    <a:ext uri="{9D8B030D-6E8A-4147-A177-3AD203B41FA5}">
                      <a16:colId xmlns:a16="http://schemas.microsoft.com/office/drawing/2014/main" val="20006"/>
                    </a:ext>
                  </a:extLst>
                </a:gridCol>
                <a:gridCol w="739120">
                  <a:extLst>
                    <a:ext uri="{9D8B030D-6E8A-4147-A177-3AD203B41FA5}">
                      <a16:colId xmlns:a16="http://schemas.microsoft.com/office/drawing/2014/main" val="20007"/>
                    </a:ext>
                  </a:extLst>
                </a:gridCol>
                <a:gridCol w="672930">
                  <a:extLst>
                    <a:ext uri="{9D8B030D-6E8A-4147-A177-3AD203B41FA5}">
                      <a16:colId xmlns:a16="http://schemas.microsoft.com/office/drawing/2014/main" val="20008"/>
                    </a:ext>
                  </a:extLst>
                </a:gridCol>
                <a:gridCol w="661898">
                  <a:extLst>
                    <a:ext uri="{9D8B030D-6E8A-4147-A177-3AD203B41FA5}">
                      <a16:colId xmlns:a16="http://schemas.microsoft.com/office/drawing/2014/main" val="20009"/>
                    </a:ext>
                  </a:extLst>
                </a:gridCol>
              </a:tblGrid>
              <a:tr h="132380">
                <a:tc>
                  <a:txBody>
                    <a:bodyPr/>
                    <a:lstStyle/>
                    <a:p>
                      <a:pPr algn="l" fontAlgn="ctr"/>
                      <a:r>
                        <a:rPr lang="es-CL" sz="800" b="1" i="0" u="none" strike="noStrike">
                          <a:solidFill>
                            <a:srgbClr val="FFFFFF"/>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b"/>
                      <a:r>
                        <a:rPr lang="es-CL" sz="800" b="1" i="0" u="none" strike="noStrike">
                          <a:solidFill>
                            <a:srgbClr val="FFFFFF"/>
                          </a:solidFill>
                          <a:effectLst/>
                          <a:latin typeface="Calibri"/>
                        </a:rPr>
                        <a:t>Presupuesto 2019</a:t>
                      </a:r>
                    </a:p>
                  </a:txBody>
                  <a:tcPr marL="8274" marR="8274" marT="8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b"/>
                      <a:r>
                        <a:rPr lang="es-CL" sz="800" b="1" i="0" u="none" strike="noStrike">
                          <a:solidFill>
                            <a:srgbClr val="FFFFFF"/>
                          </a:solidFill>
                          <a:effectLst/>
                          <a:latin typeface="Calibri"/>
                        </a:rPr>
                        <a:t>Ejecución</a:t>
                      </a:r>
                    </a:p>
                  </a:txBody>
                  <a:tcPr marL="8274" marR="8274" marT="8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405413">
                <a:tc>
                  <a:txBody>
                    <a:bodyPr/>
                    <a:lstStyle/>
                    <a:p>
                      <a:pPr algn="l" fontAlgn="ctr"/>
                      <a:r>
                        <a:rPr lang="es-CL" sz="800" b="1" i="0" u="none" strike="noStrike">
                          <a:solidFill>
                            <a:srgbClr val="FFFFFF"/>
                          </a:solidFill>
                          <a:effectLst/>
                          <a:latin typeface="Calibri"/>
                        </a:rPr>
                        <a:t>Subt.</a:t>
                      </a:r>
                    </a:p>
                  </a:txBody>
                  <a:tcPr marL="8274" marR="8274" marT="82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Item</a:t>
                      </a:r>
                    </a:p>
                  </a:txBody>
                  <a:tcPr marL="8274" marR="8274" marT="8274"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Asig.</a:t>
                      </a:r>
                    </a:p>
                  </a:txBody>
                  <a:tcPr marL="8274" marR="8274" marT="8274"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Clasificación Económica</a:t>
                      </a:r>
                    </a:p>
                  </a:txBody>
                  <a:tcPr marL="8274" marR="8274" marT="82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Ley 2019</a:t>
                      </a:r>
                    </a:p>
                  </a:txBody>
                  <a:tcPr marL="8274" marR="8274" marT="82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Vigente</a:t>
                      </a:r>
                    </a:p>
                  </a:txBody>
                  <a:tcPr marL="8274" marR="8274" marT="8274"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Variación</a:t>
                      </a:r>
                    </a:p>
                  </a:txBody>
                  <a:tcPr marL="8274" marR="8274" marT="82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Ejecución Acumulada</a:t>
                      </a:r>
                    </a:p>
                  </a:txBody>
                  <a:tcPr marL="8274" marR="8274" marT="82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 % Ejecución Ley 2019 </a:t>
                      </a:r>
                    </a:p>
                  </a:txBody>
                  <a:tcPr marL="8274" marR="8274" marT="8274"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 % Ejecución Ppto. Vigente </a:t>
                      </a:r>
                    </a:p>
                  </a:txBody>
                  <a:tcPr marL="8274" marR="8274" marT="82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1"/>
                  </a:ext>
                </a:extLst>
              </a:tr>
              <a:tr h="173748">
                <a:tc>
                  <a:txBody>
                    <a:bodyPr/>
                    <a:lstStyle/>
                    <a:p>
                      <a:pPr algn="l" fontAlgn="ctr"/>
                      <a:r>
                        <a:rPr lang="es-CL" sz="10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GASTOS</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32.862.804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38.920.128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6.057.324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19.870.229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60,5%</a:t>
                      </a:r>
                    </a:p>
                  </a:txBody>
                  <a:tcPr marL="8274" marR="8274" marT="8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51,1%</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132380">
                <a:tc>
                  <a:txBody>
                    <a:bodyPr/>
                    <a:lstStyle/>
                    <a:p>
                      <a:pPr algn="ctr" fontAlgn="ctr"/>
                      <a:r>
                        <a:rPr lang="es-CL" sz="800" b="1" i="0" u="none" strike="noStrike">
                          <a:solidFill>
                            <a:srgbClr val="000000"/>
                          </a:solidFill>
                          <a:effectLst/>
                          <a:latin typeface="Calibri"/>
                        </a:rPr>
                        <a:t>21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GASTOS EN PERSONAL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2.911.206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2.906.855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-4.351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1.535.028</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52,7%</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52,8%</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132380">
                <a:tc>
                  <a:txBody>
                    <a:bodyPr/>
                    <a:lstStyle/>
                    <a:p>
                      <a:pPr algn="ctr" fontAlgn="ctr"/>
                      <a:r>
                        <a:rPr lang="es-CL" sz="800" b="1" i="0" u="none" strike="noStrike">
                          <a:solidFill>
                            <a:srgbClr val="000000"/>
                          </a:solidFill>
                          <a:effectLst/>
                          <a:latin typeface="Calibri"/>
                        </a:rPr>
                        <a:t>22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BIENES Y SERVICIOS DE CONSUMO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227.210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302.774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75.564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122.954</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54,1%</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40,6%</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132380">
                <a:tc>
                  <a:txBody>
                    <a:bodyPr/>
                    <a:lstStyle/>
                    <a:p>
                      <a:pPr algn="ctr" fontAlgn="ctr"/>
                      <a:r>
                        <a:rPr lang="es-CL" sz="800" b="1" i="0" u="none" strike="noStrike">
                          <a:solidFill>
                            <a:srgbClr val="000000"/>
                          </a:solidFill>
                          <a:effectLst/>
                          <a:latin typeface="Calibri"/>
                        </a:rPr>
                        <a:t>23</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PRESTACIONES DE SEGURIDAD SOCIAL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26.699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26.699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26.699</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100,0%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Prestaciones Sociales del Empleador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26.699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26.699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26.699</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100,0%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132380">
                <a:tc>
                  <a:txBody>
                    <a:bodyPr/>
                    <a:lstStyle/>
                    <a:p>
                      <a:pPr algn="ctr" fontAlgn="ctr"/>
                      <a:r>
                        <a:rPr lang="es-CL" sz="800" b="1" i="0" u="none" strike="noStrike">
                          <a:solidFill>
                            <a:srgbClr val="000000"/>
                          </a:solidFill>
                          <a:effectLst/>
                          <a:latin typeface="Calibri"/>
                        </a:rPr>
                        <a:t>26</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OTROS GASTOS CORRIENTES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7"/>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Compensaciones por Daños a Terceros y/o a la Propiedad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132380">
                <a:tc>
                  <a:txBody>
                    <a:bodyPr/>
                    <a:lstStyle/>
                    <a:p>
                      <a:pPr algn="ctr" fontAlgn="ctr"/>
                      <a:r>
                        <a:rPr lang="es-CL" sz="800" b="1" i="0" u="none" strike="noStrike">
                          <a:solidFill>
                            <a:srgbClr val="000000"/>
                          </a:solidFill>
                          <a:effectLst/>
                          <a:latin typeface="Calibri"/>
                        </a:rPr>
                        <a:t>29</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ADQUISICIÓN DE ACTIVOS NO FINANCIEROS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7.864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2.099.602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2.091.738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2.073.157</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26362,6%</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98,7%</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9"/>
                  </a:ext>
                </a:extLst>
              </a:tr>
              <a:tr h="132380">
                <a:tc>
                  <a:txBody>
                    <a:bodyPr/>
                    <a:lstStyle/>
                    <a:p>
                      <a:pPr algn="ctr" fontAlgn="ctr"/>
                      <a:r>
                        <a:rPr lang="es-CL" sz="800" b="1"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01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Terrenos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2.091.738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2.091.738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2.067.434</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98,8%</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0"/>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04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Mobiliario y Otros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5.161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5.161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3.346</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64,8%</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64,8%</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1"/>
                  </a:ext>
                </a:extLst>
              </a:tr>
              <a:tr h="132380">
                <a:tc>
                  <a:txBody>
                    <a:bodyPr/>
                    <a:lstStyle/>
                    <a:p>
                      <a:pPr algn="ctr" fontAlgn="ctr"/>
                      <a:r>
                        <a:rPr lang="es-CL" sz="800" b="1"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Máquinas y Equipos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2.703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2.703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2.377</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87,9%</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87,9%</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2"/>
                  </a:ext>
                </a:extLst>
              </a:tr>
              <a:tr h="132380">
                <a:tc>
                  <a:txBody>
                    <a:bodyPr/>
                    <a:lstStyle/>
                    <a:p>
                      <a:pPr algn="ctr" fontAlgn="ctr"/>
                      <a:r>
                        <a:rPr lang="es-CL" sz="800" b="1" i="0" u="none" strike="noStrike">
                          <a:solidFill>
                            <a:srgbClr val="000000"/>
                          </a:solidFill>
                          <a:effectLst/>
                          <a:latin typeface="Calibri"/>
                        </a:rPr>
                        <a:t>31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INICIATIVAS DE INVERSIÓN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3.270.747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7.074.275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3.803.528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1.693.527</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51,8%</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23,9%</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3"/>
                  </a:ext>
                </a:extLst>
              </a:tr>
              <a:tr h="132380">
                <a:tc>
                  <a:txBody>
                    <a:bodyPr/>
                    <a:lstStyle/>
                    <a:p>
                      <a:pPr algn="ctr" fontAlgn="ctr"/>
                      <a:r>
                        <a:rPr lang="es-CL" sz="800" b="1"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Proyectos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3.270.747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7.074.275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3.803.528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1.693.527</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51,8%</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23,9%</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4"/>
                  </a:ext>
                </a:extLst>
              </a:tr>
              <a:tr h="132380">
                <a:tc>
                  <a:txBody>
                    <a:bodyPr/>
                    <a:lstStyle/>
                    <a:p>
                      <a:pPr algn="ctr" fontAlgn="ctr"/>
                      <a:r>
                        <a:rPr lang="es-CL" sz="800" b="1" i="0" u="none" strike="noStrike">
                          <a:solidFill>
                            <a:srgbClr val="000000"/>
                          </a:solidFill>
                          <a:effectLst/>
                          <a:latin typeface="Calibri"/>
                        </a:rPr>
                        <a:t>32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PRÉSTAMOS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8.892.870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8.892.870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5.503.532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61,9%</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61,9%</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5"/>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Hipotecarios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8.892.870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8.892.870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5.503.532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61,9%</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61,9%</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6"/>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003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Préstamos Subsidio Habitacional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8.892.870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8.892.870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5.503.532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61,9%</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61,9%</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7"/>
                  </a:ext>
                </a:extLst>
              </a:tr>
              <a:tr h="132380">
                <a:tc>
                  <a:txBody>
                    <a:bodyPr/>
                    <a:lstStyle/>
                    <a:p>
                      <a:pPr algn="ctr" fontAlgn="ctr"/>
                      <a:r>
                        <a:rPr lang="es-CL" sz="800" b="1" i="0" u="none" strike="noStrike">
                          <a:solidFill>
                            <a:srgbClr val="000000"/>
                          </a:solidFill>
                          <a:effectLst/>
                          <a:latin typeface="Calibri"/>
                        </a:rPr>
                        <a:t>33</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TRANSFERENCIAS DE CAPITAL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17.552.312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15.549.608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-2.002.704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8.915.332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50,8%</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57,3%</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8"/>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01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Al Sector Privado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17.552.312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15.460.574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-2.091.738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8.915.332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50,8%</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57,7%</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9"/>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Subsidio de Protección del Patrimonio Familiar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4.038.341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4.038.341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4.312.251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106,8%</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106,8%</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0"/>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Sistema Integrado de Subsidio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2.063.681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2.063.681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1.014.451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49,2%</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49,2%</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1"/>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Fondo Solidario de Elección de Vivienda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8.330.281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6.238.543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-2.091.738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2.545.522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30,6%</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40,8%</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2"/>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Programa Mejoramiento de Viviendas y Barrios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773.845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773.845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3"/>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136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Programa Habitacional Rural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2.339.812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2.339.812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1.043.108</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44,6%</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44,6%</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4"/>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Programa de Integración Social y Territorial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6.352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6.352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5"/>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A Otras Entidades Públicas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89.034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89.034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6"/>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102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Municipalidades para el Programa Recuperación de Barrios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89.034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89.034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7"/>
                  </a:ext>
                </a:extLst>
              </a:tr>
              <a:tr h="132380">
                <a:tc>
                  <a:txBody>
                    <a:bodyPr/>
                    <a:lstStyle/>
                    <a:p>
                      <a:pPr algn="ctr" fontAlgn="ctr"/>
                      <a:r>
                        <a:rPr lang="es-CL" sz="800" b="1" i="0" u="none" strike="noStrike">
                          <a:solidFill>
                            <a:srgbClr val="000000"/>
                          </a:solidFill>
                          <a:effectLst/>
                          <a:latin typeface="Calibri"/>
                        </a:rPr>
                        <a:t>34</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SERVICIO DE LA DEUDA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585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2.067.435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2.066.850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8"/>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Deuda Flotante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585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2.067.435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2.066.850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dirty="0">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29"/>
                  </a:ext>
                </a:extLst>
              </a:tr>
            </a:tbl>
          </a:graphicData>
        </a:graphic>
      </p:graphicFrame>
    </p:spTree>
    <p:extLst>
      <p:ext uri="{BB962C8B-B14F-4D97-AF65-F5344CB8AC3E}">
        <p14:creationId xmlns:p14="http://schemas.microsoft.com/office/powerpoint/2010/main" val="375103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26</a:t>
            </a:fld>
            <a:endParaRPr lang="es-CL" dirty="0"/>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JUNIO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18. CAPÍTULO 32. PROGRAMA 01: SERVIU XII REGIÓN</a:t>
            </a:r>
          </a:p>
        </p:txBody>
      </p:sp>
      <p:sp>
        <p:nvSpPr>
          <p:cNvPr id="6" name="1 Título">
            <a:extLst>
              <a:ext uri="{FF2B5EF4-FFF2-40B4-BE49-F238E27FC236}">
                <a16:creationId xmlns:a16="http://schemas.microsoft.com/office/drawing/2014/main" id="{A686FD11-5B01-4658-841C-4ACAEF3E3CDC}"/>
              </a:ext>
            </a:extLst>
          </p:cNvPr>
          <p:cNvSpPr txBox="1">
            <a:spLocks/>
          </p:cNvSpPr>
          <p:nvPr/>
        </p:nvSpPr>
        <p:spPr>
          <a:xfrm>
            <a:off x="386224" y="126876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graphicFrame>
        <p:nvGraphicFramePr>
          <p:cNvPr id="4" name="3 Tabla"/>
          <p:cNvGraphicFramePr>
            <a:graphicFrameLocks noGrp="1"/>
          </p:cNvGraphicFramePr>
          <p:nvPr>
            <p:extLst>
              <p:ext uri="{D42A27DB-BD31-4B8C-83A1-F6EECF244321}">
                <p14:modId xmlns:p14="http://schemas.microsoft.com/office/powerpoint/2010/main" val="4089219166"/>
              </p:ext>
            </p:extLst>
          </p:nvPr>
        </p:nvGraphicFramePr>
        <p:xfrm>
          <a:off x="457199" y="1628800"/>
          <a:ext cx="8229602" cy="4418181"/>
        </p:xfrm>
        <a:graphic>
          <a:graphicData uri="http://schemas.openxmlformats.org/drawingml/2006/table">
            <a:tbl>
              <a:tblPr/>
              <a:tblGrid>
                <a:gridCol w="275791">
                  <a:extLst>
                    <a:ext uri="{9D8B030D-6E8A-4147-A177-3AD203B41FA5}">
                      <a16:colId xmlns:a16="http://schemas.microsoft.com/office/drawing/2014/main" val="20000"/>
                    </a:ext>
                  </a:extLst>
                </a:gridCol>
                <a:gridCol w="275791">
                  <a:extLst>
                    <a:ext uri="{9D8B030D-6E8A-4147-A177-3AD203B41FA5}">
                      <a16:colId xmlns:a16="http://schemas.microsoft.com/office/drawing/2014/main" val="20001"/>
                    </a:ext>
                  </a:extLst>
                </a:gridCol>
                <a:gridCol w="275791">
                  <a:extLst>
                    <a:ext uri="{9D8B030D-6E8A-4147-A177-3AD203B41FA5}">
                      <a16:colId xmlns:a16="http://schemas.microsoft.com/office/drawing/2014/main" val="20002"/>
                    </a:ext>
                  </a:extLst>
                </a:gridCol>
                <a:gridCol w="3110921">
                  <a:extLst>
                    <a:ext uri="{9D8B030D-6E8A-4147-A177-3AD203B41FA5}">
                      <a16:colId xmlns:a16="http://schemas.microsoft.com/office/drawing/2014/main" val="20003"/>
                    </a:ext>
                  </a:extLst>
                </a:gridCol>
                <a:gridCol w="739120">
                  <a:extLst>
                    <a:ext uri="{9D8B030D-6E8A-4147-A177-3AD203B41FA5}">
                      <a16:colId xmlns:a16="http://schemas.microsoft.com/office/drawing/2014/main" val="20004"/>
                    </a:ext>
                  </a:extLst>
                </a:gridCol>
                <a:gridCol w="739120">
                  <a:extLst>
                    <a:ext uri="{9D8B030D-6E8A-4147-A177-3AD203B41FA5}">
                      <a16:colId xmlns:a16="http://schemas.microsoft.com/office/drawing/2014/main" val="20005"/>
                    </a:ext>
                  </a:extLst>
                </a:gridCol>
                <a:gridCol w="739120">
                  <a:extLst>
                    <a:ext uri="{9D8B030D-6E8A-4147-A177-3AD203B41FA5}">
                      <a16:colId xmlns:a16="http://schemas.microsoft.com/office/drawing/2014/main" val="20006"/>
                    </a:ext>
                  </a:extLst>
                </a:gridCol>
                <a:gridCol w="739120">
                  <a:extLst>
                    <a:ext uri="{9D8B030D-6E8A-4147-A177-3AD203B41FA5}">
                      <a16:colId xmlns:a16="http://schemas.microsoft.com/office/drawing/2014/main" val="20007"/>
                    </a:ext>
                  </a:extLst>
                </a:gridCol>
                <a:gridCol w="672930">
                  <a:extLst>
                    <a:ext uri="{9D8B030D-6E8A-4147-A177-3AD203B41FA5}">
                      <a16:colId xmlns:a16="http://schemas.microsoft.com/office/drawing/2014/main" val="20008"/>
                    </a:ext>
                  </a:extLst>
                </a:gridCol>
                <a:gridCol w="661898">
                  <a:extLst>
                    <a:ext uri="{9D8B030D-6E8A-4147-A177-3AD203B41FA5}">
                      <a16:colId xmlns:a16="http://schemas.microsoft.com/office/drawing/2014/main" val="20009"/>
                    </a:ext>
                  </a:extLst>
                </a:gridCol>
              </a:tblGrid>
              <a:tr h="132380">
                <a:tc>
                  <a:txBody>
                    <a:bodyPr/>
                    <a:lstStyle/>
                    <a:p>
                      <a:pPr algn="l" fontAlgn="ctr"/>
                      <a:r>
                        <a:rPr lang="es-CL" sz="800" b="1" i="0" u="none" strike="noStrike">
                          <a:solidFill>
                            <a:srgbClr val="FFFFFF"/>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b"/>
                      <a:r>
                        <a:rPr lang="es-CL" sz="800" b="1" i="0" u="none" strike="noStrike">
                          <a:solidFill>
                            <a:srgbClr val="FFFFFF"/>
                          </a:solidFill>
                          <a:effectLst/>
                          <a:latin typeface="Calibri"/>
                        </a:rPr>
                        <a:t>Presupuesto 2019</a:t>
                      </a:r>
                    </a:p>
                  </a:txBody>
                  <a:tcPr marL="8274" marR="8274" marT="8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b"/>
                      <a:r>
                        <a:rPr lang="es-CL" sz="800" b="1" i="0" u="none" strike="noStrike">
                          <a:solidFill>
                            <a:srgbClr val="FFFFFF"/>
                          </a:solidFill>
                          <a:effectLst/>
                          <a:latin typeface="Calibri"/>
                        </a:rPr>
                        <a:t>Ejecución</a:t>
                      </a:r>
                    </a:p>
                  </a:txBody>
                  <a:tcPr marL="8274" marR="8274" marT="8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405413">
                <a:tc>
                  <a:txBody>
                    <a:bodyPr/>
                    <a:lstStyle/>
                    <a:p>
                      <a:pPr algn="l" fontAlgn="ctr"/>
                      <a:r>
                        <a:rPr lang="es-CL" sz="800" b="1" i="0" u="none" strike="noStrike">
                          <a:solidFill>
                            <a:srgbClr val="FFFFFF"/>
                          </a:solidFill>
                          <a:effectLst/>
                          <a:latin typeface="Calibri"/>
                        </a:rPr>
                        <a:t>Subt.</a:t>
                      </a:r>
                    </a:p>
                  </a:txBody>
                  <a:tcPr marL="8274" marR="8274" marT="82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Item</a:t>
                      </a:r>
                    </a:p>
                  </a:txBody>
                  <a:tcPr marL="8274" marR="8274" marT="8274"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Asig.</a:t>
                      </a:r>
                    </a:p>
                  </a:txBody>
                  <a:tcPr marL="8274" marR="8274" marT="8274"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Clasificación Económica</a:t>
                      </a:r>
                    </a:p>
                  </a:txBody>
                  <a:tcPr marL="8274" marR="8274" marT="82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Ley 2019</a:t>
                      </a:r>
                    </a:p>
                  </a:txBody>
                  <a:tcPr marL="8274" marR="8274" marT="82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Vigente</a:t>
                      </a:r>
                    </a:p>
                  </a:txBody>
                  <a:tcPr marL="8274" marR="8274" marT="8274"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Variación</a:t>
                      </a:r>
                    </a:p>
                  </a:txBody>
                  <a:tcPr marL="8274" marR="8274" marT="82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Ejecución Acumulada</a:t>
                      </a:r>
                    </a:p>
                  </a:txBody>
                  <a:tcPr marL="8274" marR="8274" marT="82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 % Ejecución Ley 2019 </a:t>
                      </a:r>
                    </a:p>
                  </a:txBody>
                  <a:tcPr marL="8274" marR="8274" marT="8274"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 % Ejecución Ppto. Vigente </a:t>
                      </a:r>
                    </a:p>
                  </a:txBody>
                  <a:tcPr marL="8274" marR="8274" marT="82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1"/>
                  </a:ext>
                </a:extLst>
              </a:tr>
              <a:tr h="173748">
                <a:tc>
                  <a:txBody>
                    <a:bodyPr/>
                    <a:lstStyle/>
                    <a:p>
                      <a:pPr algn="l" fontAlgn="ctr"/>
                      <a:r>
                        <a:rPr lang="es-CL" sz="10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GASTOS</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55.169.176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53.912.121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-1.257.055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17.658.068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32,0%</a:t>
                      </a:r>
                    </a:p>
                  </a:txBody>
                  <a:tcPr marL="8274" marR="8274" marT="8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32,8%</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132380">
                <a:tc>
                  <a:txBody>
                    <a:bodyPr/>
                    <a:lstStyle/>
                    <a:p>
                      <a:pPr algn="ctr" fontAlgn="ctr"/>
                      <a:r>
                        <a:rPr lang="es-CL" sz="800" b="1" i="0" u="none" strike="noStrike">
                          <a:solidFill>
                            <a:srgbClr val="000000"/>
                          </a:solidFill>
                          <a:effectLst/>
                          <a:latin typeface="Calibri"/>
                        </a:rPr>
                        <a:t>21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GASTOS EN PERSONAL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2.906.465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2.898.231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-8.234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1.426.066</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49,1%</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49,2%</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132380">
                <a:tc>
                  <a:txBody>
                    <a:bodyPr/>
                    <a:lstStyle/>
                    <a:p>
                      <a:pPr algn="ctr" fontAlgn="ctr"/>
                      <a:r>
                        <a:rPr lang="es-CL" sz="800" b="1" i="0" u="none" strike="noStrike">
                          <a:solidFill>
                            <a:srgbClr val="000000"/>
                          </a:solidFill>
                          <a:effectLst/>
                          <a:latin typeface="Calibri"/>
                        </a:rPr>
                        <a:t>22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BIENES Y SERVICIOS DE CONSUMO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202.308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251.806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49.498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113.138</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55,9%</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44,9%</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132380">
                <a:tc>
                  <a:txBody>
                    <a:bodyPr/>
                    <a:lstStyle/>
                    <a:p>
                      <a:pPr algn="ctr" fontAlgn="ctr"/>
                      <a:r>
                        <a:rPr lang="es-CL" sz="800" b="1" i="0" u="none" strike="noStrike">
                          <a:solidFill>
                            <a:srgbClr val="000000"/>
                          </a:solidFill>
                          <a:effectLst/>
                          <a:latin typeface="Calibri"/>
                        </a:rPr>
                        <a:t>23</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PRESTACIONES DE SEGURIDAD SOCIAL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48.191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48.191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48.191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100,0%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Prestaciones Sociales del Empleador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48.191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48.191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48.191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100,0%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132380">
                <a:tc>
                  <a:txBody>
                    <a:bodyPr/>
                    <a:lstStyle/>
                    <a:p>
                      <a:pPr algn="ctr" fontAlgn="ctr"/>
                      <a:r>
                        <a:rPr lang="es-CL" sz="800" b="1" i="0" u="none" strike="noStrike">
                          <a:solidFill>
                            <a:srgbClr val="000000"/>
                          </a:solidFill>
                          <a:effectLst/>
                          <a:latin typeface="Calibri"/>
                        </a:rPr>
                        <a:t>26</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OTROS GASTOS CORRIENTES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7"/>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Compensaciones por Daños a Terceros y/o a la Propiedad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132380">
                <a:tc>
                  <a:txBody>
                    <a:bodyPr/>
                    <a:lstStyle/>
                    <a:p>
                      <a:pPr algn="ctr" fontAlgn="ctr"/>
                      <a:r>
                        <a:rPr lang="es-CL" sz="800" b="1" i="0" u="none" strike="noStrike">
                          <a:solidFill>
                            <a:srgbClr val="000000"/>
                          </a:solidFill>
                          <a:effectLst/>
                          <a:latin typeface="Calibri"/>
                        </a:rPr>
                        <a:t>29</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ADQUISICIÓN DE ACTIVOS NO FINANCIEROS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12.364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12.364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1.135</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9,2%</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9,2%</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9"/>
                  </a:ext>
                </a:extLst>
              </a:tr>
              <a:tr h="132380">
                <a:tc>
                  <a:txBody>
                    <a:bodyPr/>
                    <a:lstStyle/>
                    <a:p>
                      <a:pPr algn="ctr" fontAlgn="ctr"/>
                      <a:r>
                        <a:rPr lang="es-CL" sz="800" b="1"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04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Mobiliario y Otros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7.731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7.731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0"/>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Máquinas y Equipos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4.633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4.633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1.135</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24,5%</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24,5%</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1"/>
                  </a:ext>
                </a:extLst>
              </a:tr>
              <a:tr h="132380">
                <a:tc>
                  <a:txBody>
                    <a:bodyPr/>
                    <a:lstStyle/>
                    <a:p>
                      <a:pPr algn="ctr" fontAlgn="ctr"/>
                      <a:r>
                        <a:rPr lang="es-CL" sz="800" b="1" i="0" u="none" strike="noStrike">
                          <a:solidFill>
                            <a:srgbClr val="000000"/>
                          </a:solidFill>
                          <a:effectLst/>
                          <a:latin typeface="Calibri"/>
                        </a:rPr>
                        <a:t>31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INICIATIVAS DE INVERSIÓN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15.389.832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13.966.788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-1.423.044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4.770.627</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31,0%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34,2%</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2"/>
                  </a:ext>
                </a:extLst>
              </a:tr>
              <a:tr h="132380">
                <a:tc>
                  <a:txBody>
                    <a:bodyPr/>
                    <a:lstStyle/>
                    <a:p>
                      <a:pPr algn="ctr" fontAlgn="ctr"/>
                      <a:r>
                        <a:rPr lang="es-CL" sz="800" b="1"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Proyectos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15.389.832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13.966.788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-1.423.044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4.770.627</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31,0%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34,2%</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3"/>
                  </a:ext>
                </a:extLst>
              </a:tr>
              <a:tr h="132380">
                <a:tc>
                  <a:txBody>
                    <a:bodyPr/>
                    <a:lstStyle/>
                    <a:p>
                      <a:pPr algn="ctr" fontAlgn="ctr"/>
                      <a:r>
                        <a:rPr lang="es-CL" sz="800" b="1" i="0" u="none" strike="noStrike">
                          <a:solidFill>
                            <a:srgbClr val="000000"/>
                          </a:solidFill>
                          <a:effectLst/>
                          <a:latin typeface="Calibri"/>
                        </a:rPr>
                        <a:t>32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PRÉSTAMOS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19.063.238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19.063.238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8.361.572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43,9%</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43,9%</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4"/>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Hipotecarios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19.063.238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19.063.238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8.361.572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43,9%</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43,9%</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5"/>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003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Préstamos Subsidio Habitacional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19.063.238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19.063.238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8.361.572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43,9%</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43,9%</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6"/>
                  </a:ext>
                </a:extLst>
              </a:tr>
              <a:tr h="132380">
                <a:tc>
                  <a:txBody>
                    <a:bodyPr/>
                    <a:lstStyle/>
                    <a:p>
                      <a:pPr algn="ctr" fontAlgn="ctr"/>
                      <a:r>
                        <a:rPr lang="es-CL" sz="800" b="1" i="0" u="none" strike="noStrike">
                          <a:solidFill>
                            <a:srgbClr val="000000"/>
                          </a:solidFill>
                          <a:effectLst/>
                          <a:latin typeface="Calibri"/>
                        </a:rPr>
                        <a:t>33</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TRANSFERENCIAS DE CAPITAL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17.594.722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17.671.256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76.534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2.937.339</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16,7%</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16,6%</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7"/>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01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Al Sector Privado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17.594.722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17.594.722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2.860.805</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16,3%</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16,3%</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8"/>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Subsidio de Protección del Patrimonio Familiar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1.500.355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1.500.355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1.251.728</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83,4%</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83,4%</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9"/>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127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Subsidios Leasing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2.062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2.062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0"/>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Sistema Integrado de Subsidio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1.399.700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1.399.700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610.100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43,6%</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43,6%</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1"/>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Fondo Solidario de Elección de Vivienda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13.341.013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13.341.013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271.485</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2"/>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Programa Mejoramiento de Viviendas y Barrios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208.756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208.756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3"/>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136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Programa Habitacional Rural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257.350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257.350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4"/>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Subsidio Extraordinario de Reactivación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180.231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180.231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727.492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403,6%</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403,6%</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5"/>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Programa de Integración Social y Territorial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705.255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705.255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6"/>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A Otras Entidades Públicas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76.534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76.534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76.534</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100,0%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7"/>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102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Municipalidades para el Programa Recuperación de Barrios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76.534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76.534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76.534</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100,0%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8"/>
                  </a:ext>
                </a:extLst>
              </a:tr>
              <a:tr h="132380">
                <a:tc>
                  <a:txBody>
                    <a:bodyPr/>
                    <a:lstStyle/>
                    <a:p>
                      <a:pPr algn="ctr" fontAlgn="ctr"/>
                      <a:r>
                        <a:rPr lang="es-CL" sz="800" b="1" i="0" u="none" strike="noStrike">
                          <a:solidFill>
                            <a:srgbClr val="000000"/>
                          </a:solidFill>
                          <a:effectLst/>
                          <a:latin typeface="Calibri"/>
                        </a:rPr>
                        <a:t>34</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SERVICIO DE LA DEUDA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237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237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9"/>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Deuda Flotante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237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237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dirty="0">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30"/>
                  </a:ext>
                </a:extLst>
              </a:tr>
            </a:tbl>
          </a:graphicData>
        </a:graphic>
      </p:graphicFrame>
    </p:spTree>
    <p:extLst>
      <p:ext uri="{BB962C8B-B14F-4D97-AF65-F5344CB8AC3E}">
        <p14:creationId xmlns:p14="http://schemas.microsoft.com/office/powerpoint/2010/main" val="3556598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27</a:t>
            </a:fld>
            <a:endParaRPr lang="es-CL" dirty="0"/>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JUNIO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18. CAPÍTULO 33. PROGRAMA 01: SERVIU REGIÓN METROPOLITANA</a:t>
            </a:r>
          </a:p>
        </p:txBody>
      </p:sp>
      <p:sp>
        <p:nvSpPr>
          <p:cNvPr id="6" name="1 Título">
            <a:extLst>
              <a:ext uri="{FF2B5EF4-FFF2-40B4-BE49-F238E27FC236}">
                <a16:creationId xmlns:a16="http://schemas.microsoft.com/office/drawing/2014/main" id="{DEAA01B8-88F6-444C-9D31-827C4F7EDB0A}"/>
              </a:ext>
            </a:extLst>
          </p:cNvPr>
          <p:cNvSpPr txBox="1">
            <a:spLocks/>
          </p:cNvSpPr>
          <p:nvPr/>
        </p:nvSpPr>
        <p:spPr>
          <a:xfrm>
            <a:off x="386224" y="126876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graphicFrame>
        <p:nvGraphicFramePr>
          <p:cNvPr id="2" name="1 Tabla"/>
          <p:cNvGraphicFramePr>
            <a:graphicFrameLocks noGrp="1"/>
          </p:cNvGraphicFramePr>
          <p:nvPr>
            <p:extLst>
              <p:ext uri="{D42A27DB-BD31-4B8C-83A1-F6EECF244321}">
                <p14:modId xmlns:p14="http://schemas.microsoft.com/office/powerpoint/2010/main" val="2534596923"/>
              </p:ext>
            </p:extLst>
          </p:nvPr>
        </p:nvGraphicFramePr>
        <p:xfrm>
          <a:off x="467546" y="1600201"/>
          <a:ext cx="8148277" cy="4525960"/>
        </p:xfrm>
        <a:graphic>
          <a:graphicData uri="http://schemas.openxmlformats.org/drawingml/2006/table">
            <a:tbl>
              <a:tblPr/>
              <a:tblGrid>
                <a:gridCol w="273065">
                  <a:extLst>
                    <a:ext uri="{9D8B030D-6E8A-4147-A177-3AD203B41FA5}">
                      <a16:colId xmlns:a16="http://schemas.microsoft.com/office/drawing/2014/main" val="20000"/>
                    </a:ext>
                  </a:extLst>
                </a:gridCol>
                <a:gridCol w="273065">
                  <a:extLst>
                    <a:ext uri="{9D8B030D-6E8A-4147-A177-3AD203B41FA5}">
                      <a16:colId xmlns:a16="http://schemas.microsoft.com/office/drawing/2014/main" val="20001"/>
                    </a:ext>
                  </a:extLst>
                </a:gridCol>
                <a:gridCol w="273065">
                  <a:extLst>
                    <a:ext uri="{9D8B030D-6E8A-4147-A177-3AD203B41FA5}">
                      <a16:colId xmlns:a16="http://schemas.microsoft.com/office/drawing/2014/main" val="20002"/>
                    </a:ext>
                  </a:extLst>
                </a:gridCol>
                <a:gridCol w="3080181">
                  <a:extLst>
                    <a:ext uri="{9D8B030D-6E8A-4147-A177-3AD203B41FA5}">
                      <a16:colId xmlns:a16="http://schemas.microsoft.com/office/drawing/2014/main" val="20003"/>
                    </a:ext>
                  </a:extLst>
                </a:gridCol>
                <a:gridCol w="731816">
                  <a:extLst>
                    <a:ext uri="{9D8B030D-6E8A-4147-A177-3AD203B41FA5}">
                      <a16:colId xmlns:a16="http://schemas.microsoft.com/office/drawing/2014/main" val="20004"/>
                    </a:ext>
                  </a:extLst>
                </a:gridCol>
                <a:gridCol w="731816">
                  <a:extLst>
                    <a:ext uri="{9D8B030D-6E8A-4147-A177-3AD203B41FA5}">
                      <a16:colId xmlns:a16="http://schemas.microsoft.com/office/drawing/2014/main" val="20005"/>
                    </a:ext>
                  </a:extLst>
                </a:gridCol>
                <a:gridCol w="731816">
                  <a:extLst>
                    <a:ext uri="{9D8B030D-6E8A-4147-A177-3AD203B41FA5}">
                      <a16:colId xmlns:a16="http://schemas.microsoft.com/office/drawing/2014/main" val="20006"/>
                    </a:ext>
                  </a:extLst>
                </a:gridCol>
                <a:gridCol w="731816">
                  <a:extLst>
                    <a:ext uri="{9D8B030D-6E8A-4147-A177-3AD203B41FA5}">
                      <a16:colId xmlns:a16="http://schemas.microsoft.com/office/drawing/2014/main" val="20007"/>
                    </a:ext>
                  </a:extLst>
                </a:gridCol>
                <a:gridCol w="666280">
                  <a:extLst>
                    <a:ext uri="{9D8B030D-6E8A-4147-A177-3AD203B41FA5}">
                      <a16:colId xmlns:a16="http://schemas.microsoft.com/office/drawing/2014/main" val="20008"/>
                    </a:ext>
                  </a:extLst>
                </a:gridCol>
                <a:gridCol w="655357">
                  <a:extLst>
                    <a:ext uri="{9D8B030D-6E8A-4147-A177-3AD203B41FA5}">
                      <a16:colId xmlns:a16="http://schemas.microsoft.com/office/drawing/2014/main" val="20009"/>
                    </a:ext>
                  </a:extLst>
                </a:gridCol>
              </a:tblGrid>
              <a:tr h="124425">
                <a:tc>
                  <a:txBody>
                    <a:bodyPr/>
                    <a:lstStyle/>
                    <a:p>
                      <a:pPr algn="l" fontAlgn="ctr"/>
                      <a:r>
                        <a:rPr lang="es-CL" sz="700" b="1" i="0" u="none" strike="noStrike">
                          <a:solidFill>
                            <a:srgbClr val="FFFFFF"/>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700" b="1" i="0" u="none" strike="noStrike">
                          <a:solidFill>
                            <a:srgbClr val="FFFFFF"/>
                          </a:solidFill>
                          <a:effectLst/>
                          <a:latin typeface="Calibri"/>
                        </a:rPr>
                        <a:t> </a:t>
                      </a:r>
                    </a:p>
                  </a:txBody>
                  <a:tcPr marL="7777" marR="7777" marT="7777"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700" b="1" i="0" u="none" strike="noStrike">
                          <a:solidFill>
                            <a:srgbClr val="FFFFFF"/>
                          </a:solidFill>
                          <a:effectLst/>
                          <a:latin typeface="Calibri"/>
                        </a:rPr>
                        <a:t> </a:t>
                      </a:r>
                    </a:p>
                  </a:txBody>
                  <a:tcPr marL="7777" marR="7777" marT="7777"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700" b="1" i="0" u="none" strike="noStrike">
                          <a:solidFill>
                            <a:srgbClr val="FFFFFF"/>
                          </a:solidFill>
                          <a:effectLst/>
                          <a:latin typeface="Calibri"/>
                        </a:rPr>
                        <a:t>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b"/>
                      <a:r>
                        <a:rPr lang="es-CL" sz="700" b="1" i="0" u="none" strike="noStrike">
                          <a:solidFill>
                            <a:srgbClr val="FFFFFF"/>
                          </a:solidFill>
                          <a:effectLst/>
                          <a:latin typeface="Calibri"/>
                        </a:rPr>
                        <a:t>Presupuesto 2019</a:t>
                      </a:r>
                    </a:p>
                  </a:txBody>
                  <a:tcPr marL="7777" marR="7777" marT="77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b"/>
                      <a:r>
                        <a:rPr lang="es-CL" sz="700" b="1" i="0" u="none" strike="noStrike">
                          <a:solidFill>
                            <a:srgbClr val="FFFFFF"/>
                          </a:solidFill>
                          <a:effectLst/>
                          <a:latin typeface="Calibri"/>
                        </a:rPr>
                        <a:t>Ejecución</a:t>
                      </a:r>
                    </a:p>
                  </a:txBody>
                  <a:tcPr marL="7777" marR="7777" marT="77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381052">
                <a:tc>
                  <a:txBody>
                    <a:bodyPr/>
                    <a:lstStyle/>
                    <a:p>
                      <a:pPr algn="l" fontAlgn="ctr"/>
                      <a:r>
                        <a:rPr lang="es-CL" sz="700" b="1" i="0" u="none" strike="noStrike">
                          <a:solidFill>
                            <a:srgbClr val="FFFFFF"/>
                          </a:solidFill>
                          <a:effectLst/>
                          <a:latin typeface="Calibri"/>
                        </a:rPr>
                        <a:t>Subt.</a:t>
                      </a:r>
                    </a:p>
                  </a:txBody>
                  <a:tcPr marL="7777" marR="7777" marT="77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700" b="1" i="0" u="none" strike="noStrike">
                          <a:solidFill>
                            <a:srgbClr val="FFFFFF"/>
                          </a:solidFill>
                          <a:effectLst/>
                          <a:latin typeface="Calibri"/>
                        </a:rPr>
                        <a:t>Item</a:t>
                      </a:r>
                    </a:p>
                  </a:txBody>
                  <a:tcPr marL="7777" marR="7777" marT="7777"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700" b="1" i="0" u="none" strike="noStrike">
                          <a:solidFill>
                            <a:srgbClr val="FFFFFF"/>
                          </a:solidFill>
                          <a:effectLst/>
                          <a:latin typeface="Calibri"/>
                        </a:rPr>
                        <a:t>Asig.</a:t>
                      </a:r>
                    </a:p>
                  </a:txBody>
                  <a:tcPr marL="7777" marR="7777" marT="7777"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700" b="1" i="0" u="none" strike="noStrike">
                          <a:solidFill>
                            <a:srgbClr val="FFFFFF"/>
                          </a:solidFill>
                          <a:effectLst/>
                          <a:latin typeface="Calibri"/>
                        </a:rPr>
                        <a:t>Clasificación Económica</a:t>
                      </a:r>
                    </a:p>
                  </a:txBody>
                  <a:tcPr marL="7777" marR="7777" marT="777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a:rPr>
                        <a:t>Ley 2019</a:t>
                      </a:r>
                    </a:p>
                  </a:txBody>
                  <a:tcPr marL="7777" marR="7777" marT="77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a:rPr>
                        <a:t>Vigente</a:t>
                      </a:r>
                    </a:p>
                  </a:txBody>
                  <a:tcPr marL="7777" marR="7777" marT="7777"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a:rPr>
                        <a:t>Variación</a:t>
                      </a:r>
                    </a:p>
                  </a:txBody>
                  <a:tcPr marL="7777" marR="7777" marT="777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a:rPr>
                        <a:t>Ejecución Acumulada</a:t>
                      </a:r>
                    </a:p>
                  </a:txBody>
                  <a:tcPr marL="7777" marR="7777" marT="77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a:rPr>
                        <a:t> % Ejecución Ley 2019 </a:t>
                      </a:r>
                    </a:p>
                  </a:txBody>
                  <a:tcPr marL="7777" marR="7777" marT="7777"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a:rPr>
                        <a:t> % Ejecución Ppto. Vigente </a:t>
                      </a:r>
                    </a:p>
                  </a:txBody>
                  <a:tcPr marL="7777" marR="7777" marT="777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1"/>
                  </a:ext>
                </a:extLst>
              </a:tr>
              <a:tr h="163308">
                <a:tc>
                  <a:txBody>
                    <a:bodyPr/>
                    <a:lstStyle/>
                    <a:p>
                      <a:pPr algn="l" fontAlgn="ctr"/>
                      <a:r>
                        <a:rPr lang="es-CL" sz="9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900" b="0" i="0" u="none" strike="noStrike">
                          <a:solidFill>
                            <a:srgbClr val="000000"/>
                          </a:solidFill>
                          <a:effectLst/>
                          <a:latin typeface="Calibri"/>
                        </a:rPr>
                        <a:t> </a:t>
                      </a:r>
                    </a:p>
                  </a:txBody>
                  <a:tcPr marL="7777" marR="7777" marT="77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900" b="0" i="0" u="none" strike="noStrike">
                          <a:solidFill>
                            <a:srgbClr val="000000"/>
                          </a:solidFill>
                          <a:effectLst/>
                          <a:latin typeface="Calibri"/>
                        </a:rPr>
                        <a:t> </a:t>
                      </a:r>
                    </a:p>
                  </a:txBody>
                  <a:tcPr marL="7777" marR="7777" marT="77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GASTOS</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551.230.950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586.271.260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35.040.310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228.842.260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41,5%</a:t>
                      </a:r>
                    </a:p>
                  </a:txBody>
                  <a:tcPr marL="7777" marR="7777" marT="77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39,0%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124425">
                <a:tc>
                  <a:txBody>
                    <a:bodyPr/>
                    <a:lstStyle/>
                    <a:p>
                      <a:pPr algn="ctr" fontAlgn="ctr"/>
                      <a:r>
                        <a:rPr lang="es-CL" sz="700" b="1" i="0" u="none" strike="noStrike">
                          <a:solidFill>
                            <a:srgbClr val="000000"/>
                          </a:solidFill>
                          <a:effectLst/>
                          <a:latin typeface="Calibri"/>
                        </a:rPr>
                        <a:t>21</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GASTOS EN PERSONAL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17.877.049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17.853.640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-23.409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9.243.213</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51,7%</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51,8%</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124425">
                <a:tc>
                  <a:txBody>
                    <a:bodyPr/>
                    <a:lstStyle/>
                    <a:p>
                      <a:pPr algn="ctr" fontAlgn="ctr"/>
                      <a:r>
                        <a:rPr lang="es-CL" sz="700" b="1" i="0" u="none" strike="noStrike">
                          <a:solidFill>
                            <a:srgbClr val="000000"/>
                          </a:solidFill>
                          <a:effectLst/>
                          <a:latin typeface="Calibri"/>
                        </a:rPr>
                        <a:t>22</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BIENES Y SERVICIOS DE CONSUMO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2.174.728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2.434.307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259.579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785.742</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36,1%</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32,3%</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124425">
                <a:tc>
                  <a:txBody>
                    <a:bodyPr/>
                    <a:lstStyle/>
                    <a:p>
                      <a:pPr algn="ctr" fontAlgn="ctr"/>
                      <a:r>
                        <a:rPr lang="es-CL" sz="700" b="1" i="0" u="none" strike="noStrike">
                          <a:solidFill>
                            <a:srgbClr val="000000"/>
                          </a:solidFill>
                          <a:effectLst/>
                          <a:latin typeface="Calibri"/>
                        </a:rPr>
                        <a:t>23</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PRESTACIONES DE SEGURIDAD SOCIAL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133.229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133.229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133.229</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100,0%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03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Prestaciones Sociales del Empleador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133.229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133.229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133.229</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100,0%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124425">
                <a:tc>
                  <a:txBody>
                    <a:bodyPr/>
                    <a:lstStyle/>
                    <a:p>
                      <a:pPr algn="ctr" fontAlgn="ctr"/>
                      <a:r>
                        <a:rPr lang="es-CL" sz="700" b="1" i="0" u="none" strike="noStrike">
                          <a:solidFill>
                            <a:srgbClr val="000000"/>
                          </a:solidFill>
                          <a:effectLst/>
                          <a:latin typeface="Calibri"/>
                        </a:rPr>
                        <a:t>26</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OTROS GASTOS CORRIENTES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10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10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255.659</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2556590,0%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2556590,0%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7"/>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Compensaciones por Daños a Terceros y/o a la Propiedad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10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10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255.659</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2556590,0%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2556590,0%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124425">
                <a:tc>
                  <a:txBody>
                    <a:bodyPr/>
                    <a:lstStyle/>
                    <a:p>
                      <a:pPr algn="ctr" fontAlgn="ctr"/>
                      <a:r>
                        <a:rPr lang="es-CL" sz="700" b="1" i="0" u="none" strike="noStrike">
                          <a:solidFill>
                            <a:srgbClr val="000000"/>
                          </a:solidFill>
                          <a:effectLst/>
                          <a:latin typeface="Calibri"/>
                        </a:rPr>
                        <a:t>29</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ADQUISICIÓN DE ACTIVOS NO FINANCIEROS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71.643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24.064.522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23.992.879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11.266</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15,7%</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9"/>
                  </a:ext>
                </a:extLst>
              </a:tr>
              <a:tr h="124425">
                <a:tc>
                  <a:txBody>
                    <a:bodyPr/>
                    <a:lstStyle/>
                    <a:p>
                      <a:pPr algn="ctr" fontAlgn="ctr"/>
                      <a:r>
                        <a:rPr lang="es-CL" sz="700" b="1"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01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Terrenos</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23.992.879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23.992.879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0"/>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04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Mobiliario y Otros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31.694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31.694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8.577</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27,1%</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27,1%</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1"/>
                  </a:ext>
                </a:extLst>
              </a:tr>
              <a:tr h="124425">
                <a:tc>
                  <a:txBody>
                    <a:bodyPr/>
                    <a:lstStyle/>
                    <a:p>
                      <a:pPr algn="ctr" fontAlgn="ctr"/>
                      <a:r>
                        <a:rPr lang="es-CL" sz="700" b="1"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05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Máquinas y Equipos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39.949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39.949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2.689</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6,7%</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6,7%</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2"/>
                  </a:ext>
                </a:extLst>
              </a:tr>
              <a:tr h="124425">
                <a:tc>
                  <a:txBody>
                    <a:bodyPr/>
                    <a:lstStyle/>
                    <a:p>
                      <a:pPr algn="ctr" fontAlgn="ctr"/>
                      <a:r>
                        <a:rPr lang="es-CL" sz="700" b="1" i="0" u="none" strike="noStrike">
                          <a:solidFill>
                            <a:srgbClr val="000000"/>
                          </a:solidFill>
                          <a:effectLst/>
                          <a:latin typeface="Calibri"/>
                        </a:rPr>
                        <a:t>31</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INICIATIVAS DE INVERSIÓN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50.282.027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57.977.327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7.695.300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21.351.154</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42,5%</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36,8%</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3"/>
                  </a:ext>
                </a:extLst>
              </a:tr>
              <a:tr h="124425">
                <a:tc>
                  <a:txBody>
                    <a:bodyPr/>
                    <a:lstStyle/>
                    <a:p>
                      <a:pPr algn="ctr" fontAlgn="ctr"/>
                      <a:r>
                        <a:rPr lang="es-CL" sz="700" b="1"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Proyectos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50.282.027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57.977.327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7.695.300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21.351.154</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42,5%</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36,8%</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4"/>
                  </a:ext>
                </a:extLst>
              </a:tr>
              <a:tr h="124425">
                <a:tc>
                  <a:txBody>
                    <a:bodyPr/>
                    <a:lstStyle/>
                    <a:p>
                      <a:pPr algn="ctr" fontAlgn="ctr"/>
                      <a:r>
                        <a:rPr lang="es-CL" sz="700" b="1" i="0" u="none" strike="noStrike">
                          <a:solidFill>
                            <a:srgbClr val="000000"/>
                          </a:solidFill>
                          <a:effectLst/>
                          <a:latin typeface="Calibri"/>
                        </a:rPr>
                        <a:t>32</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PRÉSTAMOS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165.368.405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165.368.405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46.734.996</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28,3%</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28,3%</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5"/>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Hipotecarios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165.368.405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165.368.405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46.734.996</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28,3%</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28,3%</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6"/>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003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Préstamos Subsidio Habitacional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165.368.405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165.368.405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46.734.996</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28,3%</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28,3%</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7"/>
                  </a:ext>
                </a:extLst>
              </a:tr>
              <a:tr h="124425">
                <a:tc>
                  <a:txBody>
                    <a:bodyPr/>
                    <a:lstStyle/>
                    <a:p>
                      <a:pPr algn="ctr" fontAlgn="ctr"/>
                      <a:r>
                        <a:rPr lang="es-CL" sz="700" b="1" i="0" u="none" strike="noStrike">
                          <a:solidFill>
                            <a:srgbClr val="000000"/>
                          </a:solidFill>
                          <a:effectLst/>
                          <a:latin typeface="Calibri"/>
                        </a:rPr>
                        <a:t>33</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TRANSFERENCIAS DE CAPITAL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315.455.128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318.437.860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2.982.732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150.327.001</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47,7%</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47,2%</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8"/>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01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Al Sector Privado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315.455.128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318.185.377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2.730.249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150.263.889</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47,6%</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47,2%</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9"/>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023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Subsidios Fondo Solidario de Vivienda</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895.200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895.200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0"/>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025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Sistema Subsidio Habitacional</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11.035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11.035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1"/>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028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Subsidio de Protección del Patrimonio Familiar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78.920.972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78.920.972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52.504.862</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66,5%</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66,5%</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2"/>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127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Subsidios Leasing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601.859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601.859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343.418</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57,1%</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57,1%</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3"/>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132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Sistema Integrado de Subsidio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53.886.579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53.886.579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26.734.087</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49,6%</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49,6%</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4"/>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133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Fondo Solidario de Elección de Vivienda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139.786.869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141.610.883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1.824.014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54.574.097</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39,0%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38,5%</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5"/>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135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Programa Mejoramiento de Viviendas y Barrios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1.163.670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1.163.670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6"/>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136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Programa Habitacional Rural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4.598.256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4.598.256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269.347</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5,9%</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5,9%</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7"/>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137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Subsidio Extraordinario de Reactivación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7.287.226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7.287.226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4.672.469</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64,1%</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64,1%</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8"/>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138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Programa Integración Social y Territorial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29.209.697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29.209.697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11.165.609</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38,2%</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38,2%</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9"/>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03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A Otras Entidades Públicas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252.483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252.483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63.112</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25,0%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30"/>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102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Municipalidades para el Programa Recuperación de Barrios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252.483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252.483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63.112</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25,0%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31"/>
                  </a:ext>
                </a:extLst>
              </a:tr>
              <a:tr h="124425">
                <a:tc>
                  <a:txBody>
                    <a:bodyPr/>
                    <a:lstStyle/>
                    <a:p>
                      <a:pPr algn="ctr" fontAlgn="ctr"/>
                      <a:r>
                        <a:rPr lang="es-CL" sz="700" b="1" i="0" u="none" strike="noStrike">
                          <a:solidFill>
                            <a:srgbClr val="000000"/>
                          </a:solidFill>
                          <a:effectLst/>
                          <a:latin typeface="Calibri"/>
                        </a:rPr>
                        <a:t>34</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SERVICIO DE LA DEUDA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1.960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1.960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32"/>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07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Deuda Flotante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1.960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1.960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0" i="0" u="none" strike="noStrike" dirty="0">
                          <a:solidFill>
                            <a:srgbClr val="000000"/>
                          </a:solidFill>
                          <a:effectLst/>
                          <a:latin typeface="Calibri"/>
                        </a:rPr>
                        <a:t>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33"/>
                  </a:ext>
                </a:extLst>
              </a:tr>
            </a:tbl>
          </a:graphicData>
        </a:graphic>
      </p:graphicFrame>
    </p:spTree>
    <p:extLst>
      <p:ext uri="{BB962C8B-B14F-4D97-AF65-F5344CB8AC3E}">
        <p14:creationId xmlns:p14="http://schemas.microsoft.com/office/powerpoint/2010/main" val="3862792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28</a:t>
            </a:fld>
            <a:endParaRPr lang="es-CL" dirty="0"/>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JUNIO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18. CAPÍTULO 34. PROGRAMA 01: SERVIU XIV REGIÓN</a:t>
            </a:r>
          </a:p>
        </p:txBody>
      </p:sp>
      <p:sp>
        <p:nvSpPr>
          <p:cNvPr id="6" name="1 Título">
            <a:extLst>
              <a:ext uri="{FF2B5EF4-FFF2-40B4-BE49-F238E27FC236}">
                <a16:creationId xmlns:a16="http://schemas.microsoft.com/office/drawing/2014/main" id="{8F5A23F0-3C15-46CE-B3E1-B01B9F3D62A7}"/>
              </a:ext>
            </a:extLst>
          </p:cNvPr>
          <p:cNvSpPr txBox="1">
            <a:spLocks/>
          </p:cNvSpPr>
          <p:nvPr/>
        </p:nvSpPr>
        <p:spPr>
          <a:xfrm>
            <a:off x="386224" y="126876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graphicFrame>
        <p:nvGraphicFramePr>
          <p:cNvPr id="2" name="1 Tabla"/>
          <p:cNvGraphicFramePr>
            <a:graphicFrameLocks noGrp="1"/>
          </p:cNvGraphicFramePr>
          <p:nvPr>
            <p:extLst>
              <p:ext uri="{D42A27DB-BD31-4B8C-83A1-F6EECF244321}">
                <p14:modId xmlns:p14="http://schemas.microsoft.com/office/powerpoint/2010/main" val="3945793723"/>
              </p:ext>
            </p:extLst>
          </p:nvPr>
        </p:nvGraphicFramePr>
        <p:xfrm>
          <a:off x="457199" y="1712215"/>
          <a:ext cx="8229602" cy="4021041"/>
        </p:xfrm>
        <a:graphic>
          <a:graphicData uri="http://schemas.openxmlformats.org/drawingml/2006/table">
            <a:tbl>
              <a:tblPr/>
              <a:tblGrid>
                <a:gridCol w="275791">
                  <a:extLst>
                    <a:ext uri="{9D8B030D-6E8A-4147-A177-3AD203B41FA5}">
                      <a16:colId xmlns:a16="http://schemas.microsoft.com/office/drawing/2014/main" val="20000"/>
                    </a:ext>
                  </a:extLst>
                </a:gridCol>
                <a:gridCol w="275791">
                  <a:extLst>
                    <a:ext uri="{9D8B030D-6E8A-4147-A177-3AD203B41FA5}">
                      <a16:colId xmlns:a16="http://schemas.microsoft.com/office/drawing/2014/main" val="20001"/>
                    </a:ext>
                  </a:extLst>
                </a:gridCol>
                <a:gridCol w="275791">
                  <a:extLst>
                    <a:ext uri="{9D8B030D-6E8A-4147-A177-3AD203B41FA5}">
                      <a16:colId xmlns:a16="http://schemas.microsoft.com/office/drawing/2014/main" val="20002"/>
                    </a:ext>
                  </a:extLst>
                </a:gridCol>
                <a:gridCol w="3110921">
                  <a:extLst>
                    <a:ext uri="{9D8B030D-6E8A-4147-A177-3AD203B41FA5}">
                      <a16:colId xmlns:a16="http://schemas.microsoft.com/office/drawing/2014/main" val="20003"/>
                    </a:ext>
                  </a:extLst>
                </a:gridCol>
                <a:gridCol w="739120">
                  <a:extLst>
                    <a:ext uri="{9D8B030D-6E8A-4147-A177-3AD203B41FA5}">
                      <a16:colId xmlns:a16="http://schemas.microsoft.com/office/drawing/2014/main" val="20004"/>
                    </a:ext>
                  </a:extLst>
                </a:gridCol>
                <a:gridCol w="739120">
                  <a:extLst>
                    <a:ext uri="{9D8B030D-6E8A-4147-A177-3AD203B41FA5}">
                      <a16:colId xmlns:a16="http://schemas.microsoft.com/office/drawing/2014/main" val="20005"/>
                    </a:ext>
                  </a:extLst>
                </a:gridCol>
                <a:gridCol w="739120">
                  <a:extLst>
                    <a:ext uri="{9D8B030D-6E8A-4147-A177-3AD203B41FA5}">
                      <a16:colId xmlns:a16="http://schemas.microsoft.com/office/drawing/2014/main" val="20006"/>
                    </a:ext>
                  </a:extLst>
                </a:gridCol>
                <a:gridCol w="739120">
                  <a:extLst>
                    <a:ext uri="{9D8B030D-6E8A-4147-A177-3AD203B41FA5}">
                      <a16:colId xmlns:a16="http://schemas.microsoft.com/office/drawing/2014/main" val="20007"/>
                    </a:ext>
                  </a:extLst>
                </a:gridCol>
                <a:gridCol w="672930">
                  <a:extLst>
                    <a:ext uri="{9D8B030D-6E8A-4147-A177-3AD203B41FA5}">
                      <a16:colId xmlns:a16="http://schemas.microsoft.com/office/drawing/2014/main" val="20008"/>
                    </a:ext>
                  </a:extLst>
                </a:gridCol>
                <a:gridCol w="661898">
                  <a:extLst>
                    <a:ext uri="{9D8B030D-6E8A-4147-A177-3AD203B41FA5}">
                      <a16:colId xmlns:a16="http://schemas.microsoft.com/office/drawing/2014/main" val="20009"/>
                    </a:ext>
                  </a:extLst>
                </a:gridCol>
              </a:tblGrid>
              <a:tr h="132380">
                <a:tc>
                  <a:txBody>
                    <a:bodyPr/>
                    <a:lstStyle/>
                    <a:p>
                      <a:pPr algn="l" fontAlgn="ctr"/>
                      <a:r>
                        <a:rPr lang="es-CL" sz="800" b="1" i="0" u="none" strike="noStrike">
                          <a:solidFill>
                            <a:srgbClr val="FFFFFF"/>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b"/>
                      <a:r>
                        <a:rPr lang="es-CL" sz="800" b="1" i="0" u="none" strike="noStrike">
                          <a:solidFill>
                            <a:srgbClr val="FFFFFF"/>
                          </a:solidFill>
                          <a:effectLst/>
                          <a:latin typeface="Calibri"/>
                        </a:rPr>
                        <a:t>Presupuesto 2019</a:t>
                      </a:r>
                    </a:p>
                  </a:txBody>
                  <a:tcPr marL="8274" marR="8274" marT="8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b"/>
                      <a:r>
                        <a:rPr lang="es-CL" sz="800" b="1" i="0" u="none" strike="noStrike">
                          <a:solidFill>
                            <a:srgbClr val="FFFFFF"/>
                          </a:solidFill>
                          <a:effectLst/>
                          <a:latin typeface="Calibri"/>
                        </a:rPr>
                        <a:t>Ejecución</a:t>
                      </a:r>
                    </a:p>
                  </a:txBody>
                  <a:tcPr marL="8274" marR="8274" marT="8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405413">
                <a:tc>
                  <a:txBody>
                    <a:bodyPr/>
                    <a:lstStyle/>
                    <a:p>
                      <a:pPr algn="l" fontAlgn="ctr"/>
                      <a:r>
                        <a:rPr lang="es-CL" sz="800" b="1" i="0" u="none" strike="noStrike">
                          <a:solidFill>
                            <a:srgbClr val="FFFFFF"/>
                          </a:solidFill>
                          <a:effectLst/>
                          <a:latin typeface="Calibri"/>
                        </a:rPr>
                        <a:t>Subt.</a:t>
                      </a:r>
                    </a:p>
                  </a:txBody>
                  <a:tcPr marL="8274" marR="8274" marT="82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Item</a:t>
                      </a:r>
                    </a:p>
                  </a:txBody>
                  <a:tcPr marL="8274" marR="8274" marT="8274"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Asig.</a:t>
                      </a:r>
                    </a:p>
                  </a:txBody>
                  <a:tcPr marL="8274" marR="8274" marT="8274"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Clasificación Económica</a:t>
                      </a:r>
                    </a:p>
                  </a:txBody>
                  <a:tcPr marL="8274" marR="8274" marT="82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Ley 2019</a:t>
                      </a:r>
                    </a:p>
                  </a:txBody>
                  <a:tcPr marL="8274" marR="8274" marT="82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Vigente</a:t>
                      </a:r>
                    </a:p>
                  </a:txBody>
                  <a:tcPr marL="8274" marR="8274" marT="8274"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Variación</a:t>
                      </a:r>
                    </a:p>
                  </a:txBody>
                  <a:tcPr marL="8274" marR="8274" marT="82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Ejecución Acumulada</a:t>
                      </a:r>
                    </a:p>
                  </a:txBody>
                  <a:tcPr marL="8274" marR="8274" marT="82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 % Ejecución Ley 2019 </a:t>
                      </a:r>
                    </a:p>
                  </a:txBody>
                  <a:tcPr marL="8274" marR="8274" marT="8274"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 % Ejecución Ppto. Vigente </a:t>
                      </a:r>
                    </a:p>
                  </a:txBody>
                  <a:tcPr marL="8274" marR="8274" marT="82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1"/>
                  </a:ext>
                </a:extLst>
              </a:tr>
              <a:tr h="173748">
                <a:tc>
                  <a:txBody>
                    <a:bodyPr/>
                    <a:lstStyle/>
                    <a:p>
                      <a:pPr algn="l" fontAlgn="ctr"/>
                      <a:r>
                        <a:rPr lang="es-CL" sz="10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GASTOS</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77.960.897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78.441.678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480.781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36.062.689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46,3%</a:t>
                      </a:r>
                    </a:p>
                  </a:txBody>
                  <a:tcPr marL="8274" marR="8274" marT="8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46,0%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132380">
                <a:tc>
                  <a:txBody>
                    <a:bodyPr/>
                    <a:lstStyle/>
                    <a:p>
                      <a:pPr algn="ctr" fontAlgn="ctr"/>
                      <a:r>
                        <a:rPr lang="es-CL" sz="800" b="1" i="0" u="none" strike="noStrike">
                          <a:solidFill>
                            <a:srgbClr val="000000"/>
                          </a:solidFill>
                          <a:effectLst/>
                          <a:latin typeface="Calibri"/>
                        </a:rPr>
                        <a:t>21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GASTOS EN PERSONAL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2.225.719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2.225.719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1.225.183</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55,0%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55,0%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132380">
                <a:tc>
                  <a:txBody>
                    <a:bodyPr/>
                    <a:lstStyle/>
                    <a:p>
                      <a:pPr algn="ctr" fontAlgn="ctr"/>
                      <a:r>
                        <a:rPr lang="es-CL" sz="800" b="1" i="0" u="none" strike="noStrike">
                          <a:solidFill>
                            <a:srgbClr val="000000"/>
                          </a:solidFill>
                          <a:effectLst/>
                          <a:latin typeface="Calibri"/>
                        </a:rPr>
                        <a:t>22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BIENES Y SERVICIOS DE CONSUMO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222.131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339.736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117.605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157.239</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70,8%</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46,3%</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132380">
                <a:tc>
                  <a:txBody>
                    <a:bodyPr/>
                    <a:lstStyle/>
                    <a:p>
                      <a:pPr algn="ctr" fontAlgn="ctr"/>
                      <a:r>
                        <a:rPr lang="es-CL" sz="800" b="1" i="0" u="none" strike="noStrike">
                          <a:solidFill>
                            <a:srgbClr val="000000"/>
                          </a:solidFill>
                          <a:effectLst/>
                          <a:latin typeface="Calibri"/>
                        </a:rPr>
                        <a:t>26</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OTROS GASTOS CORRIENTES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Compensaciones por Daños a Terceros y/o a la Propiedad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132380">
                <a:tc>
                  <a:txBody>
                    <a:bodyPr/>
                    <a:lstStyle/>
                    <a:p>
                      <a:pPr algn="ctr" fontAlgn="ctr"/>
                      <a:r>
                        <a:rPr lang="es-CL" sz="800" b="1" i="0" u="none" strike="noStrike">
                          <a:solidFill>
                            <a:srgbClr val="000000"/>
                          </a:solidFill>
                          <a:effectLst/>
                          <a:latin typeface="Calibri"/>
                        </a:rPr>
                        <a:t>29</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ADQUISICIÓN DE ACTIVOS NO FINANCIEROS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13.745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13.745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8.001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58,2%</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58,2%</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7"/>
                  </a:ext>
                </a:extLst>
              </a:tr>
              <a:tr h="132380">
                <a:tc>
                  <a:txBody>
                    <a:bodyPr/>
                    <a:lstStyle/>
                    <a:p>
                      <a:pPr algn="ctr" fontAlgn="ctr"/>
                      <a:r>
                        <a:rPr lang="es-CL" sz="800" b="1"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04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Mobiliario y Otros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9.895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9.895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4.350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44,0%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44,0%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Máquinas y Equipos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3.850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3.850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3.651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94,8%</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94,8%</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9"/>
                  </a:ext>
                </a:extLst>
              </a:tr>
              <a:tr h="132380">
                <a:tc>
                  <a:txBody>
                    <a:bodyPr/>
                    <a:lstStyle/>
                    <a:p>
                      <a:pPr algn="ctr" fontAlgn="ctr"/>
                      <a:r>
                        <a:rPr lang="es-CL" sz="800" b="1" i="0" u="none" strike="noStrike">
                          <a:solidFill>
                            <a:srgbClr val="000000"/>
                          </a:solidFill>
                          <a:effectLst/>
                          <a:latin typeface="Calibri"/>
                        </a:rPr>
                        <a:t>31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INICIATIVAS DE INVERSIÓN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15.979.102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15.372.167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-606.935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7.058.479</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44,2%</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45,9%</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0"/>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Proyectos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15.979.102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15.372.167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-606.935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7.058.479</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44,2%</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45,9%</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1"/>
                  </a:ext>
                </a:extLst>
              </a:tr>
              <a:tr h="132380">
                <a:tc>
                  <a:txBody>
                    <a:bodyPr/>
                    <a:lstStyle/>
                    <a:p>
                      <a:pPr algn="ctr" fontAlgn="ctr"/>
                      <a:r>
                        <a:rPr lang="es-CL" sz="800" b="1" i="0" u="none" strike="noStrike">
                          <a:solidFill>
                            <a:srgbClr val="000000"/>
                          </a:solidFill>
                          <a:effectLst/>
                          <a:latin typeface="Calibri"/>
                        </a:rPr>
                        <a:t>32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PRÉSTAMOS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9.723.505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9.723.505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6.446.229</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66,3%</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66,3%</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2"/>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Hipotecarios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9.723.505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9.723.505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6.446.229</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66,3%</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66,3%</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3"/>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003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Préstamos Subsidio Habitacional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9.723.505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9.723.505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6.446.229</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66,3%</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66,3%</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4"/>
                  </a:ext>
                </a:extLst>
              </a:tr>
              <a:tr h="132380">
                <a:tc>
                  <a:txBody>
                    <a:bodyPr/>
                    <a:lstStyle/>
                    <a:p>
                      <a:pPr algn="ctr" fontAlgn="ctr"/>
                      <a:r>
                        <a:rPr lang="es-CL" sz="800" b="1" i="0" u="none" strike="noStrike">
                          <a:solidFill>
                            <a:srgbClr val="000000"/>
                          </a:solidFill>
                          <a:effectLst/>
                          <a:latin typeface="Calibri"/>
                        </a:rPr>
                        <a:t>33</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TRANSFERENCIAS DE CAPITAL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49.795.685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50.080.456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284.771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20.481.218</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41,1%</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40,9%</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5"/>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01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Al Sector Privado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49.795.685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49.795.685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20.481.218</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41,1%</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41,1%</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6"/>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028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Subsidio de Protección del Patrimonio Familiar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5.149.559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5.149.559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3.155.551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61,3%</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61,3%</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7"/>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Sistema Integrado de Subsidio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5.416.152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5.416.152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3.260.207</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60,2%</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60,2%</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8"/>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Fondo Solidario de Elección de Vivienda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26.046.550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26.046.550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12.565.869</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48,2%</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48,2%</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9"/>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Programa Mejoramiento de Viviendas y Barrios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892.141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892.141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0"/>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136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Programa Habitabilidad Rural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9.042.911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9.042.911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691.742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7,6%</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7,6%</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1"/>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Subsidio Extraordinario de Reactivación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40.112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40.112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3.970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9,9%</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9,9%</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2"/>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138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Programa de Integración Social y Territorial (DS 19)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3.208.260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3.208.260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803.879</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25,1%</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25,1%</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3"/>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03</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A Otras Entidades Públicas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284.771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284.771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4"/>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102</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Municipalidades para el Programa Recuperación de Barrios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284.771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284.771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5"/>
                  </a:ext>
                </a:extLst>
              </a:tr>
              <a:tr h="132380">
                <a:tc>
                  <a:txBody>
                    <a:bodyPr/>
                    <a:lstStyle/>
                    <a:p>
                      <a:pPr algn="ctr" fontAlgn="ctr"/>
                      <a:r>
                        <a:rPr lang="es-CL" sz="800" b="1" i="0" u="none" strike="noStrike">
                          <a:solidFill>
                            <a:srgbClr val="000000"/>
                          </a:solidFill>
                          <a:effectLst/>
                          <a:latin typeface="Calibri"/>
                        </a:rPr>
                        <a:t>34</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SERVICIO DE LA DEUDA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1.000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686.340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685.340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686.340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68634,0%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100,0%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6"/>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Deuda Flotante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1.000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686.340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685.340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686.340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68634,0%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dirty="0">
                          <a:solidFill>
                            <a:srgbClr val="000000"/>
                          </a:solidFill>
                          <a:effectLst/>
                          <a:latin typeface="Calibri"/>
                        </a:rPr>
                        <a:t>100,0%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664715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29</a:t>
            </a:fld>
            <a:endParaRPr lang="es-CL" dirty="0"/>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JUNIO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18. CAPÍTULO 35. PROGRAMA 01: SERVIU XV REGIÓN</a:t>
            </a:r>
          </a:p>
        </p:txBody>
      </p:sp>
      <p:sp>
        <p:nvSpPr>
          <p:cNvPr id="6" name="1 Título">
            <a:extLst>
              <a:ext uri="{FF2B5EF4-FFF2-40B4-BE49-F238E27FC236}">
                <a16:creationId xmlns:a16="http://schemas.microsoft.com/office/drawing/2014/main" id="{E130145B-20A1-49EE-8643-1B546A80A39B}"/>
              </a:ext>
            </a:extLst>
          </p:cNvPr>
          <p:cNvSpPr txBox="1">
            <a:spLocks/>
          </p:cNvSpPr>
          <p:nvPr/>
        </p:nvSpPr>
        <p:spPr>
          <a:xfrm>
            <a:off x="386224" y="126876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graphicFrame>
        <p:nvGraphicFramePr>
          <p:cNvPr id="3" name="2 Tabla"/>
          <p:cNvGraphicFramePr>
            <a:graphicFrameLocks noGrp="1"/>
          </p:cNvGraphicFramePr>
          <p:nvPr>
            <p:extLst>
              <p:ext uri="{D42A27DB-BD31-4B8C-83A1-F6EECF244321}">
                <p14:modId xmlns:p14="http://schemas.microsoft.com/office/powerpoint/2010/main" val="4129244003"/>
              </p:ext>
            </p:extLst>
          </p:nvPr>
        </p:nvGraphicFramePr>
        <p:xfrm>
          <a:off x="467546" y="1600201"/>
          <a:ext cx="8148277" cy="4525960"/>
        </p:xfrm>
        <a:graphic>
          <a:graphicData uri="http://schemas.openxmlformats.org/drawingml/2006/table">
            <a:tbl>
              <a:tblPr/>
              <a:tblGrid>
                <a:gridCol w="273065">
                  <a:extLst>
                    <a:ext uri="{9D8B030D-6E8A-4147-A177-3AD203B41FA5}">
                      <a16:colId xmlns:a16="http://schemas.microsoft.com/office/drawing/2014/main" val="20000"/>
                    </a:ext>
                  </a:extLst>
                </a:gridCol>
                <a:gridCol w="273065">
                  <a:extLst>
                    <a:ext uri="{9D8B030D-6E8A-4147-A177-3AD203B41FA5}">
                      <a16:colId xmlns:a16="http://schemas.microsoft.com/office/drawing/2014/main" val="20001"/>
                    </a:ext>
                  </a:extLst>
                </a:gridCol>
                <a:gridCol w="273065">
                  <a:extLst>
                    <a:ext uri="{9D8B030D-6E8A-4147-A177-3AD203B41FA5}">
                      <a16:colId xmlns:a16="http://schemas.microsoft.com/office/drawing/2014/main" val="20002"/>
                    </a:ext>
                  </a:extLst>
                </a:gridCol>
                <a:gridCol w="3080181">
                  <a:extLst>
                    <a:ext uri="{9D8B030D-6E8A-4147-A177-3AD203B41FA5}">
                      <a16:colId xmlns:a16="http://schemas.microsoft.com/office/drawing/2014/main" val="20003"/>
                    </a:ext>
                  </a:extLst>
                </a:gridCol>
                <a:gridCol w="731816">
                  <a:extLst>
                    <a:ext uri="{9D8B030D-6E8A-4147-A177-3AD203B41FA5}">
                      <a16:colId xmlns:a16="http://schemas.microsoft.com/office/drawing/2014/main" val="20004"/>
                    </a:ext>
                  </a:extLst>
                </a:gridCol>
                <a:gridCol w="731816">
                  <a:extLst>
                    <a:ext uri="{9D8B030D-6E8A-4147-A177-3AD203B41FA5}">
                      <a16:colId xmlns:a16="http://schemas.microsoft.com/office/drawing/2014/main" val="20005"/>
                    </a:ext>
                  </a:extLst>
                </a:gridCol>
                <a:gridCol w="731816">
                  <a:extLst>
                    <a:ext uri="{9D8B030D-6E8A-4147-A177-3AD203B41FA5}">
                      <a16:colId xmlns:a16="http://schemas.microsoft.com/office/drawing/2014/main" val="20006"/>
                    </a:ext>
                  </a:extLst>
                </a:gridCol>
                <a:gridCol w="731816">
                  <a:extLst>
                    <a:ext uri="{9D8B030D-6E8A-4147-A177-3AD203B41FA5}">
                      <a16:colId xmlns:a16="http://schemas.microsoft.com/office/drawing/2014/main" val="20007"/>
                    </a:ext>
                  </a:extLst>
                </a:gridCol>
                <a:gridCol w="666280">
                  <a:extLst>
                    <a:ext uri="{9D8B030D-6E8A-4147-A177-3AD203B41FA5}">
                      <a16:colId xmlns:a16="http://schemas.microsoft.com/office/drawing/2014/main" val="20008"/>
                    </a:ext>
                  </a:extLst>
                </a:gridCol>
                <a:gridCol w="655357">
                  <a:extLst>
                    <a:ext uri="{9D8B030D-6E8A-4147-A177-3AD203B41FA5}">
                      <a16:colId xmlns:a16="http://schemas.microsoft.com/office/drawing/2014/main" val="20009"/>
                    </a:ext>
                  </a:extLst>
                </a:gridCol>
              </a:tblGrid>
              <a:tr h="124425">
                <a:tc>
                  <a:txBody>
                    <a:bodyPr/>
                    <a:lstStyle/>
                    <a:p>
                      <a:pPr algn="l" fontAlgn="ctr"/>
                      <a:r>
                        <a:rPr lang="es-CL" sz="700" b="1" i="0" u="none" strike="noStrike">
                          <a:solidFill>
                            <a:srgbClr val="FFFFFF"/>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700" b="1" i="0" u="none" strike="noStrike">
                          <a:solidFill>
                            <a:srgbClr val="FFFFFF"/>
                          </a:solidFill>
                          <a:effectLst/>
                          <a:latin typeface="Calibri"/>
                        </a:rPr>
                        <a:t> </a:t>
                      </a:r>
                    </a:p>
                  </a:txBody>
                  <a:tcPr marL="7777" marR="7777" marT="7777"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700" b="1" i="0" u="none" strike="noStrike">
                          <a:solidFill>
                            <a:srgbClr val="FFFFFF"/>
                          </a:solidFill>
                          <a:effectLst/>
                          <a:latin typeface="Calibri"/>
                        </a:rPr>
                        <a:t> </a:t>
                      </a:r>
                    </a:p>
                  </a:txBody>
                  <a:tcPr marL="7777" marR="7777" marT="7777"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700" b="1" i="0" u="none" strike="noStrike">
                          <a:solidFill>
                            <a:srgbClr val="FFFFFF"/>
                          </a:solidFill>
                          <a:effectLst/>
                          <a:latin typeface="Calibri"/>
                        </a:rPr>
                        <a:t>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b"/>
                      <a:r>
                        <a:rPr lang="es-CL" sz="700" b="1" i="0" u="none" strike="noStrike">
                          <a:solidFill>
                            <a:srgbClr val="FFFFFF"/>
                          </a:solidFill>
                          <a:effectLst/>
                          <a:latin typeface="Calibri"/>
                        </a:rPr>
                        <a:t>Presupuesto 2019</a:t>
                      </a:r>
                    </a:p>
                  </a:txBody>
                  <a:tcPr marL="7777" marR="7777" marT="77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b"/>
                      <a:r>
                        <a:rPr lang="es-CL" sz="700" b="1" i="0" u="none" strike="noStrike">
                          <a:solidFill>
                            <a:srgbClr val="FFFFFF"/>
                          </a:solidFill>
                          <a:effectLst/>
                          <a:latin typeface="Calibri"/>
                        </a:rPr>
                        <a:t>Ejecución</a:t>
                      </a:r>
                    </a:p>
                  </a:txBody>
                  <a:tcPr marL="7777" marR="7777" marT="77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381052">
                <a:tc>
                  <a:txBody>
                    <a:bodyPr/>
                    <a:lstStyle/>
                    <a:p>
                      <a:pPr algn="l" fontAlgn="ctr"/>
                      <a:r>
                        <a:rPr lang="es-CL" sz="700" b="1" i="0" u="none" strike="noStrike">
                          <a:solidFill>
                            <a:srgbClr val="FFFFFF"/>
                          </a:solidFill>
                          <a:effectLst/>
                          <a:latin typeface="Calibri"/>
                        </a:rPr>
                        <a:t>Subt.</a:t>
                      </a:r>
                    </a:p>
                  </a:txBody>
                  <a:tcPr marL="7777" marR="7777" marT="77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700" b="1" i="0" u="none" strike="noStrike">
                          <a:solidFill>
                            <a:srgbClr val="FFFFFF"/>
                          </a:solidFill>
                          <a:effectLst/>
                          <a:latin typeface="Calibri"/>
                        </a:rPr>
                        <a:t>Item</a:t>
                      </a:r>
                    </a:p>
                  </a:txBody>
                  <a:tcPr marL="7777" marR="7777" marT="7777"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700" b="1" i="0" u="none" strike="noStrike">
                          <a:solidFill>
                            <a:srgbClr val="FFFFFF"/>
                          </a:solidFill>
                          <a:effectLst/>
                          <a:latin typeface="Calibri"/>
                        </a:rPr>
                        <a:t>Asig.</a:t>
                      </a:r>
                    </a:p>
                  </a:txBody>
                  <a:tcPr marL="7777" marR="7777" marT="7777"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700" b="1" i="0" u="none" strike="noStrike">
                          <a:solidFill>
                            <a:srgbClr val="FFFFFF"/>
                          </a:solidFill>
                          <a:effectLst/>
                          <a:latin typeface="Calibri"/>
                        </a:rPr>
                        <a:t>Clasificación Económica</a:t>
                      </a:r>
                    </a:p>
                  </a:txBody>
                  <a:tcPr marL="7777" marR="7777" marT="777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a:rPr>
                        <a:t>Ley 2019</a:t>
                      </a:r>
                    </a:p>
                  </a:txBody>
                  <a:tcPr marL="7777" marR="7777" marT="77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a:rPr>
                        <a:t>Vigente</a:t>
                      </a:r>
                    </a:p>
                  </a:txBody>
                  <a:tcPr marL="7777" marR="7777" marT="7777"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a:rPr>
                        <a:t>Variación</a:t>
                      </a:r>
                    </a:p>
                  </a:txBody>
                  <a:tcPr marL="7777" marR="7777" marT="777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a:rPr>
                        <a:t>Ejecución Acumulada</a:t>
                      </a:r>
                    </a:p>
                  </a:txBody>
                  <a:tcPr marL="7777" marR="7777" marT="77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a:rPr>
                        <a:t> % Ejecución Ley 2019 </a:t>
                      </a:r>
                    </a:p>
                  </a:txBody>
                  <a:tcPr marL="7777" marR="7777" marT="7777"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a:rPr>
                        <a:t> % Ejecución Ppto. Vigente </a:t>
                      </a:r>
                    </a:p>
                  </a:txBody>
                  <a:tcPr marL="7777" marR="7777" marT="777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1"/>
                  </a:ext>
                </a:extLst>
              </a:tr>
              <a:tr h="163308">
                <a:tc>
                  <a:txBody>
                    <a:bodyPr/>
                    <a:lstStyle/>
                    <a:p>
                      <a:pPr algn="l" fontAlgn="ctr"/>
                      <a:r>
                        <a:rPr lang="es-CL" sz="9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900" b="0" i="0" u="none" strike="noStrike">
                          <a:solidFill>
                            <a:srgbClr val="000000"/>
                          </a:solidFill>
                          <a:effectLst/>
                          <a:latin typeface="Calibri"/>
                        </a:rPr>
                        <a:t> </a:t>
                      </a:r>
                    </a:p>
                  </a:txBody>
                  <a:tcPr marL="7777" marR="7777" marT="77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900" b="0" i="0" u="none" strike="noStrike">
                          <a:solidFill>
                            <a:srgbClr val="000000"/>
                          </a:solidFill>
                          <a:effectLst/>
                          <a:latin typeface="Calibri"/>
                        </a:rPr>
                        <a:t> </a:t>
                      </a:r>
                    </a:p>
                  </a:txBody>
                  <a:tcPr marL="7777" marR="7777" marT="77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GASTOS</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65.330.840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68.359.090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3.028.250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26.109.367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40,0%</a:t>
                      </a:r>
                    </a:p>
                  </a:txBody>
                  <a:tcPr marL="7777" marR="7777" marT="77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38,2%</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124425">
                <a:tc>
                  <a:txBody>
                    <a:bodyPr/>
                    <a:lstStyle/>
                    <a:p>
                      <a:pPr algn="ctr" fontAlgn="ctr"/>
                      <a:r>
                        <a:rPr lang="es-CL" sz="700" b="1" i="0" u="none" strike="noStrike">
                          <a:solidFill>
                            <a:srgbClr val="000000"/>
                          </a:solidFill>
                          <a:effectLst/>
                          <a:latin typeface="Calibri"/>
                        </a:rPr>
                        <a:t>21</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GASTOS EN PERSONAL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2.347.057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2.342.524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-4.533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1.178.128</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50,2%</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50,3%</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124425">
                <a:tc>
                  <a:txBody>
                    <a:bodyPr/>
                    <a:lstStyle/>
                    <a:p>
                      <a:pPr algn="ctr" fontAlgn="ctr"/>
                      <a:r>
                        <a:rPr lang="es-CL" sz="700" b="1" i="0" u="none" strike="noStrike">
                          <a:solidFill>
                            <a:srgbClr val="000000"/>
                          </a:solidFill>
                          <a:effectLst/>
                          <a:latin typeface="Calibri"/>
                        </a:rPr>
                        <a:t>22</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BIENES Y SERVICIOS DE CONSUMO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200.574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291.039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90.465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131.517</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65,6%</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45,2%</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124425">
                <a:tc>
                  <a:txBody>
                    <a:bodyPr/>
                    <a:lstStyle/>
                    <a:p>
                      <a:pPr algn="ctr" fontAlgn="ctr"/>
                      <a:r>
                        <a:rPr lang="es-CL" sz="700" b="1" i="0" u="none" strike="noStrike">
                          <a:solidFill>
                            <a:srgbClr val="000000"/>
                          </a:solidFill>
                          <a:effectLst/>
                          <a:latin typeface="Calibri"/>
                        </a:rPr>
                        <a:t>23</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PRESTACIONES DE SEGURIDAD SOCIAL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26.272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26.272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26.272</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100,0%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03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Prestaciones Sociales del Empleador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26.272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26.272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26.272</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100,0%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124425">
                <a:tc>
                  <a:txBody>
                    <a:bodyPr/>
                    <a:lstStyle/>
                    <a:p>
                      <a:pPr algn="ctr" fontAlgn="ctr"/>
                      <a:r>
                        <a:rPr lang="es-CL" sz="700" b="1" i="0" u="none" strike="noStrike">
                          <a:solidFill>
                            <a:srgbClr val="000000"/>
                          </a:solidFill>
                          <a:effectLst/>
                          <a:latin typeface="Calibri"/>
                        </a:rPr>
                        <a:t>26</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OTROS GASTOS CORRIENTES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10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10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7"/>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Compensaciones por Daños a Terceros y/o a la Propiedad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10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10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124425">
                <a:tc>
                  <a:txBody>
                    <a:bodyPr/>
                    <a:lstStyle/>
                    <a:p>
                      <a:pPr algn="ctr" fontAlgn="ctr"/>
                      <a:r>
                        <a:rPr lang="es-CL" sz="700" b="1" i="0" u="none" strike="noStrike">
                          <a:solidFill>
                            <a:srgbClr val="000000"/>
                          </a:solidFill>
                          <a:effectLst/>
                          <a:latin typeface="Calibri"/>
                        </a:rPr>
                        <a:t>29</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ADQUISICIÓN DE ACTIVOS NO FINANCIEROS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11.102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161.557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150.455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4.167</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37,5%</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2,6%</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9"/>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Edificios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150.455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150.455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0"/>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04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Mobiliario y Otros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5.994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5.994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2.086</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34,8%</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34,8%</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1"/>
                  </a:ext>
                </a:extLst>
              </a:tr>
              <a:tr h="124425">
                <a:tc>
                  <a:txBody>
                    <a:bodyPr/>
                    <a:lstStyle/>
                    <a:p>
                      <a:pPr algn="ctr" fontAlgn="ctr"/>
                      <a:r>
                        <a:rPr lang="es-CL" sz="700" b="1"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05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Máquinas y Equipos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5.108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5.108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2.081</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40,7%</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40,7%</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2"/>
                  </a:ext>
                </a:extLst>
              </a:tr>
              <a:tr h="124425">
                <a:tc>
                  <a:txBody>
                    <a:bodyPr/>
                    <a:lstStyle/>
                    <a:p>
                      <a:pPr algn="ctr" fontAlgn="ctr"/>
                      <a:r>
                        <a:rPr lang="es-CL" sz="700" b="1" i="0" u="none" strike="noStrike">
                          <a:solidFill>
                            <a:srgbClr val="000000"/>
                          </a:solidFill>
                          <a:effectLst/>
                          <a:latin typeface="Calibri"/>
                        </a:rPr>
                        <a:t>31</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INICIATIVAS DE INVERSIÓN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5.657.692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5.955.169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297.477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1.430.735</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25,3%</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24,0%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3"/>
                  </a:ext>
                </a:extLst>
              </a:tr>
              <a:tr h="124425">
                <a:tc>
                  <a:txBody>
                    <a:bodyPr/>
                    <a:lstStyle/>
                    <a:p>
                      <a:pPr algn="ctr" fontAlgn="ctr"/>
                      <a:r>
                        <a:rPr lang="es-CL" sz="700" b="1"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01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Estudios Básicos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43.261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43.261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4"/>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Proyectos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5.614.431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5.911.908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297.477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1.430.735</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25,5%</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24,2%</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5"/>
                  </a:ext>
                </a:extLst>
              </a:tr>
              <a:tr h="124425">
                <a:tc>
                  <a:txBody>
                    <a:bodyPr/>
                    <a:lstStyle/>
                    <a:p>
                      <a:pPr algn="ctr" fontAlgn="ctr"/>
                      <a:r>
                        <a:rPr lang="es-CL" sz="700" b="1" i="0" u="none" strike="noStrike">
                          <a:solidFill>
                            <a:srgbClr val="000000"/>
                          </a:solidFill>
                          <a:effectLst/>
                          <a:latin typeface="Calibri"/>
                        </a:rPr>
                        <a:t>32</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PRÉSTAMOS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36.376.110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36.376.110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12.053.178</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33,1%</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33,1%</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6"/>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Hipotecarios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36.376.110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36.376.110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12.053.178</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33,1%</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33,1%</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7"/>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003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Préstamos Subsidio Habitacional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36.376.110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36.376.110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12.053.178</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33,1%</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33,1%</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8"/>
                  </a:ext>
                </a:extLst>
              </a:tr>
              <a:tr h="124425">
                <a:tc>
                  <a:txBody>
                    <a:bodyPr/>
                    <a:lstStyle/>
                    <a:p>
                      <a:pPr algn="ctr" fontAlgn="ctr"/>
                      <a:r>
                        <a:rPr lang="es-CL" sz="700" b="1" i="0" u="none" strike="noStrike">
                          <a:solidFill>
                            <a:srgbClr val="000000"/>
                          </a:solidFill>
                          <a:effectLst/>
                          <a:latin typeface="Calibri"/>
                        </a:rPr>
                        <a:t>33</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TRANSFERENCIAS DE CAPITAL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20.737.295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20.813.829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76.534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8.892.790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42,9%</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42,7%</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9"/>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01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Al Sector Privado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20.737.295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20.737.295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8.892.790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42,9%</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42,9%</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0"/>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023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Subsidios Fondo Solidario de Vivienda</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1.057.752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1.057.752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44.730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4,2%</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1"/>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028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Subsidio de Protección del Patrimonio Familiar</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2.026.819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2.026.819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1.785.912</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88,1%</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2"/>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028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Subsidio de Protección del Patrimonio Familiar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2.026.819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19.472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-2.007.347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3"/>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132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Sistema Integrado de Subsidio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655.639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655.639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594.151</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90,6%</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90,6%</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4"/>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133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Fondo Solidario de Elección de Vivienda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17.172.046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16.809.845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-362.201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6.440.585</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37,5%</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38,3%</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5"/>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135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Programa Mejoramiento de Viviendas y Barrios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108.917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108.917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779</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0,7%</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0,7%</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6"/>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136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Programa Habitabilidad Rural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686.653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4.521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-682.132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7"/>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137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Subsidio Extraordinario de Reactivación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54.330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54.330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26.633</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49,0%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49,0%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8"/>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138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Programa de Integración Social y Territorial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32.891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-32.891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29"/>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03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A Otras Entidades Públicas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76.534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76.534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30"/>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102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Municipalidades para el Programa Recuperación de Barrios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76.534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76.534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31"/>
                  </a:ext>
                </a:extLst>
              </a:tr>
              <a:tr h="124425">
                <a:tc>
                  <a:txBody>
                    <a:bodyPr/>
                    <a:lstStyle/>
                    <a:p>
                      <a:pPr algn="ctr" fontAlgn="ctr"/>
                      <a:r>
                        <a:rPr lang="es-CL" sz="700" b="1" i="0" u="none" strike="noStrike">
                          <a:solidFill>
                            <a:srgbClr val="000000"/>
                          </a:solidFill>
                          <a:effectLst/>
                          <a:latin typeface="Calibri"/>
                        </a:rPr>
                        <a:t>34</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a:rPr>
                        <a:t>SERVICIO DE LA DEUDA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a:rPr>
                        <a:t>1.000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a:rPr>
                        <a:t>2.392.580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2.391.580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2.392.580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239258,0%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a:rPr>
                        <a:t>100,0%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32"/>
                  </a:ext>
                </a:extLst>
              </a:tr>
              <a:tr h="124425">
                <a:tc>
                  <a:txBody>
                    <a:bodyPr/>
                    <a:lstStyle/>
                    <a:p>
                      <a:pPr algn="ctr" fontAlgn="ctr"/>
                      <a:r>
                        <a:rPr lang="es-CL" sz="700" b="0" i="0" u="none" strike="noStrike">
                          <a:solidFill>
                            <a:srgbClr val="000000"/>
                          </a:solidFill>
                          <a:effectLst/>
                          <a:latin typeface="Calibri"/>
                        </a:rPr>
                        <a:t>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07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700" b="0" i="0" u="none" strike="noStrike">
                          <a:solidFill>
                            <a:srgbClr val="000000"/>
                          </a:solidFill>
                          <a:effectLst/>
                          <a:latin typeface="Calibri"/>
                        </a:rPr>
                        <a:t>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700" b="0" i="0" u="none" strike="noStrike">
                          <a:solidFill>
                            <a:srgbClr val="000000"/>
                          </a:solidFill>
                          <a:effectLst/>
                          <a:latin typeface="Calibri"/>
                        </a:rPr>
                        <a:t>Deuda Flotante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FFFFFF"/>
                          </a:solidFill>
                          <a:effectLst/>
                          <a:latin typeface="Calibri"/>
                        </a:rPr>
                        <a:t>1.000 </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700" b="0" i="0" u="none" strike="noStrike">
                          <a:solidFill>
                            <a:srgbClr val="000000"/>
                          </a:solidFill>
                          <a:effectLst/>
                          <a:latin typeface="Calibri"/>
                        </a:rPr>
                        <a:t>2.392.580 </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2.391.580 </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2.392.580</a:t>
                      </a:r>
                    </a:p>
                  </a:txBody>
                  <a:tcPr marL="7777" marR="7777" marT="7777"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0" i="0" u="none" strike="noStrike">
                          <a:solidFill>
                            <a:srgbClr val="000000"/>
                          </a:solidFill>
                          <a:effectLst/>
                          <a:latin typeface="Calibri"/>
                        </a:rPr>
                        <a:t>239258,0%</a:t>
                      </a:r>
                    </a:p>
                  </a:txBody>
                  <a:tcPr marL="7777" marR="7777" marT="7777"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0" i="0" u="none" strike="noStrike" dirty="0">
                          <a:solidFill>
                            <a:srgbClr val="000000"/>
                          </a:solidFill>
                          <a:effectLst/>
                          <a:latin typeface="Calibri"/>
                        </a:rPr>
                        <a:t>100,0%</a:t>
                      </a:r>
                    </a:p>
                  </a:txBody>
                  <a:tcPr marL="7777" marR="7777" marT="7777"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33"/>
                  </a:ext>
                </a:extLst>
              </a:tr>
            </a:tbl>
          </a:graphicData>
        </a:graphic>
      </p:graphicFrame>
    </p:spTree>
    <p:extLst>
      <p:ext uri="{BB962C8B-B14F-4D97-AF65-F5344CB8AC3E}">
        <p14:creationId xmlns:p14="http://schemas.microsoft.com/office/powerpoint/2010/main" val="222104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3</a:t>
            </a:fld>
            <a:endParaRPr lang="es-CL"/>
          </a:p>
        </p:txBody>
      </p:sp>
      <p:sp>
        <p:nvSpPr>
          <p:cNvPr id="6" name="1 Título"/>
          <p:cNvSpPr txBox="1">
            <a:spLocks/>
          </p:cNvSpPr>
          <p:nvPr/>
        </p:nvSpPr>
        <p:spPr>
          <a:xfrm>
            <a:off x="395536" y="1268760"/>
            <a:ext cx="8229600" cy="5184576"/>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spcBef>
                <a:spcPts val="500"/>
              </a:spcBef>
              <a:spcAft>
                <a:spcPts val="500"/>
              </a:spcAft>
            </a:pPr>
            <a:r>
              <a:rPr lang="es-CL" sz="1600" b="1" dirty="0">
                <a:latin typeface="+mn-lt"/>
                <a:ea typeface="Verdana" pitchFamily="34" charset="0"/>
                <a:cs typeface="Verdana" pitchFamily="34" charset="0"/>
              </a:rPr>
              <a:t>Principales hallazgos</a:t>
            </a:r>
          </a:p>
          <a:p>
            <a:pPr marL="342900" indent="-342900" algn="just">
              <a:spcBef>
                <a:spcPts val="500"/>
              </a:spcBef>
              <a:spcAft>
                <a:spcPts val="500"/>
              </a:spcAft>
              <a:buFont typeface="+mj-lt"/>
              <a:buAutoNum type="arabicPeriod" startAt="5"/>
            </a:pPr>
            <a:r>
              <a:rPr lang="es-CL" sz="1400" dirty="0"/>
              <a:t>Respecto a los subsidios y programas ejecutados por los Servicios de Vivienda y Urbanismos, la ejecución presupuestaria se presenta a continuación:</a:t>
            </a:r>
          </a:p>
          <a:p>
            <a:pPr marL="342900" indent="-342900" algn="just">
              <a:spcBef>
                <a:spcPts val="500"/>
              </a:spcBef>
              <a:spcAft>
                <a:spcPts val="500"/>
              </a:spcAft>
              <a:buFont typeface="+mj-lt"/>
              <a:buAutoNum type="arabicPeriod" startAt="5"/>
            </a:pPr>
            <a:endParaRPr lang="es-CL" sz="1400" dirty="0"/>
          </a:p>
          <a:p>
            <a:pPr marL="360363" algn="just">
              <a:spcBef>
                <a:spcPts val="500"/>
              </a:spcBef>
              <a:spcAft>
                <a:spcPts val="500"/>
              </a:spcAft>
              <a:buFont typeface="Wingdings" panose="05000000000000000000" pitchFamily="2" charset="2"/>
              <a:buChar char="q"/>
              <a:tabLst>
                <a:tab pos="720725" algn="l"/>
              </a:tabLst>
            </a:pPr>
            <a:endParaRPr lang="es-CL" sz="1600" dirty="0"/>
          </a:p>
          <a:p>
            <a:pPr marL="800100" lvl="1" indent="-342900" algn="just">
              <a:spcBef>
                <a:spcPts val="500"/>
              </a:spcBef>
              <a:spcAft>
                <a:spcPts val="500"/>
              </a:spcAft>
              <a:buFont typeface="+mj-lt"/>
              <a:buAutoNum type="arabicPeriod" startAt="4"/>
            </a:pPr>
            <a:endParaRPr lang="es-CL" sz="100" dirty="0"/>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JUNIO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18 MINISTERIO DE VIVIENDA Y URBANISMO</a:t>
            </a:r>
          </a:p>
        </p:txBody>
      </p:sp>
      <p:graphicFrame>
        <p:nvGraphicFramePr>
          <p:cNvPr id="4" name="3 Tabla"/>
          <p:cNvGraphicFramePr>
            <a:graphicFrameLocks noGrp="1"/>
          </p:cNvGraphicFramePr>
          <p:nvPr>
            <p:extLst>
              <p:ext uri="{D42A27DB-BD31-4B8C-83A1-F6EECF244321}">
                <p14:modId xmlns:p14="http://schemas.microsoft.com/office/powerpoint/2010/main" val="774457669"/>
              </p:ext>
            </p:extLst>
          </p:nvPr>
        </p:nvGraphicFramePr>
        <p:xfrm>
          <a:off x="457201" y="2204864"/>
          <a:ext cx="8229597" cy="1772430"/>
        </p:xfrm>
        <a:graphic>
          <a:graphicData uri="http://schemas.openxmlformats.org/drawingml/2006/table">
            <a:tbl>
              <a:tblPr/>
              <a:tblGrid>
                <a:gridCol w="2644293">
                  <a:extLst>
                    <a:ext uri="{9D8B030D-6E8A-4147-A177-3AD203B41FA5}">
                      <a16:colId xmlns:a16="http://schemas.microsoft.com/office/drawing/2014/main" val="20000"/>
                    </a:ext>
                  </a:extLst>
                </a:gridCol>
                <a:gridCol w="698163">
                  <a:extLst>
                    <a:ext uri="{9D8B030D-6E8A-4147-A177-3AD203B41FA5}">
                      <a16:colId xmlns:a16="http://schemas.microsoft.com/office/drawing/2014/main" val="20001"/>
                    </a:ext>
                  </a:extLst>
                </a:gridCol>
                <a:gridCol w="698163">
                  <a:extLst>
                    <a:ext uri="{9D8B030D-6E8A-4147-A177-3AD203B41FA5}">
                      <a16:colId xmlns:a16="http://schemas.microsoft.com/office/drawing/2014/main" val="20002"/>
                    </a:ext>
                  </a:extLst>
                </a:gridCol>
                <a:gridCol w="698163">
                  <a:extLst>
                    <a:ext uri="{9D8B030D-6E8A-4147-A177-3AD203B41FA5}">
                      <a16:colId xmlns:a16="http://schemas.microsoft.com/office/drawing/2014/main" val="20003"/>
                    </a:ext>
                  </a:extLst>
                </a:gridCol>
                <a:gridCol w="698163">
                  <a:extLst>
                    <a:ext uri="{9D8B030D-6E8A-4147-A177-3AD203B41FA5}">
                      <a16:colId xmlns:a16="http://schemas.microsoft.com/office/drawing/2014/main" val="20004"/>
                    </a:ext>
                  </a:extLst>
                </a:gridCol>
                <a:gridCol w="698163">
                  <a:extLst>
                    <a:ext uri="{9D8B030D-6E8A-4147-A177-3AD203B41FA5}">
                      <a16:colId xmlns:a16="http://schemas.microsoft.com/office/drawing/2014/main" val="20005"/>
                    </a:ext>
                  </a:extLst>
                </a:gridCol>
                <a:gridCol w="698163">
                  <a:extLst>
                    <a:ext uri="{9D8B030D-6E8A-4147-A177-3AD203B41FA5}">
                      <a16:colId xmlns:a16="http://schemas.microsoft.com/office/drawing/2014/main" val="20006"/>
                    </a:ext>
                  </a:extLst>
                </a:gridCol>
                <a:gridCol w="698163">
                  <a:extLst>
                    <a:ext uri="{9D8B030D-6E8A-4147-A177-3AD203B41FA5}">
                      <a16:colId xmlns:a16="http://schemas.microsoft.com/office/drawing/2014/main" val="20007"/>
                    </a:ext>
                  </a:extLst>
                </a:gridCol>
                <a:gridCol w="698163">
                  <a:extLst>
                    <a:ext uri="{9D8B030D-6E8A-4147-A177-3AD203B41FA5}">
                      <a16:colId xmlns:a16="http://schemas.microsoft.com/office/drawing/2014/main" val="20008"/>
                    </a:ext>
                  </a:extLst>
                </a:gridCol>
              </a:tblGrid>
              <a:tr h="150562">
                <a:tc>
                  <a:txBody>
                    <a:bodyPr/>
                    <a:lstStyle/>
                    <a:p>
                      <a:pPr algn="l" fontAlgn="b"/>
                      <a:r>
                        <a:rPr lang="es-CL" sz="1000" b="1" i="0" u="none" strike="noStrike">
                          <a:solidFill>
                            <a:srgbClr val="FFFFFF"/>
                          </a:solidFill>
                          <a:effectLst/>
                          <a:latin typeface="Calibri"/>
                        </a:rPr>
                        <a:t> </a:t>
                      </a:r>
                    </a:p>
                  </a:txBody>
                  <a:tcPr marL="8730" marR="8730" marT="8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1000" b="1" i="0" u="none" strike="noStrike">
                          <a:solidFill>
                            <a:srgbClr val="FFFFFF"/>
                          </a:solidFill>
                          <a:effectLst/>
                          <a:latin typeface="Calibri"/>
                        </a:rPr>
                        <a:t>Tarapacá</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1000" b="1" i="0" u="none" strike="noStrike">
                          <a:solidFill>
                            <a:srgbClr val="FFFFFF"/>
                          </a:solidFill>
                          <a:effectLst/>
                          <a:latin typeface="Calibri"/>
                        </a:rPr>
                        <a:t>Antofagasta</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1000" b="1" i="0" u="none" strike="noStrike">
                          <a:solidFill>
                            <a:srgbClr val="FFFFFF"/>
                          </a:solidFill>
                          <a:effectLst/>
                          <a:latin typeface="Calibri"/>
                        </a:rPr>
                        <a:t>Atacama</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1000" b="1" i="0" u="none" strike="noStrike">
                          <a:solidFill>
                            <a:srgbClr val="FFFFFF"/>
                          </a:solidFill>
                          <a:effectLst/>
                          <a:latin typeface="Calibri"/>
                        </a:rPr>
                        <a:t>Coquimbo</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1000" b="1" i="0" u="none" strike="noStrike">
                          <a:solidFill>
                            <a:srgbClr val="FFFFFF"/>
                          </a:solidFill>
                          <a:effectLst/>
                          <a:latin typeface="Calibri"/>
                        </a:rPr>
                        <a:t>Valpo.</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1000" b="1" i="0" u="none" strike="noStrike">
                          <a:solidFill>
                            <a:srgbClr val="FFFFFF"/>
                          </a:solidFill>
                          <a:effectLst/>
                          <a:latin typeface="Calibri"/>
                        </a:rPr>
                        <a:t>Ohiggins</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1000" b="1" i="0" u="none" strike="noStrike">
                          <a:solidFill>
                            <a:srgbClr val="FFFFFF"/>
                          </a:solidFill>
                          <a:effectLst/>
                          <a:latin typeface="Calibri"/>
                        </a:rPr>
                        <a:t>Maule</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1000" b="1" i="0" u="none" strike="noStrike">
                          <a:solidFill>
                            <a:srgbClr val="FFFFFF"/>
                          </a:solidFill>
                          <a:effectLst/>
                          <a:latin typeface="Calibri"/>
                        </a:rPr>
                        <a:t>Biobío</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150562">
                <a:tc>
                  <a:txBody>
                    <a:bodyPr/>
                    <a:lstStyle/>
                    <a:p>
                      <a:pPr algn="l" fontAlgn="b"/>
                      <a:r>
                        <a:rPr lang="es-CL" sz="1000" b="0" i="0" u="none" strike="noStrike">
                          <a:solidFill>
                            <a:srgbClr val="000000"/>
                          </a:solidFill>
                          <a:effectLst/>
                          <a:latin typeface="Calibri"/>
                        </a:rPr>
                        <a:t>Subsidios Fondo Solidario de Vivienda</a:t>
                      </a:r>
                    </a:p>
                  </a:txBody>
                  <a:tcPr marL="8730" marR="8730" marT="8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 </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 </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0,3%</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38,7%</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0562">
                <a:tc>
                  <a:txBody>
                    <a:bodyPr/>
                    <a:lstStyle/>
                    <a:p>
                      <a:pPr algn="l" fontAlgn="b"/>
                      <a:r>
                        <a:rPr lang="es-CL" sz="1000" b="0" i="0" u="none" strike="noStrike">
                          <a:solidFill>
                            <a:srgbClr val="000000"/>
                          </a:solidFill>
                          <a:effectLst/>
                          <a:latin typeface="Calibri"/>
                        </a:rPr>
                        <a:t>Sistema Subsidio Habitacional</a:t>
                      </a:r>
                    </a:p>
                  </a:txBody>
                  <a:tcPr marL="8730" marR="8730" marT="8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 </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 </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 </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 </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 </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27,4%</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0562">
                <a:tc>
                  <a:txBody>
                    <a:bodyPr/>
                    <a:lstStyle/>
                    <a:p>
                      <a:pPr algn="l" fontAlgn="b"/>
                      <a:r>
                        <a:rPr lang="es-CL" sz="1000" b="0" i="0" u="none" strike="noStrike">
                          <a:solidFill>
                            <a:srgbClr val="000000"/>
                          </a:solidFill>
                          <a:effectLst/>
                          <a:latin typeface="Calibri"/>
                        </a:rPr>
                        <a:t>Subsidio de Protección del Patrimonio Familiar</a:t>
                      </a:r>
                    </a:p>
                  </a:txBody>
                  <a:tcPr marL="8730" marR="8730" marT="8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31,4%</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58,5%</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54,3%</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37,8%</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61,1%</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41,1%</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50,5%</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66,7%</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0562">
                <a:tc>
                  <a:txBody>
                    <a:bodyPr/>
                    <a:lstStyle/>
                    <a:p>
                      <a:pPr algn="l" fontAlgn="b"/>
                      <a:r>
                        <a:rPr lang="es-CL" sz="1000" b="0" i="0" u="none" strike="noStrike">
                          <a:solidFill>
                            <a:srgbClr val="000000"/>
                          </a:solidFill>
                          <a:effectLst/>
                          <a:latin typeface="Calibri"/>
                        </a:rPr>
                        <a:t>Subsidios Leasing</a:t>
                      </a:r>
                    </a:p>
                  </a:txBody>
                  <a:tcPr marL="8730" marR="8730" marT="8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62,7%</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16,9%</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64,5%</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79,8%</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23,6%</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44,9%</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38,9%</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51,0%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0562">
                <a:tc>
                  <a:txBody>
                    <a:bodyPr/>
                    <a:lstStyle/>
                    <a:p>
                      <a:pPr algn="l" fontAlgn="b"/>
                      <a:r>
                        <a:rPr lang="es-CL" sz="1000" b="0" i="0" u="none" strike="noStrike">
                          <a:solidFill>
                            <a:srgbClr val="000000"/>
                          </a:solidFill>
                          <a:effectLst/>
                          <a:latin typeface="Calibri"/>
                        </a:rPr>
                        <a:t>Sistema Integrado de Subsidio</a:t>
                      </a:r>
                    </a:p>
                  </a:txBody>
                  <a:tcPr marL="8730" marR="8730" marT="8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207,8%</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85,6%</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135,1%</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55,7%</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56,6%</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105,8%</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95,5%</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74,0%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50562">
                <a:tc>
                  <a:txBody>
                    <a:bodyPr/>
                    <a:lstStyle/>
                    <a:p>
                      <a:pPr algn="l" fontAlgn="b"/>
                      <a:r>
                        <a:rPr lang="es-CL" sz="1000" b="0" i="0" u="none" strike="noStrike">
                          <a:solidFill>
                            <a:srgbClr val="000000"/>
                          </a:solidFill>
                          <a:effectLst/>
                          <a:latin typeface="Calibri"/>
                        </a:rPr>
                        <a:t>Fondo Solidario de Elección de Vivienda</a:t>
                      </a:r>
                    </a:p>
                  </a:txBody>
                  <a:tcPr marL="8730" marR="8730" marT="8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48,7%</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30,2%</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79,7%</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11,6%</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42,8%</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62,2%</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41,7%</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87,8%</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50562">
                <a:tc>
                  <a:txBody>
                    <a:bodyPr/>
                    <a:lstStyle/>
                    <a:p>
                      <a:pPr algn="l" fontAlgn="b"/>
                      <a:r>
                        <a:rPr lang="es-CL" sz="1000" b="0" i="0" u="none" strike="noStrike">
                          <a:solidFill>
                            <a:srgbClr val="000000"/>
                          </a:solidFill>
                          <a:effectLst/>
                          <a:latin typeface="Calibri"/>
                        </a:rPr>
                        <a:t>Programa Mejoramiento de Viviendas y Barrios</a:t>
                      </a:r>
                    </a:p>
                  </a:txBody>
                  <a:tcPr marL="8730" marR="8730" marT="8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1,4%</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7,0%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50562">
                <a:tc>
                  <a:txBody>
                    <a:bodyPr/>
                    <a:lstStyle/>
                    <a:p>
                      <a:pPr algn="l" fontAlgn="b"/>
                      <a:r>
                        <a:rPr lang="es-CL" sz="1000" b="0" i="0" u="none" strike="noStrike">
                          <a:solidFill>
                            <a:srgbClr val="000000"/>
                          </a:solidFill>
                          <a:effectLst/>
                          <a:latin typeface="Calibri"/>
                        </a:rPr>
                        <a:t>Programa Habitacional Rural</a:t>
                      </a:r>
                    </a:p>
                  </a:txBody>
                  <a:tcPr marL="8730" marR="8730" marT="8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47,9%</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61,6%</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19,9%</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12,2%</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8,4%</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27,7%</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34,0%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50562">
                <a:tc>
                  <a:txBody>
                    <a:bodyPr/>
                    <a:lstStyle/>
                    <a:p>
                      <a:pPr algn="l" fontAlgn="b"/>
                      <a:r>
                        <a:rPr lang="es-CL" sz="1000" b="0" i="0" u="none" strike="noStrike">
                          <a:solidFill>
                            <a:srgbClr val="000000"/>
                          </a:solidFill>
                          <a:effectLst/>
                          <a:latin typeface="Calibri"/>
                        </a:rPr>
                        <a:t>Subsidio Extraordinario de Reactivación</a:t>
                      </a:r>
                    </a:p>
                  </a:txBody>
                  <a:tcPr marL="8730" marR="8730" marT="8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34,7%</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8576,5%</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55,5%</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35,6%</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60,1%</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160,3%</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87,0%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51,8%</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50562">
                <a:tc>
                  <a:txBody>
                    <a:bodyPr/>
                    <a:lstStyle/>
                    <a:p>
                      <a:pPr algn="l" fontAlgn="b"/>
                      <a:r>
                        <a:rPr lang="es-CL" sz="1000" b="0" i="0" u="none" strike="noStrike">
                          <a:solidFill>
                            <a:srgbClr val="000000"/>
                          </a:solidFill>
                          <a:effectLst/>
                          <a:latin typeface="Calibri"/>
                        </a:rPr>
                        <a:t>Programa Integración Social y Territorial</a:t>
                      </a:r>
                    </a:p>
                  </a:txBody>
                  <a:tcPr marL="8730" marR="8730" marT="8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71,1%</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58,9%</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49,9%</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108,8%</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33,7%</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dirty="0">
                          <a:solidFill>
                            <a:srgbClr val="000000"/>
                          </a:solidFill>
                          <a:effectLst/>
                          <a:latin typeface="Calibri"/>
                        </a:rPr>
                        <a:t>36,4%</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4224851574"/>
              </p:ext>
            </p:extLst>
          </p:nvPr>
        </p:nvGraphicFramePr>
        <p:xfrm>
          <a:off x="457201" y="4149080"/>
          <a:ext cx="8229597" cy="1772430"/>
        </p:xfrm>
        <a:graphic>
          <a:graphicData uri="http://schemas.openxmlformats.org/drawingml/2006/table">
            <a:tbl>
              <a:tblPr/>
              <a:tblGrid>
                <a:gridCol w="2644293">
                  <a:extLst>
                    <a:ext uri="{9D8B030D-6E8A-4147-A177-3AD203B41FA5}">
                      <a16:colId xmlns:a16="http://schemas.microsoft.com/office/drawing/2014/main" val="20000"/>
                    </a:ext>
                  </a:extLst>
                </a:gridCol>
                <a:gridCol w="698163">
                  <a:extLst>
                    <a:ext uri="{9D8B030D-6E8A-4147-A177-3AD203B41FA5}">
                      <a16:colId xmlns:a16="http://schemas.microsoft.com/office/drawing/2014/main" val="20001"/>
                    </a:ext>
                  </a:extLst>
                </a:gridCol>
                <a:gridCol w="698163">
                  <a:extLst>
                    <a:ext uri="{9D8B030D-6E8A-4147-A177-3AD203B41FA5}">
                      <a16:colId xmlns:a16="http://schemas.microsoft.com/office/drawing/2014/main" val="20002"/>
                    </a:ext>
                  </a:extLst>
                </a:gridCol>
                <a:gridCol w="698163">
                  <a:extLst>
                    <a:ext uri="{9D8B030D-6E8A-4147-A177-3AD203B41FA5}">
                      <a16:colId xmlns:a16="http://schemas.microsoft.com/office/drawing/2014/main" val="20003"/>
                    </a:ext>
                  </a:extLst>
                </a:gridCol>
                <a:gridCol w="698163">
                  <a:extLst>
                    <a:ext uri="{9D8B030D-6E8A-4147-A177-3AD203B41FA5}">
                      <a16:colId xmlns:a16="http://schemas.microsoft.com/office/drawing/2014/main" val="20004"/>
                    </a:ext>
                  </a:extLst>
                </a:gridCol>
                <a:gridCol w="698163">
                  <a:extLst>
                    <a:ext uri="{9D8B030D-6E8A-4147-A177-3AD203B41FA5}">
                      <a16:colId xmlns:a16="http://schemas.microsoft.com/office/drawing/2014/main" val="20005"/>
                    </a:ext>
                  </a:extLst>
                </a:gridCol>
                <a:gridCol w="698163">
                  <a:extLst>
                    <a:ext uri="{9D8B030D-6E8A-4147-A177-3AD203B41FA5}">
                      <a16:colId xmlns:a16="http://schemas.microsoft.com/office/drawing/2014/main" val="20006"/>
                    </a:ext>
                  </a:extLst>
                </a:gridCol>
                <a:gridCol w="698163">
                  <a:extLst>
                    <a:ext uri="{9D8B030D-6E8A-4147-A177-3AD203B41FA5}">
                      <a16:colId xmlns:a16="http://schemas.microsoft.com/office/drawing/2014/main" val="20007"/>
                    </a:ext>
                  </a:extLst>
                </a:gridCol>
                <a:gridCol w="698163">
                  <a:extLst>
                    <a:ext uri="{9D8B030D-6E8A-4147-A177-3AD203B41FA5}">
                      <a16:colId xmlns:a16="http://schemas.microsoft.com/office/drawing/2014/main" val="20008"/>
                    </a:ext>
                  </a:extLst>
                </a:gridCol>
              </a:tblGrid>
              <a:tr h="157108">
                <a:tc>
                  <a:txBody>
                    <a:bodyPr/>
                    <a:lstStyle/>
                    <a:p>
                      <a:pPr algn="l" fontAlgn="b"/>
                      <a:r>
                        <a:rPr lang="es-CL" sz="1000" b="1" i="0" u="none" strike="noStrike">
                          <a:solidFill>
                            <a:srgbClr val="FFFFFF"/>
                          </a:solidFill>
                          <a:effectLst/>
                          <a:latin typeface="Calibri"/>
                        </a:rPr>
                        <a:t> </a:t>
                      </a:r>
                    </a:p>
                  </a:txBody>
                  <a:tcPr marL="8730" marR="8730" marT="8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1000" b="1" i="0" u="none" strike="noStrike">
                          <a:solidFill>
                            <a:srgbClr val="FFFFFF"/>
                          </a:solidFill>
                          <a:effectLst/>
                          <a:latin typeface="Calibri"/>
                        </a:rPr>
                        <a:t>Araucanía</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1000" b="1" i="0" u="none" strike="noStrike">
                          <a:solidFill>
                            <a:srgbClr val="FFFFFF"/>
                          </a:solidFill>
                          <a:effectLst/>
                          <a:latin typeface="Calibri"/>
                        </a:rPr>
                        <a:t>Los Lagos</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1000" b="1" i="0" u="none" strike="noStrike">
                          <a:solidFill>
                            <a:srgbClr val="FFFFFF"/>
                          </a:solidFill>
                          <a:effectLst/>
                          <a:latin typeface="Calibri"/>
                        </a:rPr>
                        <a:t>Aysén</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1000" b="1" i="0" u="none" strike="noStrike">
                          <a:solidFill>
                            <a:srgbClr val="FFFFFF"/>
                          </a:solidFill>
                          <a:effectLst/>
                          <a:latin typeface="Calibri"/>
                        </a:rPr>
                        <a:t>Magallanes</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1000" b="1" i="0" u="none" strike="noStrike">
                          <a:solidFill>
                            <a:srgbClr val="FFFFFF"/>
                          </a:solidFill>
                          <a:effectLst/>
                          <a:latin typeface="Calibri"/>
                        </a:rPr>
                        <a:t>RM</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1000" b="1" i="0" u="none" strike="noStrike">
                          <a:solidFill>
                            <a:srgbClr val="FFFFFF"/>
                          </a:solidFill>
                          <a:effectLst/>
                          <a:latin typeface="Calibri"/>
                        </a:rPr>
                        <a:t>Los Ríos</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1000" b="1" i="0" u="none" strike="noStrike">
                          <a:solidFill>
                            <a:srgbClr val="FFFFFF"/>
                          </a:solidFill>
                          <a:effectLst/>
                          <a:latin typeface="Calibri"/>
                        </a:rPr>
                        <a:t>Arica</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1000" b="1" i="0" u="none" strike="noStrike">
                          <a:solidFill>
                            <a:srgbClr val="FFFFFF"/>
                          </a:solidFill>
                          <a:effectLst/>
                          <a:latin typeface="Calibri"/>
                        </a:rPr>
                        <a:t>Ñuble</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157108">
                <a:tc>
                  <a:txBody>
                    <a:bodyPr/>
                    <a:lstStyle/>
                    <a:p>
                      <a:pPr algn="l" fontAlgn="b"/>
                      <a:r>
                        <a:rPr lang="es-CL" sz="1000" b="0" i="0" u="none" strike="noStrike">
                          <a:solidFill>
                            <a:srgbClr val="000000"/>
                          </a:solidFill>
                          <a:effectLst/>
                          <a:latin typeface="Calibri"/>
                        </a:rPr>
                        <a:t>Subsidios Fondo Solidario de Vivienda</a:t>
                      </a:r>
                    </a:p>
                  </a:txBody>
                  <a:tcPr marL="8730" marR="8730" marT="8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 </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 </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 </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 </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 </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4,2%</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 </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7108">
                <a:tc>
                  <a:txBody>
                    <a:bodyPr/>
                    <a:lstStyle/>
                    <a:p>
                      <a:pPr algn="l" fontAlgn="b"/>
                      <a:r>
                        <a:rPr lang="es-CL" sz="1000" b="0" i="0" u="none" strike="noStrike">
                          <a:solidFill>
                            <a:srgbClr val="000000"/>
                          </a:solidFill>
                          <a:effectLst/>
                          <a:latin typeface="Calibri"/>
                        </a:rPr>
                        <a:t>Sistema Subsidio Habitacional</a:t>
                      </a:r>
                    </a:p>
                  </a:txBody>
                  <a:tcPr marL="8730" marR="8730" marT="8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 </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 </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 </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 </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 </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 </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 </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7108">
                <a:tc>
                  <a:txBody>
                    <a:bodyPr/>
                    <a:lstStyle/>
                    <a:p>
                      <a:pPr algn="l" fontAlgn="b"/>
                      <a:r>
                        <a:rPr lang="es-CL" sz="1000" b="0" i="0" u="none" strike="noStrike">
                          <a:solidFill>
                            <a:srgbClr val="000000"/>
                          </a:solidFill>
                          <a:effectLst/>
                          <a:latin typeface="Calibri"/>
                        </a:rPr>
                        <a:t>Subsidio de Protección del Patrimonio Familiar</a:t>
                      </a:r>
                    </a:p>
                  </a:txBody>
                  <a:tcPr marL="8730" marR="8730" marT="8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83,6%</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124,0%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106,8%</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83,4%</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66,5%</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61,3%</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88,1%</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 </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7108">
                <a:tc>
                  <a:txBody>
                    <a:bodyPr/>
                    <a:lstStyle/>
                    <a:p>
                      <a:pPr algn="l" fontAlgn="b"/>
                      <a:r>
                        <a:rPr lang="es-CL" sz="1000" b="0" i="0" u="none" strike="noStrike">
                          <a:solidFill>
                            <a:srgbClr val="000000"/>
                          </a:solidFill>
                          <a:effectLst/>
                          <a:latin typeface="Calibri"/>
                        </a:rPr>
                        <a:t>Subsidios Leasing</a:t>
                      </a:r>
                    </a:p>
                  </a:txBody>
                  <a:tcPr marL="8730" marR="8730" marT="8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37,0%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 </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57,1%</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 </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 </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7108">
                <a:tc>
                  <a:txBody>
                    <a:bodyPr/>
                    <a:lstStyle/>
                    <a:p>
                      <a:pPr algn="l" fontAlgn="b"/>
                      <a:r>
                        <a:rPr lang="es-CL" sz="1000" b="0" i="0" u="none" strike="noStrike">
                          <a:solidFill>
                            <a:srgbClr val="000000"/>
                          </a:solidFill>
                          <a:effectLst/>
                          <a:latin typeface="Calibri"/>
                        </a:rPr>
                        <a:t>Sistema Integrado de Subsidio</a:t>
                      </a:r>
                    </a:p>
                  </a:txBody>
                  <a:tcPr marL="8730" marR="8730" marT="8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90,2%</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106,1%</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49,2%</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43,6%</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49,6%</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60,2%</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90,6%</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57108">
                <a:tc>
                  <a:txBody>
                    <a:bodyPr/>
                    <a:lstStyle/>
                    <a:p>
                      <a:pPr algn="l" fontAlgn="b"/>
                      <a:r>
                        <a:rPr lang="es-CL" sz="1000" b="0" i="0" u="none" strike="noStrike">
                          <a:solidFill>
                            <a:srgbClr val="000000"/>
                          </a:solidFill>
                          <a:effectLst/>
                          <a:latin typeface="Calibri"/>
                        </a:rPr>
                        <a:t>Fondo Solidario de Elección de Vivienda</a:t>
                      </a:r>
                    </a:p>
                  </a:txBody>
                  <a:tcPr marL="8730" marR="8730" marT="8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14,6%</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22,7%</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40,8%</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2,0%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38,5%</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48,2%</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38,3%</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0,5%</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57108">
                <a:tc>
                  <a:txBody>
                    <a:bodyPr/>
                    <a:lstStyle/>
                    <a:p>
                      <a:pPr algn="l" fontAlgn="b"/>
                      <a:r>
                        <a:rPr lang="es-CL" sz="1000" b="0" i="0" u="none" strike="noStrike">
                          <a:solidFill>
                            <a:srgbClr val="000000"/>
                          </a:solidFill>
                          <a:effectLst/>
                          <a:latin typeface="Calibri"/>
                        </a:rPr>
                        <a:t>Programa Mejoramiento de Viviendas y Barrios</a:t>
                      </a:r>
                    </a:p>
                  </a:txBody>
                  <a:tcPr marL="8730" marR="8730" marT="8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0,7%</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57108">
                <a:tc>
                  <a:txBody>
                    <a:bodyPr/>
                    <a:lstStyle/>
                    <a:p>
                      <a:pPr algn="l" fontAlgn="b"/>
                      <a:r>
                        <a:rPr lang="es-CL" sz="1000" b="0" i="0" u="none" strike="noStrike">
                          <a:solidFill>
                            <a:srgbClr val="000000"/>
                          </a:solidFill>
                          <a:effectLst/>
                          <a:latin typeface="Calibri"/>
                        </a:rPr>
                        <a:t>Programa Habitacional Rural</a:t>
                      </a:r>
                    </a:p>
                  </a:txBody>
                  <a:tcPr marL="8730" marR="8730" marT="8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39,6%</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31,5%</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44,6%</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5,9%</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7,6%</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57108">
                <a:tc>
                  <a:txBody>
                    <a:bodyPr/>
                    <a:lstStyle/>
                    <a:p>
                      <a:pPr algn="l" fontAlgn="b"/>
                      <a:r>
                        <a:rPr lang="es-CL" sz="1000" b="0" i="0" u="none" strike="noStrike">
                          <a:solidFill>
                            <a:srgbClr val="000000"/>
                          </a:solidFill>
                          <a:effectLst/>
                          <a:latin typeface="Calibri"/>
                        </a:rPr>
                        <a:t>Subsidio Extraordinario de Reactivación</a:t>
                      </a:r>
                    </a:p>
                  </a:txBody>
                  <a:tcPr marL="8730" marR="8730" marT="8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2447,3%</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32,6%</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 </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403,6%</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64,1%</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9,9%</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49,0%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 </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57108">
                <a:tc>
                  <a:txBody>
                    <a:bodyPr/>
                    <a:lstStyle/>
                    <a:p>
                      <a:pPr algn="l" fontAlgn="b"/>
                      <a:r>
                        <a:rPr lang="es-CL" sz="1000" b="0" i="0" u="none" strike="noStrike">
                          <a:solidFill>
                            <a:srgbClr val="000000"/>
                          </a:solidFill>
                          <a:effectLst/>
                          <a:latin typeface="Calibri"/>
                        </a:rPr>
                        <a:t>Programa Integración Social y Territorial</a:t>
                      </a:r>
                    </a:p>
                  </a:txBody>
                  <a:tcPr marL="8730" marR="8730" marT="8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48,6%</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82,3%</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38,2%</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25,1%</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a:solidFill>
                            <a:srgbClr val="000000"/>
                          </a:solidFill>
                          <a:effectLst/>
                          <a:latin typeface="Calibri"/>
                        </a:rPr>
                        <a:t>0,0%</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0" i="0" u="none" strike="noStrike" dirty="0">
                          <a:solidFill>
                            <a:srgbClr val="000000"/>
                          </a:solidFill>
                          <a:effectLst/>
                          <a:latin typeface="Calibri"/>
                        </a:rPr>
                        <a:t> </a:t>
                      </a:r>
                    </a:p>
                  </a:txBody>
                  <a:tcPr marL="8730" marR="8730" marT="8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44365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30</a:t>
            </a:fld>
            <a:endParaRPr lang="es-CL" dirty="0"/>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JUNIO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18. CAPÍTULO 36. PROGRAMA 01: SERVIU XVI REGIÓN</a:t>
            </a:r>
          </a:p>
        </p:txBody>
      </p:sp>
      <p:sp>
        <p:nvSpPr>
          <p:cNvPr id="6" name="1 Título">
            <a:extLst>
              <a:ext uri="{FF2B5EF4-FFF2-40B4-BE49-F238E27FC236}">
                <a16:creationId xmlns:a16="http://schemas.microsoft.com/office/drawing/2014/main" id="{E130145B-20A1-49EE-8643-1B546A80A39B}"/>
              </a:ext>
            </a:extLst>
          </p:cNvPr>
          <p:cNvSpPr txBox="1">
            <a:spLocks/>
          </p:cNvSpPr>
          <p:nvPr/>
        </p:nvSpPr>
        <p:spPr>
          <a:xfrm>
            <a:off x="386224" y="126876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graphicFrame>
        <p:nvGraphicFramePr>
          <p:cNvPr id="2" name="1 Tabla"/>
          <p:cNvGraphicFramePr>
            <a:graphicFrameLocks noGrp="1"/>
          </p:cNvGraphicFramePr>
          <p:nvPr>
            <p:extLst>
              <p:ext uri="{D42A27DB-BD31-4B8C-83A1-F6EECF244321}">
                <p14:modId xmlns:p14="http://schemas.microsoft.com/office/powerpoint/2010/main" val="1391834557"/>
              </p:ext>
            </p:extLst>
          </p:nvPr>
        </p:nvGraphicFramePr>
        <p:xfrm>
          <a:off x="457199" y="1700808"/>
          <a:ext cx="8229602" cy="2300101"/>
        </p:xfrm>
        <a:graphic>
          <a:graphicData uri="http://schemas.openxmlformats.org/drawingml/2006/table">
            <a:tbl>
              <a:tblPr/>
              <a:tblGrid>
                <a:gridCol w="275791">
                  <a:extLst>
                    <a:ext uri="{9D8B030D-6E8A-4147-A177-3AD203B41FA5}">
                      <a16:colId xmlns:a16="http://schemas.microsoft.com/office/drawing/2014/main" val="20000"/>
                    </a:ext>
                  </a:extLst>
                </a:gridCol>
                <a:gridCol w="275791">
                  <a:extLst>
                    <a:ext uri="{9D8B030D-6E8A-4147-A177-3AD203B41FA5}">
                      <a16:colId xmlns:a16="http://schemas.microsoft.com/office/drawing/2014/main" val="20001"/>
                    </a:ext>
                  </a:extLst>
                </a:gridCol>
                <a:gridCol w="275791">
                  <a:extLst>
                    <a:ext uri="{9D8B030D-6E8A-4147-A177-3AD203B41FA5}">
                      <a16:colId xmlns:a16="http://schemas.microsoft.com/office/drawing/2014/main" val="20002"/>
                    </a:ext>
                  </a:extLst>
                </a:gridCol>
                <a:gridCol w="3110921">
                  <a:extLst>
                    <a:ext uri="{9D8B030D-6E8A-4147-A177-3AD203B41FA5}">
                      <a16:colId xmlns:a16="http://schemas.microsoft.com/office/drawing/2014/main" val="20003"/>
                    </a:ext>
                  </a:extLst>
                </a:gridCol>
                <a:gridCol w="739120">
                  <a:extLst>
                    <a:ext uri="{9D8B030D-6E8A-4147-A177-3AD203B41FA5}">
                      <a16:colId xmlns:a16="http://schemas.microsoft.com/office/drawing/2014/main" val="20004"/>
                    </a:ext>
                  </a:extLst>
                </a:gridCol>
                <a:gridCol w="739120">
                  <a:extLst>
                    <a:ext uri="{9D8B030D-6E8A-4147-A177-3AD203B41FA5}">
                      <a16:colId xmlns:a16="http://schemas.microsoft.com/office/drawing/2014/main" val="20005"/>
                    </a:ext>
                  </a:extLst>
                </a:gridCol>
                <a:gridCol w="739120">
                  <a:extLst>
                    <a:ext uri="{9D8B030D-6E8A-4147-A177-3AD203B41FA5}">
                      <a16:colId xmlns:a16="http://schemas.microsoft.com/office/drawing/2014/main" val="20006"/>
                    </a:ext>
                  </a:extLst>
                </a:gridCol>
                <a:gridCol w="739120">
                  <a:extLst>
                    <a:ext uri="{9D8B030D-6E8A-4147-A177-3AD203B41FA5}">
                      <a16:colId xmlns:a16="http://schemas.microsoft.com/office/drawing/2014/main" val="20007"/>
                    </a:ext>
                  </a:extLst>
                </a:gridCol>
                <a:gridCol w="672930">
                  <a:extLst>
                    <a:ext uri="{9D8B030D-6E8A-4147-A177-3AD203B41FA5}">
                      <a16:colId xmlns:a16="http://schemas.microsoft.com/office/drawing/2014/main" val="20008"/>
                    </a:ext>
                  </a:extLst>
                </a:gridCol>
                <a:gridCol w="661898">
                  <a:extLst>
                    <a:ext uri="{9D8B030D-6E8A-4147-A177-3AD203B41FA5}">
                      <a16:colId xmlns:a16="http://schemas.microsoft.com/office/drawing/2014/main" val="20009"/>
                    </a:ext>
                  </a:extLst>
                </a:gridCol>
              </a:tblGrid>
              <a:tr h="132380">
                <a:tc>
                  <a:txBody>
                    <a:bodyPr/>
                    <a:lstStyle/>
                    <a:p>
                      <a:pPr algn="l" fontAlgn="ctr"/>
                      <a:r>
                        <a:rPr lang="es-CL" sz="800" b="1" i="0" u="none" strike="noStrike">
                          <a:solidFill>
                            <a:srgbClr val="FFFFFF"/>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a:rPr>
                        <a:t>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b"/>
                      <a:r>
                        <a:rPr lang="es-CL" sz="800" b="1" i="0" u="none" strike="noStrike">
                          <a:solidFill>
                            <a:srgbClr val="FFFFFF"/>
                          </a:solidFill>
                          <a:effectLst/>
                          <a:latin typeface="Calibri"/>
                        </a:rPr>
                        <a:t>Presupuesto 2019</a:t>
                      </a:r>
                    </a:p>
                  </a:txBody>
                  <a:tcPr marL="8274" marR="8274" marT="8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b"/>
                      <a:r>
                        <a:rPr lang="es-CL" sz="800" b="1" i="0" u="none" strike="noStrike">
                          <a:solidFill>
                            <a:srgbClr val="FFFFFF"/>
                          </a:solidFill>
                          <a:effectLst/>
                          <a:latin typeface="Calibri"/>
                        </a:rPr>
                        <a:t>Ejecución</a:t>
                      </a:r>
                    </a:p>
                  </a:txBody>
                  <a:tcPr marL="8274" marR="8274" marT="8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405413">
                <a:tc>
                  <a:txBody>
                    <a:bodyPr/>
                    <a:lstStyle/>
                    <a:p>
                      <a:pPr algn="l" fontAlgn="ctr"/>
                      <a:r>
                        <a:rPr lang="es-CL" sz="800" b="1" i="0" u="none" strike="noStrike">
                          <a:solidFill>
                            <a:srgbClr val="FFFFFF"/>
                          </a:solidFill>
                          <a:effectLst/>
                          <a:latin typeface="Calibri"/>
                        </a:rPr>
                        <a:t>Subt.</a:t>
                      </a:r>
                    </a:p>
                  </a:txBody>
                  <a:tcPr marL="8274" marR="8274" marT="82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Item</a:t>
                      </a:r>
                    </a:p>
                  </a:txBody>
                  <a:tcPr marL="8274" marR="8274" marT="8274"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Asig.</a:t>
                      </a:r>
                    </a:p>
                  </a:txBody>
                  <a:tcPr marL="8274" marR="8274" marT="8274"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a:rPr>
                        <a:t>Clasificación Económica</a:t>
                      </a:r>
                    </a:p>
                  </a:txBody>
                  <a:tcPr marL="8274" marR="8274" marT="82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Ley 2019</a:t>
                      </a:r>
                    </a:p>
                  </a:txBody>
                  <a:tcPr marL="8274" marR="8274" marT="82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Vigente</a:t>
                      </a:r>
                    </a:p>
                  </a:txBody>
                  <a:tcPr marL="8274" marR="8274" marT="8274"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Variación</a:t>
                      </a:r>
                    </a:p>
                  </a:txBody>
                  <a:tcPr marL="8274" marR="8274" marT="82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Ejecución Acumulada</a:t>
                      </a:r>
                    </a:p>
                  </a:txBody>
                  <a:tcPr marL="8274" marR="8274" marT="82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 % Ejecución Ley 2019 </a:t>
                      </a:r>
                    </a:p>
                  </a:txBody>
                  <a:tcPr marL="8274" marR="8274" marT="8274"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a:rPr>
                        <a:t> % Ejecución Ppto. Vigente </a:t>
                      </a:r>
                    </a:p>
                  </a:txBody>
                  <a:tcPr marL="8274" marR="8274" marT="82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1"/>
                  </a:ext>
                </a:extLst>
              </a:tr>
              <a:tr h="173748">
                <a:tc>
                  <a:txBody>
                    <a:bodyPr/>
                    <a:lstStyle/>
                    <a:p>
                      <a:pPr algn="l" fontAlgn="ctr"/>
                      <a:r>
                        <a:rPr lang="es-CL" sz="10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a:rPr>
                        <a:t> </a:t>
                      </a:r>
                    </a:p>
                  </a:txBody>
                  <a:tcPr marL="8274" marR="8274" marT="8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GASTOS</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7.309.310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7.309.310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305.109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4,2%</a:t>
                      </a:r>
                    </a:p>
                  </a:txBody>
                  <a:tcPr marL="8274" marR="8274" marT="8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4,2%</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132380">
                <a:tc>
                  <a:txBody>
                    <a:bodyPr/>
                    <a:lstStyle/>
                    <a:p>
                      <a:pPr algn="ctr" fontAlgn="ctr"/>
                      <a:r>
                        <a:rPr lang="es-CL" sz="800" b="1" i="0" u="none" strike="noStrike">
                          <a:solidFill>
                            <a:srgbClr val="000000"/>
                          </a:solidFill>
                          <a:effectLst/>
                          <a:latin typeface="Calibri"/>
                        </a:rPr>
                        <a:t>21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GASTOS EN PERSONAL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1.281.799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1.281.799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263.491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20,6%</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20,6%</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132380">
                <a:tc>
                  <a:txBody>
                    <a:bodyPr/>
                    <a:lstStyle/>
                    <a:p>
                      <a:pPr algn="ctr" fontAlgn="ctr"/>
                      <a:r>
                        <a:rPr lang="es-CL" sz="800" b="1" i="0" u="none" strike="noStrike">
                          <a:solidFill>
                            <a:srgbClr val="000000"/>
                          </a:solidFill>
                          <a:effectLst/>
                          <a:latin typeface="Calibri"/>
                        </a:rPr>
                        <a:t>22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BIENES Y SERVICIOS DE CONSUMO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213.955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213.955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28.324</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13,2%</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13,2%</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132380">
                <a:tc>
                  <a:txBody>
                    <a:bodyPr/>
                    <a:lstStyle/>
                    <a:p>
                      <a:pPr algn="ctr" fontAlgn="ctr"/>
                      <a:r>
                        <a:rPr lang="es-CL" sz="800" b="1" i="0" u="none" strike="noStrike">
                          <a:solidFill>
                            <a:srgbClr val="000000"/>
                          </a:solidFill>
                          <a:effectLst/>
                          <a:latin typeface="Calibri"/>
                        </a:rPr>
                        <a:t>26</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OTROS GASTOS CORRIENTES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10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10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132380">
                <a:tc>
                  <a:txBody>
                    <a:bodyPr/>
                    <a:lstStyle/>
                    <a:p>
                      <a:pPr algn="ctr" fontAlgn="ctr"/>
                      <a:r>
                        <a:rPr lang="es-CL" sz="800" b="0" i="0" u="none" strike="noStrike">
                          <a:solidFill>
                            <a:srgbClr val="000000"/>
                          </a:solidFill>
                          <a:effectLst/>
                          <a:latin typeface="Calibri"/>
                        </a:rPr>
                        <a:t>29</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ADQUISICIÓN DE ACTIVOS NO FINANCIEROS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68.447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68.447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6.005</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8,8%</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8,8%</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132380">
                <a:tc>
                  <a:txBody>
                    <a:bodyPr/>
                    <a:lstStyle/>
                    <a:p>
                      <a:pPr algn="ctr" fontAlgn="ctr"/>
                      <a:r>
                        <a:rPr lang="es-CL" sz="800" b="1" i="0" u="none" strike="noStrike">
                          <a:solidFill>
                            <a:srgbClr val="000000"/>
                          </a:solidFill>
                          <a:effectLst/>
                          <a:latin typeface="Calibri"/>
                        </a:rPr>
                        <a:t>31</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INICIATIVAS DE INVERSIÓN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3.063.155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3.063.155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874</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7"/>
                  </a:ext>
                </a:extLst>
              </a:tr>
              <a:tr h="132380">
                <a:tc>
                  <a:txBody>
                    <a:bodyPr/>
                    <a:lstStyle/>
                    <a:p>
                      <a:pPr algn="ctr" fontAlgn="ctr"/>
                      <a:r>
                        <a:rPr lang="es-CL" sz="800" b="1" i="0" u="none" strike="noStrike">
                          <a:solidFill>
                            <a:srgbClr val="000000"/>
                          </a:solidFill>
                          <a:effectLst/>
                          <a:latin typeface="Calibri"/>
                        </a:rPr>
                        <a:t>32</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PRÉSTAMOS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681.934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681.934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132380">
                <a:tc>
                  <a:txBody>
                    <a:bodyPr/>
                    <a:lstStyle/>
                    <a:p>
                      <a:pPr algn="ctr" fontAlgn="ctr"/>
                      <a:r>
                        <a:rPr lang="es-CL" sz="800" b="1" i="0" u="none" strike="noStrike">
                          <a:solidFill>
                            <a:srgbClr val="000000"/>
                          </a:solidFill>
                          <a:effectLst/>
                          <a:latin typeface="Calibri"/>
                        </a:rPr>
                        <a:t>33</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a:rPr>
                        <a:t>TRANSFERENCIAS DE CAPITAL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a:rPr>
                        <a:t>2.000.010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a:rPr>
                        <a:t>2.000.010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6.415</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0,3%</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a:rPr>
                        <a:t>0,3%</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9"/>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01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Al Sector Privado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2.000.010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2.000.010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6.415</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0,3%</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0,3%</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0"/>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132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Sistema Integrado de Subsidio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279.849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279.849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1"/>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133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Fondo Solidario de Elección de Vivienda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1.333.865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1.333.865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6.415</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0,5%</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0,5%</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2"/>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Programa Mejoramiento de Viviendas y Barrios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160.381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160.381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3"/>
                  </a:ext>
                </a:extLst>
              </a:tr>
              <a:tr h="132380">
                <a:tc>
                  <a:txBody>
                    <a:bodyPr/>
                    <a:lstStyle/>
                    <a:p>
                      <a:pPr algn="ctr" fontAlgn="ctr"/>
                      <a:r>
                        <a:rPr lang="es-CL" sz="800" b="0" i="0" u="none" strike="noStrike">
                          <a:solidFill>
                            <a:srgbClr val="000000"/>
                          </a:solidFill>
                          <a:effectLst/>
                          <a:latin typeface="Calibri"/>
                        </a:rPr>
                        <a:t>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a:rPr>
                        <a:t>136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a:rPr>
                        <a:t>Programa Habitabilidad Rural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a:rPr>
                        <a:t>225.915 </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a:rPr>
                        <a:t>225.915 </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 </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a:t>
                      </a:r>
                    </a:p>
                  </a:txBody>
                  <a:tcPr marL="8274" marR="8274" marT="8274"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a:rPr>
                        <a:t>0,0%</a:t>
                      </a:r>
                    </a:p>
                  </a:txBody>
                  <a:tcPr marL="8274" marR="8274" marT="82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dirty="0">
                          <a:solidFill>
                            <a:srgbClr val="000000"/>
                          </a:solidFill>
                          <a:effectLst/>
                          <a:latin typeface="Calibri"/>
                        </a:rPr>
                        <a:t>0,0%</a:t>
                      </a:r>
                    </a:p>
                  </a:txBody>
                  <a:tcPr marL="8274" marR="8274" marT="8274"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47384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4</a:t>
            </a:fld>
            <a:endParaRPr lang="es-CL"/>
          </a:p>
        </p:txBody>
      </p:sp>
      <p:sp>
        <p:nvSpPr>
          <p:cNvPr id="6" name="1 Título"/>
          <p:cNvSpPr txBox="1">
            <a:spLocks/>
          </p:cNvSpPr>
          <p:nvPr/>
        </p:nvSpPr>
        <p:spPr>
          <a:xfrm>
            <a:off x="395536" y="1268760"/>
            <a:ext cx="8229600" cy="5184576"/>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spcBef>
                <a:spcPts val="500"/>
              </a:spcBef>
              <a:spcAft>
                <a:spcPts val="500"/>
              </a:spcAft>
            </a:pPr>
            <a:r>
              <a:rPr lang="es-CL" sz="1600" b="1" dirty="0">
                <a:latin typeface="+mn-lt"/>
                <a:ea typeface="Verdana" pitchFamily="34" charset="0"/>
                <a:cs typeface="Verdana" pitchFamily="34" charset="0"/>
              </a:rPr>
              <a:t>Principales hallazgos</a:t>
            </a:r>
          </a:p>
          <a:p>
            <a:pPr marL="342900" indent="-342900" algn="just">
              <a:spcBef>
                <a:spcPts val="500"/>
              </a:spcBef>
              <a:spcAft>
                <a:spcPts val="500"/>
              </a:spcAft>
              <a:buFont typeface="+mj-lt"/>
              <a:buAutoNum type="arabicPeriod" startAt="5"/>
            </a:pPr>
            <a:r>
              <a:rPr lang="es-CL" sz="1400" dirty="0"/>
              <a:t>Respecto a los subsidios ejecutados por la Subsecretaría de Vivienda, la ejecución presupuestaria se presenta a continuación:</a:t>
            </a:r>
          </a:p>
          <a:p>
            <a:pPr marL="360363" algn="just">
              <a:spcBef>
                <a:spcPts val="500"/>
              </a:spcBef>
              <a:spcAft>
                <a:spcPts val="500"/>
              </a:spcAft>
              <a:tabLst>
                <a:tab pos="720725" algn="l"/>
              </a:tabLst>
            </a:pPr>
            <a:endParaRPr lang="es-CL" sz="1600" dirty="0"/>
          </a:p>
          <a:p>
            <a:pPr marL="800100" lvl="1" indent="-342900" algn="just">
              <a:spcBef>
                <a:spcPts val="500"/>
              </a:spcBef>
              <a:spcAft>
                <a:spcPts val="500"/>
              </a:spcAft>
              <a:buFont typeface="+mj-lt"/>
              <a:buAutoNum type="arabicPeriod" startAt="4"/>
            </a:pPr>
            <a:endParaRPr lang="es-CL" sz="100" dirty="0"/>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JUNIO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18 MINISTERIO DE VIVIENDA Y URBANISMO</a:t>
            </a:r>
          </a:p>
        </p:txBody>
      </p:sp>
      <p:graphicFrame>
        <p:nvGraphicFramePr>
          <p:cNvPr id="9" name="8 Objeto"/>
          <p:cNvGraphicFramePr>
            <a:graphicFrameLocks noChangeAspect="1"/>
          </p:cNvGraphicFramePr>
          <p:nvPr>
            <p:extLst>
              <p:ext uri="{D42A27DB-BD31-4B8C-83A1-F6EECF244321}">
                <p14:modId xmlns:p14="http://schemas.microsoft.com/office/powerpoint/2010/main" val="2300427473"/>
              </p:ext>
            </p:extLst>
          </p:nvPr>
        </p:nvGraphicFramePr>
        <p:xfrm>
          <a:off x="1328737" y="2276872"/>
          <a:ext cx="6486525" cy="1724025"/>
        </p:xfrm>
        <a:graphic>
          <a:graphicData uri="http://schemas.openxmlformats.org/presentationml/2006/ole">
            <mc:AlternateContent xmlns:mc="http://schemas.openxmlformats.org/markup-compatibility/2006">
              <mc:Choice xmlns:v="urn:schemas-microsoft-com:vml" Requires="v">
                <p:oleObj spid="_x0000_s34818" name="Hoja de cálculo" r:id="rId3" imgW="6486503" imgH="1723959" progId="Excel.Sheet.12">
                  <p:embed/>
                </p:oleObj>
              </mc:Choice>
              <mc:Fallback>
                <p:oleObj name="Hoja de cálculo" r:id="rId3" imgW="6486503" imgH="1723959" progId="Excel.Sheet.12">
                  <p:embed/>
                  <p:pic>
                    <p:nvPicPr>
                      <p:cNvPr id="0" name=""/>
                      <p:cNvPicPr/>
                      <p:nvPr/>
                    </p:nvPicPr>
                    <p:blipFill>
                      <a:blip r:embed="rId4"/>
                      <a:stretch>
                        <a:fillRect/>
                      </a:stretch>
                    </p:blipFill>
                    <p:spPr>
                      <a:xfrm>
                        <a:off x="1328737" y="2276872"/>
                        <a:ext cx="6486525" cy="1724025"/>
                      </a:xfrm>
                      <a:prstGeom prst="rect">
                        <a:avLst/>
                      </a:prstGeom>
                    </p:spPr>
                  </p:pic>
                </p:oleObj>
              </mc:Fallback>
            </mc:AlternateContent>
          </a:graphicData>
        </a:graphic>
      </p:graphicFrame>
    </p:spTree>
    <p:extLst>
      <p:ext uri="{BB962C8B-B14F-4D97-AF65-F5344CB8AC3E}">
        <p14:creationId xmlns:p14="http://schemas.microsoft.com/office/powerpoint/2010/main" val="2492950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5</a:t>
            </a:fld>
            <a:endParaRPr lang="es-CL"/>
          </a:p>
        </p:txBody>
      </p:sp>
      <p:sp>
        <p:nvSpPr>
          <p:cNvPr id="8" name="1 Título"/>
          <p:cNvSpPr txBox="1">
            <a:spLocks/>
          </p:cNvSpPr>
          <p:nvPr/>
        </p:nvSpPr>
        <p:spPr>
          <a:xfrm>
            <a:off x="414336" y="724413"/>
            <a:ext cx="8210799" cy="591093"/>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600" b="1" dirty="0">
                <a:solidFill>
                  <a:schemeClr val="tx1"/>
                </a:solidFill>
                <a:ea typeface="Verdana" pitchFamily="34" charset="0"/>
                <a:cs typeface="Verdana" pitchFamily="34" charset="0"/>
              </a:rPr>
              <a:t>COMPORTAMIENTO DE LA EJECUCIÓN ACUMULADA DE GASTOS A JUNIO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18 MINISTERIO DE VIVIENDA Y URBANISMO</a:t>
            </a:r>
          </a:p>
        </p:txBody>
      </p:sp>
      <p:pic>
        <p:nvPicPr>
          <p:cNvPr id="4" name="Imagen 3">
            <a:extLst>
              <a:ext uri="{FF2B5EF4-FFF2-40B4-BE49-F238E27FC236}">
                <a16:creationId xmlns:a16="http://schemas.microsoft.com/office/drawing/2014/main" id="{36EF9BD2-EF45-4A5B-A65F-D91BDB2945F5}"/>
              </a:ext>
            </a:extLst>
          </p:cNvPr>
          <p:cNvPicPr>
            <a:picLocks noChangeAspect="1"/>
          </p:cNvPicPr>
          <p:nvPr/>
        </p:nvPicPr>
        <p:blipFill>
          <a:blip r:embed="rId2"/>
          <a:stretch>
            <a:fillRect/>
          </a:stretch>
        </p:blipFill>
        <p:spPr>
          <a:xfrm>
            <a:off x="414337" y="2060848"/>
            <a:ext cx="4085656" cy="2808312"/>
          </a:xfrm>
          <a:prstGeom prst="rect">
            <a:avLst/>
          </a:prstGeom>
        </p:spPr>
      </p:pic>
      <p:pic>
        <p:nvPicPr>
          <p:cNvPr id="11" name="Imagen 10">
            <a:extLst>
              <a:ext uri="{FF2B5EF4-FFF2-40B4-BE49-F238E27FC236}">
                <a16:creationId xmlns:a16="http://schemas.microsoft.com/office/drawing/2014/main" id="{506D72C1-2028-4AFE-AD5C-085A79E7A2E4}"/>
              </a:ext>
            </a:extLst>
          </p:cNvPr>
          <p:cNvPicPr>
            <a:picLocks noChangeAspect="1"/>
          </p:cNvPicPr>
          <p:nvPr/>
        </p:nvPicPr>
        <p:blipFill>
          <a:blip r:embed="rId3"/>
          <a:stretch>
            <a:fillRect/>
          </a:stretch>
        </p:blipFill>
        <p:spPr>
          <a:xfrm>
            <a:off x="4644005" y="2060847"/>
            <a:ext cx="4085657" cy="2808313"/>
          </a:xfrm>
          <a:prstGeom prst="rect">
            <a:avLst/>
          </a:prstGeom>
        </p:spPr>
      </p:pic>
    </p:spTree>
    <p:extLst>
      <p:ext uri="{BB962C8B-B14F-4D97-AF65-F5344CB8AC3E}">
        <p14:creationId xmlns:p14="http://schemas.microsoft.com/office/powerpoint/2010/main" val="2495192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6</a:t>
            </a:fld>
            <a:endParaRPr lang="es-CL"/>
          </a:p>
        </p:txBody>
      </p:sp>
      <p:sp>
        <p:nvSpPr>
          <p:cNvPr id="8" name="1 Título"/>
          <p:cNvSpPr txBox="1">
            <a:spLocks/>
          </p:cNvSpPr>
          <p:nvPr/>
        </p:nvSpPr>
        <p:spPr>
          <a:xfrm>
            <a:off x="414336" y="724413"/>
            <a:ext cx="8210799" cy="591093"/>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600" b="1" dirty="0">
                <a:solidFill>
                  <a:schemeClr val="tx1"/>
                </a:solidFill>
                <a:ea typeface="Verdana" pitchFamily="34" charset="0"/>
                <a:cs typeface="Verdana" pitchFamily="34" charset="0"/>
              </a:rPr>
              <a:t>COMPORTAMIENTO DE LA EJECUCIÓN ACUMULADA DE GASTOS A JUNIO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18 MINISTERIO DE VIVIENDA Y URBANISMO</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988" y="1595438"/>
            <a:ext cx="6548437" cy="413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7771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7</a:t>
            </a:fld>
            <a:endParaRPr lang="es-CL"/>
          </a:p>
        </p:txBody>
      </p:sp>
      <p:sp>
        <p:nvSpPr>
          <p:cNvPr id="8" name="1 Título"/>
          <p:cNvSpPr txBox="1">
            <a:spLocks/>
          </p:cNvSpPr>
          <p:nvPr/>
        </p:nvSpPr>
        <p:spPr>
          <a:xfrm>
            <a:off x="414336" y="724413"/>
            <a:ext cx="8210799" cy="591093"/>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600" b="1" dirty="0">
                <a:solidFill>
                  <a:schemeClr val="tx1"/>
                </a:solidFill>
                <a:ea typeface="Verdana" pitchFamily="34" charset="0"/>
                <a:cs typeface="Verdana" pitchFamily="34" charset="0"/>
              </a:rPr>
              <a:t>COMPORTAMIENTO DE LA EJECUCIÓN ACUMULADA DE GASTOS A JUNIO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18 MINISTERIO DE VIVIENDA Y URBANISMO</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338" y="1844824"/>
            <a:ext cx="6099324"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2626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8</a:t>
            </a:fld>
            <a:endParaRPr lang="es-CL"/>
          </a:p>
        </p:txBody>
      </p:sp>
      <p:sp>
        <p:nvSpPr>
          <p:cNvPr id="6" name="1 Título"/>
          <p:cNvSpPr txBox="1">
            <a:spLocks/>
          </p:cNvSpPr>
          <p:nvPr/>
        </p:nvSpPr>
        <p:spPr>
          <a:xfrm>
            <a:off x="386224" y="126876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JUNIO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18 MINISTERIO DE VIVIENDA Y URBANISMO</a:t>
            </a:r>
          </a:p>
        </p:txBody>
      </p:sp>
      <p:graphicFrame>
        <p:nvGraphicFramePr>
          <p:cNvPr id="2" name="1 Objeto"/>
          <p:cNvGraphicFramePr>
            <a:graphicFrameLocks noChangeAspect="1"/>
          </p:cNvGraphicFramePr>
          <p:nvPr>
            <p:extLst>
              <p:ext uri="{D42A27DB-BD31-4B8C-83A1-F6EECF244321}">
                <p14:modId xmlns:p14="http://schemas.microsoft.com/office/powerpoint/2010/main" val="1310890963"/>
              </p:ext>
            </p:extLst>
          </p:nvPr>
        </p:nvGraphicFramePr>
        <p:xfrm>
          <a:off x="386224" y="1682105"/>
          <a:ext cx="8290232" cy="2466975"/>
        </p:xfrm>
        <a:graphic>
          <a:graphicData uri="http://schemas.openxmlformats.org/presentationml/2006/ole">
            <mc:AlternateContent xmlns:mc="http://schemas.openxmlformats.org/markup-compatibility/2006">
              <mc:Choice xmlns:v="urn:schemas-microsoft-com:vml" Requires="v">
                <p:oleObj spid="_x0000_s10244" name="Hoja de cálculo" r:id="rId3" imgW="8839200" imgH="2467106" progId="Excel.Sheet.12">
                  <p:embed/>
                </p:oleObj>
              </mc:Choice>
              <mc:Fallback>
                <p:oleObj name="Hoja de cálculo" r:id="rId3" imgW="8839200" imgH="2467106" progId="Excel.Sheet.12">
                  <p:embed/>
                  <p:pic>
                    <p:nvPicPr>
                      <p:cNvPr id="0" name=""/>
                      <p:cNvPicPr/>
                      <p:nvPr/>
                    </p:nvPicPr>
                    <p:blipFill>
                      <a:blip r:embed="rId4"/>
                      <a:stretch>
                        <a:fillRect/>
                      </a:stretch>
                    </p:blipFill>
                    <p:spPr>
                      <a:xfrm>
                        <a:off x="386224" y="1682105"/>
                        <a:ext cx="8290232" cy="2466975"/>
                      </a:xfrm>
                      <a:prstGeom prst="rect">
                        <a:avLst/>
                      </a:prstGeom>
                    </p:spPr>
                  </p:pic>
                </p:oleObj>
              </mc:Fallback>
            </mc:AlternateContent>
          </a:graphicData>
        </a:graphic>
      </p:graphicFrame>
    </p:spTree>
    <p:extLst>
      <p:ext uri="{BB962C8B-B14F-4D97-AF65-F5344CB8AC3E}">
        <p14:creationId xmlns:p14="http://schemas.microsoft.com/office/powerpoint/2010/main" val="524812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9</a:t>
            </a:fld>
            <a:endParaRPr lang="es-CL"/>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JUNIO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18 RESUMEN POR CAPÍTULOS</a:t>
            </a:r>
          </a:p>
        </p:txBody>
      </p:sp>
      <p:sp>
        <p:nvSpPr>
          <p:cNvPr id="8" name="1 Título">
            <a:extLst>
              <a:ext uri="{FF2B5EF4-FFF2-40B4-BE49-F238E27FC236}">
                <a16:creationId xmlns:a16="http://schemas.microsoft.com/office/drawing/2014/main" id="{DFFCED00-109F-4BB7-BD2B-C375262EB9FB}"/>
              </a:ext>
            </a:extLst>
          </p:cNvPr>
          <p:cNvSpPr txBox="1">
            <a:spLocks/>
          </p:cNvSpPr>
          <p:nvPr/>
        </p:nvSpPr>
        <p:spPr>
          <a:xfrm>
            <a:off x="386224" y="126876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graphicFrame>
        <p:nvGraphicFramePr>
          <p:cNvPr id="4" name="3 Objeto"/>
          <p:cNvGraphicFramePr>
            <a:graphicFrameLocks noChangeAspect="1"/>
          </p:cNvGraphicFramePr>
          <p:nvPr>
            <p:extLst>
              <p:ext uri="{D42A27DB-BD31-4B8C-83A1-F6EECF244321}">
                <p14:modId xmlns:p14="http://schemas.microsoft.com/office/powerpoint/2010/main" val="2235668067"/>
              </p:ext>
            </p:extLst>
          </p:nvPr>
        </p:nvGraphicFramePr>
        <p:xfrm>
          <a:off x="386224" y="1569690"/>
          <a:ext cx="8290232" cy="4019550"/>
        </p:xfrm>
        <a:graphic>
          <a:graphicData uri="http://schemas.openxmlformats.org/presentationml/2006/ole">
            <mc:AlternateContent xmlns:mc="http://schemas.openxmlformats.org/markup-compatibility/2006">
              <mc:Choice xmlns:v="urn:schemas-microsoft-com:vml" Requires="v">
                <p:oleObj spid="_x0000_s11269" name="Hoja de cálculo" r:id="rId4" imgW="9144000" imgH="4019379" progId="Excel.Sheet.12">
                  <p:embed/>
                </p:oleObj>
              </mc:Choice>
              <mc:Fallback>
                <p:oleObj name="Hoja de cálculo" r:id="rId4" imgW="9144000" imgH="4019379" progId="Excel.Sheet.12">
                  <p:embed/>
                  <p:pic>
                    <p:nvPicPr>
                      <p:cNvPr id="0" name=""/>
                      <p:cNvPicPr/>
                      <p:nvPr/>
                    </p:nvPicPr>
                    <p:blipFill>
                      <a:blip r:embed="rId5"/>
                      <a:stretch>
                        <a:fillRect/>
                      </a:stretch>
                    </p:blipFill>
                    <p:spPr>
                      <a:xfrm>
                        <a:off x="386224" y="1569690"/>
                        <a:ext cx="8290232" cy="4019550"/>
                      </a:xfrm>
                      <a:prstGeom prst="rect">
                        <a:avLst/>
                      </a:prstGeom>
                    </p:spPr>
                  </p:pic>
                </p:oleObj>
              </mc:Fallback>
            </mc:AlternateContent>
          </a:graphicData>
        </a:graphic>
      </p:graphicFrame>
    </p:spTree>
    <p:extLst>
      <p:ext uri="{BB962C8B-B14F-4D97-AF65-F5344CB8AC3E}">
        <p14:creationId xmlns:p14="http://schemas.microsoft.com/office/powerpoint/2010/main" val="178714509"/>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4635</TotalTime>
  <Words>8629</Words>
  <Application>Microsoft Office PowerPoint</Application>
  <PresentationFormat>Presentación en pantalla (4:3)</PresentationFormat>
  <Paragraphs>5468</Paragraphs>
  <Slides>30</Slides>
  <Notes>1</Notes>
  <HiddenSlides>0</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2</vt:i4>
      </vt:variant>
      <vt:variant>
        <vt:lpstr>Títulos de diapositiva</vt:lpstr>
      </vt:variant>
      <vt:variant>
        <vt:i4>30</vt:i4>
      </vt:variant>
    </vt:vector>
  </HeadingPairs>
  <TitlesOfParts>
    <vt:vector size="39" baseType="lpstr">
      <vt:lpstr>Andalus</vt:lpstr>
      <vt:lpstr>Arial</vt:lpstr>
      <vt:lpstr>Calibri</vt:lpstr>
      <vt:lpstr>Times New Roman</vt:lpstr>
      <vt:lpstr>Wingdings</vt:lpstr>
      <vt:lpstr>1_Tema de Office</vt:lpstr>
      <vt:lpstr>Tema de Office</vt:lpstr>
      <vt:lpstr>Imagen de mapa de bits</vt:lpstr>
      <vt:lpstr>Hoja de cálculo</vt:lpstr>
      <vt:lpstr>EJECUCIÓN ACUMULADA DE GASTOS PRESUPUESTARIOS AL MES DE JUNIO DE 2019 PARTIDA 18: MINISTERIO DEL VIVIENDA Y URBANISMO</vt:lpstr>
      <vt:lpstr>EJECUCIÓN ACUMULADA DE GASTOS A JUNIO DE 2019  PARTIDA 18 MINISTERIO DE VIVIENDA Y URBANISMO</vt:lpstr>
      <vt:lpstr>EJECUCIÓN ACUMULADA DE GASTOS A JUNIO DE 2019  PARTIDA 18 MINISTERIO DE VIVIENDA Y URBANISMO</vt:lpstr>
      <vt:lpstr>EJECUCIÓN ACUMULADA DE GASTOS A JUNIO DE 2019  PARTIDA 18 MINISTERIO DE VIVIENDA Y URBANISMO</vt:lpstr>
      <vt:lpstr>Presentación de PowerPoint</vt:lpstr>
      <vt:lpstr>Presentación de PowerPoint</vt:lpstr>
      <vt:lpstr>Presentación de PowerPoint</vt:lpstr>
      <vt:lpstr>EJECUCIÓN ACUMULADA DE GASTOS A JUNIO DE 2019  PARTIDA 18 MINISTERIO DE VIVIENDA Y URBANISMO</vt:lpstr>
      <vt:lpstr>EJECUCIÓN ACUMULADA DE GASTOS A JUNIO DE 2019  PARTIDA 18 RESUMEN POR CAPÍTULOS</vt:lpstr>
      <vt:lpstr>EJECUCIÓN ACUMULADA DE GASTOS A JUNIO DE 2019  PARTIDA 18. CAPÍTULO 01. PROGRAMA 01: SUBSECRETARÍA DE VIVIENDA Y URBANISMO</vt:lpstr>
      <vt:lpstr>EJECUCIÓN ACUMULADA DE GASTOS A JUNIO DE 2019  PARTIDA 18. CAPÍTULO 01. PROGRAMA 01: SUBSECRETARÍA DE VIVIENDA Y URBANISMO</vt:lpstr>
      <vt:lpstr>EJECUCIÓN ACUMULADA DE GASTOS A JUNIO DE 2019  PARTIDA 18. CAPÍTULO 01. PROGRAMA 02: ASENTAMIENTOS PRECARIOS</vt:lpstr>
      <vt:lpstr>EJECUCIÓN ACUMULADA DE GASTOS A JUNIO DE 2019  PARTIDA 18. CAPÍTULO 01. PROGRAMA 04: RECUPERACIÓN DE BARRIOS</vt:lpstr>
      <vt:lpstr>EJECUCIÓN ACUMULADA DE GASTOS A JUNIO DE 2019  PARTIDA 18. CAPÍTULO 02. PROGRAMA 01: PARQUE METROPOLITANO</vt:lpstr>
      <vt:lpstr>EJECUCIÓN ACUMULADA DE GASTOS A JUNIO DE 2019  PARTIDA 18. CAPÍTULO 21. PROGRAMA 01: SERVIU I REGIÓN</vt:lpstr>
      <vt:lpstr>EJECUCIÓN ACUMULADA DE GASTOS A JUNIO DE 2019  PARTIDA 18. CAPÍTULO 22. PROGRAMA 01: SERVIU II REGIÓN</vt:lpstr>
      <vt:lpstr>EJECUCIÓN ACUMULADA DE GASTOS A JUNIO DE 2019  PARTIDA 18. CAPÍTULO 23. PROGRAMA 01: SERVIU III REGIÓN</vt:lpstr>
      <vt:lpstr>EJECUCIÓN ACUMULADA DE GASTOS A JUNIO DE 2019  PARTIDA 18. CAPÍTULO 24. PROGRAMA 01: SERVIU IV REGIÓN</vt:lpstr>
      <vt:lpstr>EJECUCIÓN ACUMULADA DE GASTOS A JUNIO DE 2019  PARTIDA 18. CAPÍTULO 25. PROGRAMA 01: SERVIU V REGIÓN</vt:lpstr>
      <vt:lpstr>EJECUCIÓN ACUMULADA DE GASTOS A JUNIO DE 2019  PARTIDA 18. CAPÍTULO 26. PROGRAMA 01: SERVIU VI REGIÓN</vt:lpstr>
      <vt:lpstr>EJECUCIÓN ACUMULADA DE GASTOS A JUNIO DE 2019  PARTIDA 18. CAPÍTULO 27. PROGRAMA 01: SERVIU VII REGIÓN</vt:lpstr>
      <vt:lpstr>EJECUCIÓN ACUMULADA DE GASTOS A JUNIO DE 2019  PARTIDA 18. CAPÍTULO 28. PROGRAMA 01: SERVIU VIII REGIÓN</vt:lpstr>
      <vt:lpstr>EJECUCIÓN ACUMULADA DE GASTOS A JUNIO DE 2019  PARTIDA 18. CAPÍTULO 29. PROGRAMA 01: SERVIU IX REGIÓN</vt:lpstr>
      <vt:lpstr>EJECUCIÓN ACUMULADA DE GASTOS A JUNIO DE 2019  PARTIDA 18. CAPÍTULO 30. PROGRAMA 01: SERVIU X REGIÓN</vt:lpstr>
      <vt:lpstr>EJECUCIÓN ACUMULADA DE GASTOS A JUNIO DE 2019  PARTIDA 18. CAPÍTULO 31. PROGRAMA 01: SERVIU XI REGIÓN</vt:lpstr>
      <vt:lpstr>EJECUCIÓN ACUMULADA DE GASTOS A JUNIO DE 2019  PARTIDA 18. CAPÍTULO 32. PROGRAMA 01: SERVIU XII REGIÓN</vt:lpstr>
      <vt:lpstr>EJECUCIÓN ACUMULADA DE GASTOS A JUNIO DE 2019  PARTIDA 18. CAPÍTULO 33. PROGRAMA 01: SERVIU REGIÓN METROPOLITANA</vt:lpstr>
      <vt:lpstr>EJECUCIÓN ACUMULADA DE GASTOS A JUNIO DE 2019  PARTIDA 18. CAPÍTULO 34. PROGRAMA 01: SERVIU XIV REGIÓN</vt:lpstr>
      <vt:lpstr>EJECUCIÓN ACUMULADA DE GASTOS A JUNIO DE 2019  PARTIDA 18. CAPÍTULO 35. PROGRAMA 01: SERVIU XV REGIÓN</vt:lpstr>
      <vt:lpstr>EJECUCIÓN ACUMULADA DE GASTOS A JUNIO DE 2019  PARTIDA 18. CAPÍTULO 36. PROGRAMA 01: SERVIU XVI REGIÓN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PRESUPUESTO1</dc:creator>
  <cp:lastModifiedBy>rodrigo ruiz</cp:lastModifiedBy>
  <cp:revision>292</cp:revision>
  <cp:lastPrinted>2018-09-03T11:38:07Z</cp:lastPrinted>
  <dcterms:created xsi:type="dcterms:W3CDTF">2016-06-23T13:38:47Z</dcterms:created>
  <dcterms:modified xsi:type="dcterms:W3CDTF">2019-08-23T19:16:21Z</dcterms:modified>
</cp:coreProperties>
</file>