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6"/>
  </p:notesMasterIdLst>
  <p:handoutMasterIdLst>
    <p:handoutMasterId r:id="rId17"/>
  </p:handoutMasterIdLst>
  <p:sldIdLst>
    <p:sldId id="256" r:id="rId4"/>
    <p:sldId id="298" r:id="rId5"/>
    <p:sldId id="305" r:id="rId6"/>
    <p:sldId id="306" r:id="rId7"/>
    <p:sldId id="303" r:id="rId8"/>
    <p:sldId id="304" r:id="rId9"/>
    <p:sldId id="264" r:id="rId10"/>
    <p:sldId id="263" r:id="rId11"/>
    <p:sldId id="265" r:id="rId12"/>
    <p:sldId id="300" r:id="rId13"/>
    <p:sldId id="301" r:id="rId14"/>
    <p:sldId id="302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5" d="100"/>
          <a:sy n="85" d="100"/>
        </p:scale>
        <p:origin x="3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Capítulo (millones de $)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'Información de tendencia'!$AD$13:$AE$15</c:f>
              <c:strCache>
                <c:ptCount val="3"/>
                <c:pt idx="0">
                  <c:v>PODER JUDICIAL</c:v>
                </c:pt>
                <c:pt idx="1">
                  <c:v>CORPORACIÓN ADMINISTRATIVA DEL PODER JUDICIAL</c:v>
                </c:pt>
                <c:pt idx="2">
                  <c:v>ACADEMIA JUDICIAL</c:v>
                </c:pt>
              </c:strCache>
            </c:strRef>
          </c:cat>
          <c:val>
            <c:numRef>
              <c:f>'Información de tendencia'!$AF$13:$AF$15</c:f>
              <c:numCache>
                <c:formatCode>#,##0_ ;[Red]\-#,##0\ </c:formatCode>
                <c:ptCount val="3"/>
                <c:pt idx="0">
                  <c:v>391676928000</c:v>
                </c:pt>
                <c:pt idx="1">
                  <c:v>197238255000</c:v>
                </c:pt>
                <c:pt idx="2">
                  <c:v>3733298000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02-4EBE-908A-E456F5C54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528136"/>
        <c:axId val="1"/>
      </c:barChart>
      <c:catAx>
        <c:axId val="193528136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193528136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30-05-2019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30-05-2019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30-05-2019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30-05-2019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30-05-2019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761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15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930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81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17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86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02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96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67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8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30-05-2019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30-05-2019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30-05-2019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157" name="Picture 10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775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451" name="Picture 1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65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00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MARZO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cap="all" dirty="0">
                <a:latin typeface="+mn-lt"/>
              </a:rPr>
              <a:t>03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mayo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46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78092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699761"/>
              </p:ext>
            </p:extLst>
          </p:nvPr>
        </p:nvGraphicFramePr>
        <p:xfrm>
          <a:off x="414338" y="1772816"/>
          <a:ext cx="8201486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Hoja de cálculo" r:id="rId3" imgW="7086779" imgH="981167" progId="Excel.Sheet.8">
                  <p:embed/>
                </p:oleObj>
              </mc:Choice>
              <mc:Fallback>
                <p:oleObj name="Hoja de cálculo" r:id="rId3" imgW="7086779" imgH="98116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772816"/>
                        <a:ext cx="8201486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47313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524272"/>
              </p:ext>
            </p:extLst>
          </p:nvPr>
        </p:nvGraphicFramePr>
        <p:xfrm>
          <a:off x="414338" y="1770539"/>
          <a:ext cx="8210797" cy="4610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6" name="Hoja de cálculo" r:id="rId3" imgW="8020184" imgH="4905480" progId="Excel.Sheet.8">
                  <p:embed/>
                </p:oleObj>
              </mc:Choice>
              <mc:Fallback>
                <p:oleObj name="Hoja de cálculo" r:id="rId3" imgW="8020184" imgH="49054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770539"/>
                        <a:ext cx="8210797" cy="46107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3012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890152"/>
              </p:ext>
            </p:extLst>
          </p:nvPr>
        </p:nvGraphicFramePr>
        <p:xfrm>
          <a:off x="414338" y="1704950"/>
          <a:ext cx="8201486" cy="352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9" name="Hoja de cálculo" r:id="rId3" imgW="7858103" imgH="3524184" progId="Excel.Sheet.8">
                  <p:embed/>
                </p:oleObj>
              </mc:Choice>
              <mc:Fallback>
                <p:oleObj name="Hoja de cálculo" r:id="rId3" imgW="7858103" imgH="352418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704950"/>
                        <a:ext cx="8201486" cy="352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400" b="1" dirty="0">
                <a:latin typeface="+mn-lt"/>
              </a:rPr>
              <a:t>El presupuesto vigente del Poder Judicial asciende a $598.465 millones, </a:t>
            </a:r>
            <a:r>
              <a:rPr lang="es-CL" sz="1400" dirty="0">
                <a:latin typeface="+mn-lt"/>
              </a:rPr>
              <a:t>que incluye $5.816 millones que se han agregado para el pago de la deuda flotante en la Corporación Administrativa del Poder Judicial y en la Academia Judicial. 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>
                <a:latin typeface="+mn-lt"/>
              </a:rPr>
              <a:t>El gasto finalizó en $138.443 millones, equivalentes a un 23% de ejecución respecto al Presupuesto Vigente.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>
                <a:latin typeface="+mn-lt"/>
              </a:rPr>
              <a:t>En </a:t>
            </a:r>
            <a:r>
              <a:rPr lang="es-CL" sz="1400" b="1" dirty="0">
                <a:latin typeface="+mn-lt"/>
              </a:rPr>
              <a:t>iniciativas de inversión</a:t>
            </a:r>
            <a:r>
              <a:rPr lang="es-CL" sz="1400" dirty="0">
                <a:latin typeface="+mn-lt"/>
              </a:rPr>
              <a:t>, con recursos aprobados por $90.068 millones, que corresponden a </a:t>
            </a:r>
            <a:r>
              <a:rPr lang="es-CL" sz="1400" dirty="0"/>
              <a:t>42 proyectos</a:t>
            </a:r>
            <a:r>
              <a:rPr lang="es-CL" sz="1400" dirty="0">
                <a:latin typeface="+mn-lt"/>
              </a:rPr>
              <a:t> de arrastre de iniciativas de inversión identificadas en el año 2018, a </a:t>
            </a:r>
            <a:r>
              <a:rPr lang="es-CL" sz="1400" dirty="0"/>
              <a:t>12 proyectos </a:t>
            </a:r>
            <a:r>
              <a:rPr lang="es-CL" sz="1400" dirty="0">
                <a:latin typeface="+mn-lt"/>
              </a:rPr>
              <a:t>asociados a la Ley N° 21.017 (110 jueces) y a la Ley N° 20.876 (creó 3 tribunales), y a la segunda etapa de implementación de la </a:t>
            </a:r>
            <a:r>
              <a:rPr lang="es-CL" sz="1400" dirty="0"/>
              <a:t>Ley N° 21.057 (Entrevista video grabada) </a:t>
            </a:r>
            <a:r>
              <a:rPr lang="es-CL" sz="1400" dirty="0">
                <a:latin typeface="+mn-lt"/>
              </a:rPr>
              <a:t>para la habilitación de salas especiales en los tribunales de las regiones III, IV, VIII, IX y XIV; evidenció una ejecución presupuestaria de un 15%.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>
                <a:latin typeface="+mn-lt"/>
              </a:rPr>
              <a:t>En </a:t>
            </a:r>
            <a:r>
              <a:rPr lang="es-CL" sz="1400" b="1" dirty="0"/>
              <a:t>Becas de Postgrado</a:t>
            </a:r>
            <a:r>
              <a:rPr lang="es-CL" sz="1400" dirty="0"/>
              <a:t>, con $146 millones, que se destinan a financiar estudios para funcionarios con formación universitaria del Poder Judicial como de la Corporación Administrativa, a la fecha de este reporte, ejecutaron un 0% sus recursos.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/>
              <a:t>En los </a:t>
            </a:r>
            <a:r>
              <a:rPr lang="es-CL" sz="1400" b="1" dirty="0"/>
              <a:t>programas de capacitación</a:t>
            </a:r>
            <a:r>
              <a:rPr lang="es-CL" sz="1400" dirty="0"/>
              <a:t>, que contemplan recursos para la formación y perfeccionamiento de los funcionarios del Poder Judicial, alcanzó la siguientes ejecuciones: Programa de Formación, 9%; Programa de Perfeccionamiento, 5%; Programa de Habilitación, 0,1%; y Programa de Perfeccionamiento Extraordinario, 0,1%.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CFC13EE-8FDF-4077-AAFB-AE2D6152D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628800"/>
            <a:ext cx="5388639" cy="3898164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203261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2F3125B-3A08-4558-80D4-76F67DF8FF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953068"/>
              </p:ext>
            </p:extLst>
          </p:nvPr>
        </p:nvGraphicFramePr>
        <p:xfrm>
          <a:off x="1089968" y="2191295"/>
          <a:ext cx="6696744" cy="345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5986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15210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55799"/>
            <a:ext cx="5328592" cy="320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301208"/>
            <a:ext cx="840613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72815"/>
            <a:ext cx="5760640" cy="3462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714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077072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817824"/>
              </p:ext>
            </p:extLst>
          </p:nvPr>
        </p:nvGraphicFramePr>
        <p:xfrm>
          <a:off x="414338" y="1844824"/>
          <a:ext cx="8193761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Hoja de cálculo" r:id="rId3" imgW="7410584" imgH="2124088" progId="Excel.Sheet.8">
                  <p:embed/>
                </p:oleObj>
              </mc:Choice>
              <mc:Fallback>
                <p:oleObj name="Hoja de cálculo" r:id="rId3" imgW="7410584" imgH="212408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844824"/>
                        <a:ext cx="8193761" cy="212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20789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RESUMEN POR CAPÍTULOS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725375"/>
              </p:ext>
            </p:extLst>
          </p:nvPr>
        </p:nvGraphicFramePr>
        <p:xfrm>
          <a:off x="414338" y="1916832"/>
          <a:ext cx="821079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7" name="Hoja de cálculo" r:id="rId4" imgW="8039190" imgH="1228764" progId="Excel.Sheet.8">
                  <p:embed/>
                </p:oleObj>
              </mc:Choice>
              <mc:Fallback>
                <p:oleObj name="Hoja de cálculo" r:id="rId4" imgW="8039190" imgH="122876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8" y="1916832"/>
                        <a:ext cx="8210798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27089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578498"/>
              </p:ext>
            </p:extLst>
          </p:nvPr>
        </p:nvGraphicFramePr>
        <p:xfrm>
          <a:off x="414338" y="1700808"/>
          <a:ext cx="820148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4" name="Hoja de cálculo" r:id="rId3" imgW="7762718" imgH="942857" progId="Excel.Sheet.8">
                  <p:embed/>
                </p:oleObj>
              </mc:Choice>
              <mc:Fallback>
                <p:oleObj name="Hoja de cálculo" r:id="rId3" imgW="7762718" imgH="94285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700808"/>
                        <a:ext cx="8201485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2169</TotalTime>
  <Words>558</Words>
  <Application>Microsoft Office PowerPoint</Application>
  <PresentationFormat>Presentación en pantalla (4:3)</PresentationFormat>
  <Paragraphs>54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21" baseType="lpstr">
      <vt:lpstr>Andalus</vt:lpstr>
      <vt:lpstr>Arial</vt:lpstr>
      <vt:lpstr>Calibri</vt:lpstr>
      <vt:lpstr>Times New Roman</vt:lpstr>
      <vt:lpstr>1_Tema de Office</vt:lpstr>
      <vt:lpstr>Tema de Office</vt:lpstr>
      <vt:lpstr>2_Tema de Office</vt:lpstr>
      <vt:lpstr>Imagen de mapa de bits</vt:lpstr>
      <vt:lpstr>Hoja de cálculo</vt:lpstr>
      <vt:lpstr>EJECUCIÓN ACUMULADA DE GASTOS PRESUPUESTARIOS AL MES DE MARZO DE 2019 PARTIDA 03: PODER JUDICIAL</vt:lpstr>
      <vt:lpstr>EJECUCIÓN ACUMULADA DE GASTOS A MARZO DE 2019  PARTIDA 03 PODER JUDICIAL</vt:lpstr>
      <vt:lpstr>EJECUCIÓN ACUMULADA DE GASTOS A MARZO DE 2019  PARTIDA 03 PODER JUDICIAL</vt:lpstr>
      <vt:lpstr>EJECUCIÓN ACUMULADA DE GASTOS A MARZO DE 2019  PARTIDA 03 PODER JUDICIAL</vt:lpstr>
      <vt:lpstr>COMPORTAMIENTO DE LA EJECUCIÓN ACUMULADA DE GASTOS A MARZO DE 2019  PARTIDA 03 PODER JUDICIAL</vt:lpstr>
      <vt:lpstr>COMPORTAMIENTO DE LA EJECUCIÓN ACUMULADA DE GASTOS A MARZO DE 2019  PARTIDA 03 PODER JUDICIAL</vt:lpstr>
      <vt:lpstr>EJECUCIÓN ACUMULADA DE GASTOS A MARZO DE 2019  PARTIDA 03 PODER JUDICIAL</vt:lpstr>
      <vt:lpstr>Presentación de PowerPoint</vt:lpstr>
      <vt:lpstr>EJECUCIÓN ACUMULADA DE GASTOS A MARZO DE 2019  PARTIDA 03. CAPÍTULO 01. PROGRAMA 01: PODER JUDICIAL</vt:lpstr>
      <vt:lpstr>EJECUCIÓN ACUMULADA DE GASTOS A MARZO DE 2019  PARTIDA 03. CAPÍTULO 01. PROGRAMA 02: UNIDAD DE APOYO A TRIBUNALES</vt:lpstr>
      <vt:lpstr>EJECUCIÓN ACUMULADA DE GASTOS A MARZO DE 2019  PARTIDA 03. CAPÍTULO 03. PROGRAMA 01: CORPORACIÓN ADMINISTRATIVA DEL PODER JUDICIAL</vt:lpstr>
      <vt:lpstr>EJECUCIÓN ACUMULADA DE GASTOS A MARZO DE 2019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123</cp:revision>
  <cp:lastPrinted>2016-07-04T14:42:46Z</cp:lastPrinted>
  <dcterms:created xsi:type="dcterms:W3CDTF">2016-06-23T13:38:47Z</dcterms:created>
  <dcterms:modified xsi:type="dcterms:W3CDTF">2019-05-30T20:45:54Z</dcterms:modified>
</cp:coreProperties>
</file>