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6" r:id="rId4"/>
    <p:sldId id="307" r:id="rId5"/>
    <p:sldId id="305" r:id="rId6"/>
    <p:sldId id="300" r:id="rId7"/>
    <p:sldId id="303" r:id="rId8"/>
    <p:sldId id="264" r:id="rId9"/>
    <p:sldId id="263" r:id="rId10"/>
    <p:sldId id="265" r:id="rId11"/>
    <p:sldId id="267" r:id="rId12"/>
    <p:sldId id="268" r:id="rId13"/>
    <p:sldId id="269" r:id="rId14"/>
    <p:sldId id="301" r:id="rId15"/>
    <p:sldId id="271" r:id="rId16"/>
    <p:sldId id="304" r:id="rId17"/>
    <p:sldId id="273" r:id="rId18"/>
    <p:sldId id="274" r:id="rId19"/>
    <p:sldId id="275" r:id="rId20"/>
    <p:sldId id="276" r:id="rId21"/>
    <p:sldId id="278" r:id="rId22"/>
    <p:sldId id="272" r:id="rId23"/>
    <p:sldId id="280" r:id="rId24"/>
    <p:sldId id="281" r:id="rId25"/>
    <p:sldId id="282" r:id="rId26"/>
    <p:sldId id="302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9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8D05A0-6747-4189-8982-8BE233671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47474"/>
              </p:ext>
            </p:extLst>
          </p:nvPr>
        </p:nvGraphicFramePr>
        <p:xfrm>
          <a:off x="459893" y="1847755"/>
          <a:ext cx="7886701" cy="15938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5251605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6206442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6277071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486096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701187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017858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567638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7189114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0796052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6839164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64284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6865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2.136.113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4636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910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1831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899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9924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516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295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368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F3BD29-4199-456A-B206-A8EF89247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83418"/>
              </p:ext>
            </p:extLst>
          </p:nvPr>
        </p:nvGraphicFramePr>
        <p:xfrm>
          <a:off x="571728" y="1768754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96098554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2773606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425017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0459986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449705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144886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98191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808441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6773853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22160466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67540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01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461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398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2843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747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7783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71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Servicion Agrícola y Ganadero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656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974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106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4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EE1204-FE9F-41D3-90C3-CD322FB96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77297"/>
              </p:ext>
            </p:extLst>
          </p:nvPr>
        </p:nvGraphicFramePr>
        <p:xfrm>
          <a:off x="459894" y="1747320"/>
          <a:ext cx="7886700" cy="3025656"/>
        </p:xfrm>
        <a:graphic>
          <a:graphicData uri="http://schemas.openxmlformats.org/drawingml/2006/table">
            <a:tbl>
              <a:tblPr/>
              <a:tblGrid>
                <a:gridCol w="262540">
                  <a:extLst>
                    <a:ext uri="{9D8B030D-6E8A-4147-A177-3AD203B41FA5}">
                      <a16:colId xmlns:a16="http://schemas.microsoft.com/office/drawing/2014/main" val="792014628"/>
                    </a:ext>
                  </a:extLst>
                </a:gridCol>
                <a:gridCol w="262540">
                  <a:extLst>
                    <a:ext uri="{9D8B030D-6E8A-4147-A177-3AD203B41FA5}">
                      <a16:colId xmlns:a16="http://schemas.microsoft.com/office/drawing/2014/main" val="2014210614"/>
                    </a:ext>
                  </a:extLst>
                </a:gridCol>
                <a:gridCol w="262540">
                  <a:extLst>
                    <a:ext uri="{9D8B030D-6E8A-4147-A177-3AD203B41FA5}">
                      <a16:colId xmlns:a16="http://schemas.microsoft.com/office/drawing/2014/main" val="1059398591"/>
                    </a:ext>
                  </a:extLst>
                </a:gridCol>
                <a:gridCol w="3013959">
                  <a:extLst>
                    <a:ext uri="{9D8B030D-6E8A-4147-A177-3AD203B41FA5}">
                      <a16:colId xmlns:a16="http://schemas.microsoft.com/office/drawing/2014/main" val="3239565876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2258781855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1133841417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1662252005"/>
                    </a:ext>
                  </a:extLst>
                </a:gridCol>
                <a:gridCol w="703607">
                  <a:extLst>
                    <a:ext uri="{9D8B030D-6E8A-4147-A177-3AD203B41FA5}">
                      <a16:colId xmlns:a16="http://schemas.microsoft.com/office/drawing/2014/main" val="528769637"/>
                    </a:ext>
                  </a:extLst>
                </a:gridCol>
                <a:gridCol w="640597">
                  <a:extLst>
                    <a:ext uri="{9D8B030D-6E8A-4147-A177-3AD203B41FA5}">
                      <a16:colId xmlns:a16="http://schemas.microsoft.com/office/drawing/2014/main" val="2265935176"/>
                    </a:ext>
                  </a:extLst>
                </a:gridCol>
                <a:gridCol w="630096">
                  <a:extLst>
                    <a:ext uri="{9D8B030D-6E8A-4147-A177-3AD203B41FA5}">
                      <a16:colId xmlns:a16="http://schemas.microsoft.com/office/drawing/2014/main" val="3150215274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595507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09755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332.438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601390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64.575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65795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6046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21034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70051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5069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5620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6801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22817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9909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Registro Civil e Identificación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99058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39959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165131"/>
                  </a:ext>
                </a:extLst>
              </a:tr>
              <a:tr h="13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16006"/>
                  </a:ext>
                </a:extLst>
              </a:tr>
              <a:tr h="13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59515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1248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267.863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71612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438036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26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93EA47-5DA4-4D6F-B770-6743C4DA2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978764"/>
              </p:ext>
            </p:extLst>
          </p:nvPr>
        </p:nvGraphicFramePr>
        <p:xfrm>
          <a:off x="628649" y="1821174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2089463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4318924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6353099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548985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769383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310396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904945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4183259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32437279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7799033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448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93067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010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272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19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2837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3060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3218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28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632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2035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168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260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2994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320D8B-82E5-4EB2-A6BB-8E740FE35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20220"/>
              </p:ext>
            </p:extLst>
          </p:nvPr>
        </p:nvGraphicFramePr>
        <p:xfrm>
          <a:off x="571728" y="1709610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444249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2602693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9434214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882382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644344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412945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6668154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8485924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3656814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0341172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7379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33440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15.272.954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5.438.427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7136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12.764.071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12.746.830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-17.241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3.384.562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734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870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672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71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866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2127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6334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Programas de los Servicios Públicos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6989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1861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487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1206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16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E28E65-90F7-4B09-BB8A-2F3887A6B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133842"/>
              </p:ext>
            </p:extLst>
          </p:nvPr>
        </p:nvGraphicFramePr>
        <p:xfrm>
          <a:off x="494205" y="1706956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71661426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5013857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6378821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181443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423771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66561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575287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82053120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421368565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328967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642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2991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247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2.185.840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812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5306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93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9999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0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A868EA-40C3-4FF2-BA7B-A38704D42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00293"/>
              </p:ext>
            </p:extLst>
          </p:nvPr>
        </p:nvGraphicFramePr>
        <p:xfrm>
          <a:off x="628649" y="1699123"/>
          <a:ext cx="7886701" cy="318167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2827687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2010464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1280181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99561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48048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549005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185763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1207726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37615578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59496336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3574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82323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56.204.928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3666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42.904.399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1718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243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858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689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090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55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5794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9444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3255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2351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4055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16839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68167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999275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217125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1468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17345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9278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28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DF753B5-2E83-4FAE-9DFF-7011DA6B0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31042"/>
              </p:ext>
            </p:extLst>
          </p:nvPr>
        </p:nvGraphicFramePr>
        <p:xfrm>
          <a:off x="466781" y="1699123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0409979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707000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2705186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081411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8732131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177252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793798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1884677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2367416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56076221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5209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3654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18.015.185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284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2213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4357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67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797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870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331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9270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733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56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A076B7-5434-43F1-A476-2D8F6C8B3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49880"/>
              </p:ext>
            </p:extLst>
          </p:nvPr>
        </p:nvGraphicFramePr>
        <p:xfrm>
          <a:off x="571728" y="1699123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433243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1461455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3623616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116490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158248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523776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374126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819860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4233650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44107863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8068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9906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16.184.929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71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13.021.522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867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1.929.214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218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734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90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08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214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1943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1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908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914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3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1BE968-5F88-44FA-927E-16F390970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046642"/>
              </p:ext>
            </p:extLst>
          </p:nvPr>
        </p:nvGraphicFramePr>
        <p:xfrm>
          <a:off x="571728" y="1699123"/>
          <a:ext cx="7886701" cy="217067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7286881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8721311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3765987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8040594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225830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8864010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510900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8833538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5776128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5349018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38718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01060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7284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1.157.977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425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378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284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364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0221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652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76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908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1038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7672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97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El proyecto de Ley de presupuestos contempló, en lo principal, dar continuidad de funcionamiento a los servicios del ministerio, así como financiar nuevos ciclos a plataformas de sistemas, déficit en algunas partidas que impactan en la atención de los usuarios, obligaciones legales asociadas a remuneraciones y leyes en régimen, así como financiar demandas extras producidas por la modernización del Complejo Fronterizo Los Libertadores y la ampliación del Aeropuerto Arturo Merino Benítez.  Respecto del programa de Modernización del Sector Público, el proyecto consideró 4 nuevas iniciativas (Registro Civil, COMPIN, DIBAM, Superintendencia de Salud) y en el marco del programa de Gobierno el proyecto buscó  reforzar el gasto en el Programa SICEX asociado a Certificación Electrónica – SAG.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marzo ascendió a </a:t>
            </a:r>
            <a:r>
              <a:rPr lang="es-CL" sz="1400" b="1" dirty="0">
                <a:latin typeface="+mn-lt"/>
              </a:rPr>
              <a:t>$63.591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12,4%</a:t>
            </a:r>
            <a:r>
              <a:rPr lang="es-CL" sz="1400" dirty="0">
                <a:latin typeface="+mn-lt"/>
              </a:rPr>
              <a:t> respecto al presupuesto vigente, dicha erogación es superior a la registrada a igual mes del año 2017 (12,1%), e inferior en 0,3 puntos porcentuales al año 2018.  </a:t>
            </a:r>
            <a:r>
              <a:rPr lang="es-CL" sz="1400" dirty="0"/>
              <a:t>Con ello, la </a:t>
            </a:r>
            <a:r>
              <a:rPr lang="es-CL" sz="1400" b="1" dirty="0"/>
              <a:t>ejecución acumulada al primer trimestre de 2019 ascendió al 28%</a:t>
            </a:r>
            <a:r>
              <a:rPr lang="es-CL" sz="1400" dirty="0"/>
              <a:t>, gasto inferior en 1,3 puntos porcentuales al registrado a igual periodo del ejercicio anterior (29,3%), aunque mayor en 0,5 punto porcentual al registrado el año 2017.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modificaciones por </a:t>
            </a:r>
            <a:r>
              <a:rPr lang="es-CL" sz="1400" b="1" dirty="0"/>
              <a:t>$189 millones</a:t>
            </a:r>
            <a:r>
              <a:rPr lang="es-CL" sz="1400" dirty="0"/>
              <a:t>, incrementando principalmente los subtítulos 23 “prestaciones de seguridad social” ($131 millones) por la aplicación de la Ley de Incentivo al Retiro (como consecuencia de ello se reduce el subtítulo 21 “gastos en personal” en $30 millones, para hacer frente al aporte institucional); y, 34 “servicio de la deuda” ($86 millones) para hacer frente a los compromisos devengados al 31 de diciembre de 2018</a:t>
            </a:r>
            <a:r>
              <a:rPr lang="es-CL" sz="1400" b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27167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F384CB-D286-4E31-BBF4-E025CF958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71607"/>
              </p:ext>
            </p:extLst>
          </p:nvPr>
        </p:nvGraphicFramePr>
        <p:xfrm>
          <a:off x="571728" y="1772816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16111269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472731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0044745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039613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367279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1667525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316011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6697164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72620930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33335283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76172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95222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23.626.456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786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28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868.166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935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101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132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066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954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5819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024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494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89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7173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38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643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3BB4C7-D966-40A7-AFF1-FAA140148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73073"/>
              </p:ext>
            </p:extLst>
          </p:nvPr>
        </p:nvGraphicFramePr>
        <p:xfrm>
          <a:off x="628649" y="1669411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8593131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3547355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0863404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7519788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946334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303212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371107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8677302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37830393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3591578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39449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9320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5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1.354.667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754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3111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3862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972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3097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902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429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4689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9387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54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E3ED68-3D21-4165-9B0D-84A3C0410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00567"/>
              </p:ext>
            </p:extLst>
          </p:nvPr>
        </p:nvGraphicFramePr>
        <p:xfrm>
          <a:off x="483917" y="1705330"/>
          <a:ext cx="7886701" cy="172367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63900266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9466651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956063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1378624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761171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715988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369174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1490073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4557254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70523829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8336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8798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408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691.646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32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2831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67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16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711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402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334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232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EB0079-8AC5-4C0D-9D1B-D20B1D12E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07050"/>
              </p:ext>
            </p:extLst>
          </p:nvPr>
        </p:nvGraphicFramePr>
        <p:xfrm>
          <a:off x="628649" y="1701411"/>
          <a:ext cx="7886701" cy="146397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5116403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7694775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2115613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285569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788746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24218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913021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7313138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3545797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4378578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7673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1800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1.323.371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50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7754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88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57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58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02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90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A94E7F-7B0D-4564-A079-E72391989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68878"/>
              </p:ext>
            </p:extLst>
          </p:nvPr>
        </p:nvGraphicFramePr>
        <p:xfrm>
          <a:off x="571728" y="1699123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9960841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609904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2012961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9585072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9978540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540558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79012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4841842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2098232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87189685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0416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44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5.216.596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985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4.500.812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7451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420.032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1458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0823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42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en Juicios Laborales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92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1124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6541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1077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2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2EE354-D38A-4BD9-8F8D-F49F42FAD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206256"/>
              </p:ext>
            </p:extLst>
          </p:nvPr>
        </p:nvGraphicFramePr>
        <p:xfrm>
          <a:off x="571728" y="1661244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79875680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5637873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3989758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92137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3234758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777267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666306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8847708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89660253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5680500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0248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1447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4.587.725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4202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647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05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20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361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6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464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235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7915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9268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6050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76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42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3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los subtítulos, la mayor ejecución se registra en el </a:t>
            </a:r>
            <a:r>
              <a:rPr lang="es-CL" sz="1400" b="1" dirty="0"/>
              <a:t>subtítulo</a:t>
            </a:r>
            <a:r>
              <a:rPr lang="es-CL" sz="1400" dirty="0"/>
              <a:t> </a:t>
            </a:r>
            <a:r>
              <a:rPr lang="es-CL" sz="1400" b="1" dirty="0"/>
              <a:t>23 “prestaciones de seguridad social” con una ejecución del 1.466,4% </a:t>
            </a:r>
            <a:r>
              <a:rPr lang="es-CL" sz="1400" dirty="0"/>
              <a:t>como consecuencia de la aplicación de la ley de incentivo al retiro, seguido del </a:t>
            </a:r>
            <a:r>
              <a:rPr lang="es-CL" sz="1400" b="1" dirty="0"/>
              <a:t>subtítulo 34 “servicio de la deuda”</a:t>
            </a:r>
            <a:r>
              <a:rPr lang="es-CL" sz="1400" dirty="0"/>
              <a:t> </a:t>
            </a:r>
            <a:r>
              <a:rPr lang="es-CL" sz="1400" b="1" dirty="0"/>
              <a:t>con una ejecución de 419,7%, </a:t>
            </a:r>
            <a:r>
              <a:rPr lang="es-CL" sz="1400" dirty="0"/>
              <a:t>que corresponde básicamente a los gastos destinado al pago de las obligaciones devengadas al 31 de diciembre de 2018 (deuda flotante), salvo la Dirección de Compras y Contratación Públicas, el resto de los Servicios no registran a la fecha los Decretos modificatorios respectivos.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En cuanto a los Programas, el 76,1% del presupuesto vigente,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(37,1%), </a:t>
            </a:r>
            <a:r>
              <a:rPr lang="es-CL" sz="1400" b="1" dirty="0"/>
              <a:t>Servicio Nacional de Aduanas </a:t>
            </a:r>
            <a:r>
              <a:rPr lang="es-CL" sz="1400" dirty="0"/>
              <a:t>(13,7%), el </a:t>
            </a:r>
            <a:r>
              <a:rPr lang="es-CL" sz="1400" b="1" dirty="0"/>
              <a:t>Servicio de Tesorería </a:t>
            </a:r>
            <a:r>
              <a:rPr lang="es-CL" sz="1400" dirty="0"/>
              <a:t>(11,3%)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(14%), manteniendo su participación dentro del presupuesto global al igual que los ejercicios presupuestarios anteriores.  Instituciones que al primer trimestre de 2019 alcanzaron niveles de ejecución de </a:t>
            </a:r>
            <a:r>
              <a:rPr lang="es-CL" sz="1400" b="1" dirty="0"/>
              <a:t>29,6%, 25,6%, 27,9% y 33% </a:t>
            </a:r>
            <a:r>
              <a:rPr lang="es-CL" sz="14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La </a:t>
            </a:r>
            <a:r>
              <a:rPr lang="es-CL" sz="1400" b="1" dirty="0"/>
              <a:t>Dirección de Presupuestos  </a:t>
            </a:r>
            <a:r>
              <a:rPr lang="es-CL" sz="1400" dirty="0"/>
              <a:t>presentó el mayor avance con un </a:t>
            </a:r>
            <a:r>
              <a:rPr lang="es-CL" sz="1400" b="1" dirty="0"/>
              <a:t>35,6%</a:t>
            </a:r>
            <a:r>
              <a:rPr lang="es-CL" sz="1400" dirty="0"/>
              <a:t>, seguida de la </a:t>
            </a:r>
            <a:r>
              <a:rPr lang="es-CL" sz="1400" b="1" dirty="0"/>
              <a:t>Dirección Nacional del Servicio Civil</a:t>
            </a:r>
            <a:r>
              <a:rPr lang="es-CL" sz="1400" dirty="0"/>
              <a:t> que registró una erogación de </a:t>
            </a:r>
            <a:r>
              <a:rPr lang="es-CL" sz="1400" b="1" dirty="0"/>
              <a:t>34,7%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Finalmente, el </a:t>
            </a:r>
            <a:r>
              <a:rPr lang="es-CL" sz="1400" b="1" dirty="0"/>
              <a:t>Programa Exportación de Servicios </a:t>
            </a:r>
            <a:r>
              <a:rPr lang="es-CL" sz="1400" dirty="0"/>
              <a:t>es el que presentó la erogación menor con un</a:t>
            </a:r>
            <a:r>
              <a:rPr lang="es-CL" sz="1400" b="1" dirty="0"/>
              <a:t> 0,3%</a:t>
            </a:r>
            <a:r>
              <a:rPr lang="es-CL" sz="1400" dirty="0"/>
              <a:t>, debido al  nulo nivel de ejecución en las transferencias corrientes, las que representan el 90,4%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178205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E1EE951-F5DD-4305-B778-224BFFEFC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57218"/>
            <a:ext cx="3960438" cy="269186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F2815DF-169E-4B4E-8ADB-FC75A1572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891" y="1457218"/>
            <a:ext cx="3960437" cy="269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659600" y="575013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D52F337-9D89-4F22-AACB-1FA1F6466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419" y="1925803"/>
            <a:ext cx="6253162" cy="359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611561" y="6126757"/>
            <a:ext cx="8069607" cy="25457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4634942-5F53-42C6-9093-C3A85998F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129" y="1916832"/>
            <a:ext cx="6169742" cy="357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C67943C-6F9E-40D8-AC3D-3520221D9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05951"/>
              </p:ext>
            </p:extLst>
          </p:nvPr>
        </p:nvGraphicFramePr>
        <p:xfrm>
          <a:off x="490781" y="1822310"/>
          <a:ext cx="7886701" cy="2053705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1446468472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177941836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703556014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98668614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40609823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428360687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551166926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013267157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82364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0697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511.943.473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512.132.669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143.524.824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25368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358.732.413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358.702.255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-30.158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92.215.791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34389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14.459.601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70412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1.914.244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14966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2.086.482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5942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1316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59624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1.730.406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71487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56156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2.799.900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12.111.754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96762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32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640C083-E985-4EF1-BDB2-17DDC2D43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99680"/>
              </p:ext>
            </p:extLst>
          </p:nvPr>
        </p:nvGraphicFramePr>
        <p:xfrm>
          <a:off x="495344" y="1822310"/>
          <a:ext cx="7886698" cy="3560497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2452643527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058685800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142432058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48756663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71351086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70941442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12371307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148739101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766492416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92708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38205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33.902.825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33.906.348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5.123.575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971204"/>
                  </a:ext>
                </a:extLst>
              </a:tr>
              <a:tr h="19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1.698.935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2369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Administradora de los Tribunales Tributarios y Aduaneros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9.414.835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2.136.113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27448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2112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332.438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0206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22239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20.329.385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20.432.756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6.210.782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1952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15.272.954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5.438.427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98573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Gestión Financiera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772.355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6621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56.204.928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2544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18.015.185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6576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16.184.929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0911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84161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23.626.456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71187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4.126.886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2627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950.732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1777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1.323.371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4217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5.216.596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68088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4.587.725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1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477AE9-690B-4EF6-82A7-5A032A2F3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05090"/>
              </p:ext>
            </p:extLst>
          </p:nvPr>
        </p:nvGraphicFramePr>
        <p:xfrm>
          <a:off x="459895" y="1699123"/>
          <a:ext cx="7886699" cy="2358071"/>
        </p:xfrm>
        <a:graphic>
          <a:graphicData uri="http://schemas.openxmlformats.org/drawingml/2006/table">
            <a:tbl>
              <a:tblPr/>
              <a:tblGrid>
                <a:gridCol w="258326">
                  <a:extLst>
                    <a:ext uri="{9D8B030D-6E8A-4147-A177-3AD203B41FA5}">
                      <a16:colId xmlns:a16="http://schemas.microsoft.com/office/drawing/2014/main" val="4225809768"/>
                    </a:ext>
                  </a:extLst>
                </a:gridCol>
                <a:gridCol w="258326">
                  <a:extLst>
                    <a:ext uri="{9D8B030D-6E8A-4147-A177-3AD203B41FA5}">
                      <a16:colId xmlns:a16="http://schemas.microsoft.com/office/drawing/2014/main" val="3492200782"/>
                    </a:ext>
                  </a:extLst>
                </a:gridCol>
                <a:gridCol w="258326">
                  <a:extLst>
                    <a:ext uri="{9D8B030D-6E8A-4147-A177-3AD203B41FA5}">
                      <a16:colId xmlns:a16="http://schemas.microsoft.com/office/drawing/2014/main" val="624341993"/>
                    </a:ext>
                  </a:extLst>
                </a:gridCol>
                <a:gridCol w="3092166">
                  <a:extLst>
                    <a:ext uri="{9D8B030D-6E8A-4147-A177-3AD203B41FA5}">
                      <a16:colId xmlns:a16="http://schemas.microsoft.com/office/drawing/2014/main" val="2729838585"/>
                    </a:ext>
                  </a:extLst>
                </a:gridCol>
                <a:gridCol w="692314">
                  <a:extLst>
                    <a:ext uri="{9D8B030D-6E8A-4147-A177-3AD203B41FA5}">
                      <a16:colId xmlns:a16="http://schemas.microsoft.com/office/drawing/2014/main" val="1962997599"/>
                    </a:ext>
                  </a:extLst>
                </a:gridCol>
                <a:gridCol w="692314">
                  <a:extLst>
                    <a:ext uri="{9D8B030D-6E8A-4147-A177-3AD203B41FA5}">
                      <a16:colId xmlns:a16="http://schemas.microsoft.com/office/drawing/2014/main" val="2403032746"/>
                    </a:ext>
                  </a:extLst>
                </a:gridCol>
                <a:gridCol w="692314">
                  <a:extLst>
                    <a:ext uri="{9D8B030D-6E8A-4147-A177-3AD203B41FA5}">
                      <a16:colId xmlns:a16="http://schemas.microsoft.com/office/drawing/2014/main" val="3338198906"/>
                    </a:ext>
                  </a:extLst>
                </a:gridCol>
                <a:gridCol w="692314">
                  <a:extLst>
                    <a:ext uri="{9D8B030D-6E8A-4147-A177-3AD203B41FA5}">
                      <a16:colId xmlns:a16="http://schemas.microsoft.com/office/drawing/2014/main" val="902793262"/>
                    </a:ext>
                  </a:extLst>
                </a:gridCol>
                <a:gridCol w="630316">
                  <a:extLst>
                    <a:ext uri="{9D8B030D-6E8A-4147-A177-3AD203B41FA5}">
                      <a16:colId xmlns:a16="http://schemas.microsoft.com/office/drawing/2014/main" val="735453532"/>
                    </a:ext>
                  </a:extLst>
                </a:gridCol>
                <a:gridCol w="619983">
                  <a:extLst>
                    <a:ext uri="{9D8B030D-6E8A-4147-A177-3AD203B41FA5}">
                      <a16:colId xmlns:a16="http://schemas.microsoft.com/office/drawing/2014/main" val="898186470"/>
                    </a:ext>
                  </a:extLst>
                </a:gridCol>
              </a:tblGrid>
              <a:tr h="124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67858"/>
                  </a:ext>
                </a:extLst>
              </a:tr>
              <a:tr h="379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02803"/>
                  </a:ext>
                </a:extLst>
              </a:tr>
              <a:tr h="1627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1.698.935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35663"/>
                  </a:ext>
                </a:extLst>
              </a:tr>
              <a:tr h="43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6.219.109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6.216.116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1.398.502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41870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239.372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811317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089379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51059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25.750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601218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36465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93368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289491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596821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39509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293291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08201"/>
                  </a:ext>
                </a:extLst>
              </a:tr>
              <a:tr h="124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27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4986</Words>
  <Application>Microsoft Office PowerPoint</Application>
  <PresentationFormat>Presentación en pantalla (4:3)</PresentationFormat>
  <Paragraphs>2681</Paragraphs>
  <Slides>25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2019 PARTIDA 08: MINISTERIO DE HACIENDA</vt:lpstr>
      <vt:lpstr>EJECUCIÓN ACUMULADA DE GASTOS A MARZO DE 2019  PARTIDA 08 MINISTERIO DE HACIENDA</vt:lpstr>
      <vt:lpstr>EJECUCIÓN ACUMULADA DE GASTOS A MARZO DE 2019  PARTIDA 08 MINISTERIO DE HACIENDA</vt:lpstr>
      <vt:lpstr>EJECUCIÓN ACUMULADA DE GASTOS A MARZO DE 2019  PARTIDA 08 MINISTERIO DE HACIENDA</vt:lpstr>
      <vt:lpstr>Presentación de PowerPoint</vt:lpstr>
      <vt:lpstr>Presentación de PowerPoint</vt:lpstr>
      <vt:lpstr>EJECUCIÓN ACUMULADA DE GASTOS A MARZO DE 2019  PARTIDA 08 MINISTERIO DE HACIENDA</vt:lpstr>
      <vt:lpstr>EJECUCIÓN ACUMULADA DE GASTOS A MARZO DE 2019  PARTIDA 08 RESUMEN POR CAPÍTULOS</vt:lpstr>
      <vt:lpstr>EJECUCIÓN ACUMULADA DE GASTOS A MARZO DE 2019  PARTIDA 08. CAPÍTULO 01. PROGRAMA 01: SECRETARÍA Y ADMINISTRACIÓN GENERAL</vt:lpstr>
      <vt:lpstr>EJECUCIÓN ACUMULADA DE GASTOS A MARZO DE 2019  PARTIDA 08. CAPÍTULO 01. PROGRAMA 06: UNIDAD ADMINISTRADORA DE LOS TRIBUNALES TRIBUTARIOS Y ADUANERO</vt:lpstr>
      <vt:lpstr>EJECUCIÓN ACUMULADA DE GASTOS A MARZO DE 2019  PARTIDA 08. CAPÍTULO 01. PROGRAMA 07: SISTEMA INTEGRADO DE COMERCIO EXTERIOR (SICEX)</vt:lpstr>
      <vt:lpstr>EJECUCIÓN ACUMULADA DE GASTOS A MARZO DE 2019  PARTIDA 08. CAPÍTULO 01. PROGRAMA 08: PROGRAMA DE MODERNIZACIÓN SECTOR PÚBLICO</vt:lpstr>
      <vt:lpstr>EJECUCIÓN ACUMULADA DE GASTOS A MARZO DE 2019  PARTIDA 08. CAPÍTULO 01. PROGRAMA 09: PROGRAMA EXPORTACIÓN DE SERVICIOS</vt:lpstr>
      <vt:lpstr>EJECUCIÓN ACUMULADA DE GASTOS A MARZO DE 2019  PARTIDA 08. CAPÍTULO 02. PROGRAMA 01: DIRECCIÓN DE PRESUPUESTOS</vt:lpstr>
      <vt:lpstr>EJECUCIÓN ACUMULADA DE GASTOS A MARZO DE 2019  PARTIDA 08. CAPÍTULO 02. PROGRAMA 02: SISTEMA DE GESTIÓN FINANCIERA DEL ESTADO</vt:lpstr>
      <vt:lpstr>EJECUCIÓN ACUMULADA DE GASTOS A MARZO DE 2019  PARTIDA 08. CAPÍTULO 03. PROGRAMA 01: SERVICIO DE IMPUESTOS INTERNOS</vt:lpstr>
      <vt:lpstr>EJECUCIÓN ACUMULADA DE GASTOS A MARZO DE 2019  PARTIDA 08. CAPÍTULO 04. PROGRAMA 01: SERVICIO NACIONAL DE ADUANAS</vt:lpstr>
      <vt:lpstr>EJECUCIÓN ACUMULADA DE GASTOS A MARZO DE 2019  PARTIDA 08. CAPÍTULO 05. PROGRAMA 01: SERVICIO DE TESORERÍAS</vt:lpstr>
      <vt:lpstr>EJECUCIÓN ACUMULADA DE GASTOS A MARZO DE 2019  PARTIDA 08. CAPÍTULO 07. PROGRAMA 01: DIRECCIÓN DE COMPRAS Y CONTRATACIÓN PÚBLICA</vt:lpstr>
      <vt:lpstr>EJECUCIÓN ACUMULADA DE GASTOS A MARZO DE 2019  PARTIDA 08. CAPÍTULO 11. PROGRAMA 01: SUPERINTENDENCIA DE BANCOS E INSTITUCIONES FINANCIERAS</vt:lpstr>
      <vt:lpstr>EJECUCIÓN ACUMULADA DE GASTOS A MARZO DE 2019  PARTIDA 08. CAPÍTULO 15. PROGRAMA 01: DIRECCIÓN NACIONAL DEL SERVICIO CIVIL</vt:lpstr>
      <vt:lpstr>EJECUCIÓN ACUMULADA DE GASTOS A MARZO DE 2019  PARTIDA 08. CAPÍTULO 16. PROGRAMA 01: UNIDAD DE ANÁLISIS FINANCIERO</vt:lpstr>
      <vt:lpstr>EJECUCIÓN ACUMULADA DE GASTOS A MARZO DE 2019  PARTIDA 08. CAPÍTULO 17. PROGRAMA 01: SUPERINTENDENCIA DE CASINOS DE JUEGO</vt:lpstr>
      <vt:lpstr>EJECUCIÓN ACUMULADA DE GASTOS A MARZO DE 2019  PARTIDA 08. CAPÍTULO 30. PROGRAMA 01: CONSEJO DE DEFENSA DEL ESTADO</vt:lpstr>
      <vt:lpstr>EJECUCIÓN ACUMULADA DE GASTOS A MARZO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352</cp:revision>
  <cp:lastPrinted>2018-09-06T17:37:29Z</cp:lastPrinted>
  <dcterms:created xsi:type="dcterms:W3CDTF">2016-06-23T13:38:47Z</dcterms:created>
  <dcterms:modified xsi:type="dcterms:W3CDTF">2019-07-18T18:29:17Z</dcterms:modified>
</cp:coreProperties>
</file>