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31" r:id="rId17"/>
    <p:sldId id="329" r:id="rId18"/>
    <p:sldId id="330" r:id="rId19"/>
    <p:sldId id="322" r:id="rId20"/>
    <p:sldId id="328" r:id="rId21"/>
    <p:sldId id="264" r:id="rId22"/>
    <p:sldId id="263" r:id="rId23"/>
    <p:sldId id="301" r:id="rId24"/>
    <p:sldId id="321" r:id="rId25"/>
    <p:sldId id="265" r:id="rId26"/>
    <p:sldId id="323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32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7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8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9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0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2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4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5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6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7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18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19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emf"/><Relationship Id="rId4" Type="http://schemas.openxmlformats.org/officeDocument/2006/relationships/oleObject" Target="../embeddings/Hoja_de_c_lculo_de_Microsoft_Excel_97-200320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emf"/><Relationship Id="rId4" Type="http://schemas.openxmlformats.org/officeDocument/2006/relationships/oleObject" Target="../embeddings/Hoja_de_c_lculo_de_Microsoft_Excel_97-200322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MARZO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</a:t>
            </a:r>
            <a:r>
              <a:rPr lang="es-CL" sz="1200"/>
              <a:t>, </a:t>
            </a:r>
            <a:r>
              <a:rPr lang="es-CL" sz="1200" smtClean="0"/>
              <a:t>mayo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58CEE0C9-AC66-4A3A-AC2D-1A6B82C1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31155"/>
              </p:ext>
            </p:extLst>
          </p:nvPr>
        </p:nvGraphicFramePr>
        <p:xfrm>
          <a:off x="414338" y="1628800"/>
          <a:ext cx="821079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Worksheet" r:id="rId5" imgW="8534400" imgH="2524035" progId="Excel.Sheet.8">
                  <p:embed/>
                </p:oleObj>
              </mc:Choice>
              <mc:Fallback>
                <p:oleObj name="Worksheet" r:id="rId5" imgW="8534400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A3304F50-0A04-46E7-8001-77B5817C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05180"/>
              </p:ext>
            </p:extLst>
          </p:nvPr>
        </p:nvGraphicFramePr>
        <p:xfrm>
          <a:off x="467544" y="1700808"/>
          <a:ext cx="815759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Worksheet" r:id="rId5" imgW="7886700" imgH="2924085" progId="Excel.Sheet.8">
                  <p:embed/>
                </p:oleObj>
              </mc:Choice>
              <mc:Fallback>
                <p:oleObj name="Worksheet" r:id="rId5" imgW="78867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A72F625F-183F-4491-8049-165D349DF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20938"/>
              </p:ext>
            </p:extLst>
          </p:nvPr>
        </p:nvGraphicFramePr>
        <p:xfrm>
          <a:off x="414337" y="1628800"/>
          <a:ext cx="8210799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Worksheet" r:id="rId5" imgW="7886700" imgH="3057525" progId="Excel.Sheet.8">
                  <p:embed/>
                </p:oleObj>
              </mc:Choice>
              <mc:Fallback>
                <p:oleObj name="Worksheet" r:id="rId5" imgW="7886700" imgH="3057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10799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FEB2B0A5-66D9-4261-9D7C-21292A248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40028"/>
              </p:ext>
            </p:extLst>
          </p:nvPr>
        </p:nvGraphicFramePr>
        <p:xfrm>
          <a:off x="414338" y="1590675"/>
          <a:ext cx="8201486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Worksheet" r:id="rId4" imgW="7591357" imgH="3676740" progId="Excel.Sheet.8">
                  <p:embed/>
                </p:oleObj>
              </mc:Choice>
              <mc:Fallback>
                <p:oleObj name="Worksheet" r:id="rId4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90675"/>
                        <a:ext cx="8201486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F958B01B-C912-4AAA-AFFF-01043FBFA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658131"/>
              </p:ext>
            </p:extLst>
          </p:nvPr>
        </p:nvGraphicFramePr>
        <p:xfrm>
          <a:off x="414338" y="1606674"/>
          <a:ext cx="8201486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1" name="Worksheet" r:id="rId4" imgW="7591357" imgH="2038260" progId="Excel.Sheet.8">
                  <p:embed/>
                </p:oleObj>
              </mc:Choice>
              <mc:Fallback>
                <p:oleObj name="Worksheet" r:id="rId4" imgW="7591357" imgH="20382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06674"/>
                        <a:ext cx="8201486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BBA8CD8E-F82D-40CF-86BF-D95706290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597472"/>
              </p:ext>
            </p:extLst>
          </p:nvPr>
        </p:nvGraphicFramePr>
        <p:xfrm>
          <a:off x="414338" y="1700808"/>
          <a:ext cx="827246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1" name="Worksheet" r:id="rId4" imgW="8515485" imgH="3686175" progId="Excel.Sheet.8">
                  <p:embed/>
                </p:oleObj>
              </mc:Choice>
              <mc:Fallback>
                <p:oleObj name="Worksheet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7246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FB302A24-D828-481E-9393-67ADE6B67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41193"/>
              </p:ext>
            </p:extLst>
          </p:nvPr>
        </p:nvGraphicFramePr>
        <p:xfrm>
          <a:off x="414336" y="1700808"/>
          <a:ext cx="8210798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" name="Worksheet" r:id="rId4" imgW="8515485" imgH="2905215" progId="Excel.Sheet.8">
                  <p:embed/>
                </p:oleObj>
              </mc:Choice>
              <mc:Fallback>
                <p:oleObj name="Worksheet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8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294E7ADB-B1B8-4D4A-AE6D-5056A02D7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50590"/>
              </p:ext>
            </p:extLst>
          </p:nvPr>
        </p:nvGraphicFramePr>
        <p:xfrm>
          <a:off x="414338" y="1581497"/>
          <a:ext cx="820148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" name="Worksheet" r:id="rId4" imgW="7572443" imgH="4295685" progId="Excel.Sheet.8">
                  <p:embed/>
                </p:oleObj>
              </mc:Choice>
              <mc:Fallback>
                <p:oleObj name="Worksheet" r:id="rId4" imgW="75724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81497"/>
                        <a:ext cx="820148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1E7D2C42-6518-4398-9604-A790E071B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10413"/>
              </p:ext>
            </p:extLst>
          </p:nvPr>
        </p:nvGraphicFramePr>
        <p:xfrm>
          <a:off x="414338" y="1503387"/>
          <a:ext cx="81771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6" name="Worksheet" r:id="rId4" imgW="7572443" imgH="4734015" progId="Excel.Sheet.8">
                  <p:embed/>
                </p:oleObj>
              </mc:Choice>
              <mc:Fallback>
                <p:oleObj name="Worksheet" r:id="rId4" imgW="7572443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03387"/>
                        <a:ext cx="8177100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E7F716B2-7D87-40C0-945C-A2B0AB2D9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49069"/>
              </p:ext>
            </p:extLst>
          </p:nvPr>
        </p:nvGraphicFramePr>
        <p:xfrm>
          <a:off x="414338" y="1662113"/>
          <a:ext cx="820148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9" name="Worksheet" r:id="rId4" imgW="7743757" imgH="3533865" progId="Excel.Sheet.8">
                  <p:embed/>
                </p:oleObj>
              </mc:Choice>
              <mc:Fallback>
                <p:oleObj name="Worksheet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62113"/>
                        <a:ext cx="820148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El presupuesto vigente de la Partida 16 Ministerio de Salud alcanza a $9.060.806 millones. </a:t>
            </a:r>
            <a:r>
              <a:rPr lang="es-CL" sz="1600" b="1" dirty="0"/>
              <a:t>La ejecución acumulada </a:t>
            </a:r>
            <a:r>
              <a:rPr lang="es-CL" sz="1600" dirty="0"/>
              <a:t>finalizó en $2.627.705 millones, equivalentes a un 29% 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 los </a:t>
            </a:r>
            <a:r>
              <a:rPr lang="es-CL" sz="1600" b="1" dirty="0">
                <a:latin typeface="+mn-lt"/>
              </a:rPr>
              <a:t>Servicios de Salud, Hospitales y Programa de Contingencias Operacionales</a:t>
            </a:r>
            <a:r>
              <a:rPr lang="es-CL" sz="1600" dirty="0">
                <a:latin typeface="+mn-lt"/>
              </a:rPr>
              <a:t>, alcanzaron 29%, con un gasto total de $2.005.449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Respecto a </a:t>
            </a:r>
            <a:r>
              <a:rPr lang="es-CL" sz="1600" b="1" dirty="0">
                <a:latin typeface="+mn-lt"/>
              </a:rPr>
              <a:t>inversiones</a:t>
            </a:r>
            <a:r>
              <a:rPr lang="es-CL" sz="1600" dirty="0">
                <a:latin typeface="+mn-lt"/>
              </a:rPr>
              <a:t>, se informa de los recursos ejecutados según la siguiente distribución:</a:t>
            </a:r>
          </a:p>
          <a:p>
            <a:pPr marL="363538" algn="just"/>
            <a:r>
              <a:rPr lang="es-CL" sz="1600" dirty="0">
                <a:latin typeface="+mn-lt"/>
              </a:rPr>
              <a:t>- Inversiones para Atención Primaria, Secundaria y Terciaria, e inversiones en la autoridad sanitaria: con recursos aprobados por $416.637 millones, alcanza una ejecución presupuestaria de 15%.</a:t>
            </a:r>
          </a:p>
          <a:p>
            <a:pPr marL="363538" algn="just"/>
            <a:r>
              <a:rPr lang="es-CL" sz="1600" dirty="0">
                <a:latin typeface="+mn-lt"/>
              </a:rPr>
              <a:t>- Préstamos por Anticipos a Contratistas: con recursos aprobados por $139.015 millones, no presenta ejecución.</a:t>
            </a:r>
          </a:p>
          <a:p>
            <a:pPr marL="363538" algn="just"/>
            <a:r>
              <a:rPr lang="es-CL" sz="1600" dirty="0">
                <a:latin typeface="+mn-lt"/>
              </a:rPr>
              <a:t>- Adquisición de activos no financieros: con recursos por $37.186 millones, no se observa gasto.</a:t>
            </a:r>
          </a:p>
          <a:p>
            <a:pPr marL="363538" algn="just"/>
            <a:r>
              <a:rPr lang="es-CL" sz="1600" dirty="0">
                <a:latin typeface="+mn-lt"/>
              </a:rPr>
              <a:t>- Plan de Concesiones: con recursos totales por $115.343, presenta un 48% de avance presupuestario.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FCEF4706-D18A-4742-BFCD-D1907EAEC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08633"/>
              </p:ext>
            </p:extLst>
          </p:nvPr>
        </p:nvGraphicFramePr>
        <p:xfrm>
          <a:off x="414338" y="1617315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6" name="Worksheet" r:id="rId4" imgW="7743757" imgH="3971925" progId="Excel.Sheet.8">
                  <p:embed/>
                </p:oleObj>
              </mc:Choice>
              <mc:Fallback>
                <p:oleObj name="Worksheet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17315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2A0BF4BB-9107-4866-A69C-7C1F956E7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35209"/>
              </p:ext>
            </p:extLst>
          </p:nvPr>
        </p:nvGraphicFramePr>
        <p:xfrm>
          <a:off x="414338" y="1671638"/>
          <a:ext cx="8201486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9" name="Worksheet" r:id="rId4" imgW="7819957" imgH="3514725" progId="Excel.Sheet.8">
                  <p:embed/>
                </p:oleObj>
              </mc:Choice>
              <mc:Fallback>
                <p:oleObj name="Worksheet" r:id="rId4" imgW="78199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71638"/>
                        <a:ext cx="8201486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3A75D2C9-A56C-4D5F-8E2C-CE94B9448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97889"/>
              </p:ext>
            </p:extLst>
          </p:nvPr>
        </p:nvGraphicFramePr>
        <p:xfrm>
          <a:off x="414338" y="1706116"/>
          <a:ext cx="8201486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2" name="Worksheet" r:id="rId4" imgW="7248457" imgH="1866810" progId="Excel.Sheet.8">
                  <p:embed/>
                </p:oleObj>
              </mc:Choice>
              <mc:Fallback>
                <p:oleObj name="Worksheet" r:id="rId4" imgW="7248457" imgH="1866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6116"/>
                        <a:ext cx="8201486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4D779108-DE27-4EA3-AF99-38FEDAC62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80021"/>
              </p:ext>
            </p:extLst>
          </p:nvPr>
        </p:nvGraphicFramePr>
        <p:xfrm>
          <a:off x="414336" y="1700808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4" name="Worksheet" r:id="rId4" imgW="7743757" imgH="4143375" progId="Excel.Sheet.8">
                  <p:embed/>
                </p:oleObj>
              </mc:Choice>
              <mc:Fallback>
                <p:oleObj name="Worksheet" r:id="rId4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BD277C56-EDAE-4FAB-8FEB-AFC14778E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54738"/>
              </p:ext>
            </p:extLst>
          </p:nvPr>
        </p:nvGraphicFramePr>
        <p:xfrm>
          <a:off x="414338" y="1706091"/>
          <a:ext cx="817597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9" name="Worksheet" r:id="rId4" imgW="7743757" imgH="3667035" progId="Excel.Sheet.8">
                  <p:embed/>
                </p:oleObj>
              </mc:Choice>
              <mc:Fallback>
                <p:oleObj name="Worksheet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6091"/>
                        <a:ext cx="8175973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1DE11D13-ABB2-4D18-A68C-3D97D40C5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09212"/>
              </p:ext>
            </p:extLst>
          </p:nvPr>
        </p:nvGraphicFramePr>
        <p:xfrm>
          <a:off x="414338" y="1600547"/>
          <a:ext cx="818893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2" name="Worksheet" r:id="rId4" imgW="7743757" imgH="4276815" progId="Excel.Sheet.8">
                  <p:embed/>
                </p:oleObj>
              </mc:Choice>
              <mc:Fallback>
                <p:oleObj name="Worksheet" r:id="rId4" imgW="77437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00547"/>
                        <a:ext cx="818893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07707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AE9AE6D6-995B-40AF-A812-6687877F1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5799"/>
              </p:ext>
            </p:extLst>
          </p:nvPr>
        </p:nvGraphicFramePr>
        <p:xfrm>
          <a:off x="414338" y="1700808"/>
          <a:ext cx="8210798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Worksheet" r:id="rId4" imgW="7743757" imgH="2295435" progId="Excel.Sheet.8">
                  <p:embed/>
                </p:oleObj>
              </mc:Choice>
              <mc:Fallback>
                <p:oleObj name="Worksheet" r:id="rId4" imgW="7743757" imgH="2295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E5E18844-DD71-4469-B0FF-4D9E68B8A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712970"/>
              </p:ext>
            </p:extLst>
          </p:nvPr>
        </p:nvGraphicFramePr>
        <p:xfrm>
          <a:off x="414336" y="1700808"/>
          <a:ext cx="82014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1" name="Worksheet" r:id="rId4" imgW="7915343" imgH="3991065" progId="Excel.Sheet.8">
                  <p:embed/>
                </p:oleObj>
              </mc:Choice>
              <mc:Fallback>
                <p:oleObj name="Worksheet" r:id="rId4" imgW="7915343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7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013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12EB4852-A7EF-4751-86CF-D6D2E62C8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40917"/>
              </p:ext>
            </p:extLst>
          </p:nvPr>
        </p:nvGraphicFramePr>
        <p:xfrm>
          <a:off x="414338" y="1687041"/>
          <a:ext cx="8201486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8" name="Worksheet" r:id="rId4" imgW="7905885" imgH="3686175" progId="Excel.Sheet.8">
                  <p:embed/>
                </p:oleObj>
              </mc:Choice>
              <mc:Fallback>
                <p:oleObj name="Worksheet" r:id="rId4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87041"/>
                        <a:ext cx="8201486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1 de 2</a:t>
            </a:r>
          </a:p>
        </p:txBody>
      </p:sp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E5F5B95B-B51C-4BC3-8040-A154803EF9F3}"/>
              </a:ext>
            </a:extLst>
          </p:cNvPr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FDE983F5-EB40-4D54-A80B-49D9E4B31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46415"/>
              </p:ext>
            </p:extLst>
          </p:nvPr>
        </p:nvGraphicFramePr>
        <p:xfrm>
          <a:off x="414338" y="1700808"/>
          <a:ext cx="821079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Worksheet" r:id="rId4" imgW="7905885" imgH="3819615" progId="Excel.Sheet.8">
                  <p:embed/>
                </p:oleObj>
              </mc:Choice>
              <mc:Fallback>
                <p:oleObj name="Worksheet" r:id="rId4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16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17% ($548.711 millones). En este Programa, el 87% del gasto corresponde a transferencias para los Servicios de Salud. Respecto a las transferencias al sector privado, se observó que el Bono Auge presentó desembolsos por $3.105 millones, que equivalen a 87% de ejecución presupuestaria, y los Convenios de Provisión de Prestaciones Médicas alcanzaron un 27% ($70.946 millones).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con una ejecución presupuestaria de 28%, totalizando un gasto de $136.478 millones, gran parte del gasto se asocia a las prestaciones previsionales de la institución ($60.547 millones). Además, se observa el pago de deuda flotante, que corresponde a obligaciones adquiridas en año anterior, por un total de $13.602 millones.</a:t>
            </a:r>
          </a:p>
          <a:p>
            <a:pPr marL="363538" algn="just"/>
            <a:r>
              <a:rPr lang="es-CL" sz="1600" dirty="0"/>
              <a:t>Respecto al pago de la deuda flotante, no se observan los decretos que autorizan la inclusión de los recursos para cancelar estas obligaciones, dado que la autorización presupuestaria alcanza a $3 millones, y el gasto devengado alcanzó los $13.602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CB9C9E97-B03F-46A1-891C-D697D84D2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01816"/>
              </p:ext>
            </p:extLst>
          </p:nvPr>
        </p:nvGraphicFramePr>
        <p:xfrm>
          <a:off x="414338" y="1605508"/>
          <a:ext cx="8201486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Worksheet" r:id="rId4" imgW="7905885" imgH="3695610" progId="Excel.Sheet.8">
                  <p:embed/>
                </p:oleObj>
              </mc:Choice>
              <mc:Fallback>
                <p:oleObj name="Worksheet" r:id="rId4" imgW="7905885" imgH="36956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05508"/>
                        <a:ext cx="8201486" cy="36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el Programa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33%, gastando un total de $70.605 millones. Se observa el pago de deuda flotante, que corresponde a obligaciones adquiridas en año anterior, por un total de $4.561 millones.</a:t>
            </a:r>
          </a:p>
          <a:p>
            <a:pPr marL="363538" algn="just"/>
            <a:r>
              <a:rPr lang="es-CL" sz="1600" dirty="0"/>
              <a:t>Respecto al pago de la deuda flotante, no se observan los decretos que autorizan la inclusión de los recursos para cancelar estas obligaciones, dado que la autorización presupuestaria alcanza a $1 millones, y el gasto devengado alcanzó los $4.561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Respecto al </a:t>
            </a:r>
            <a:r>
              <a:rPr lang="es-CL" sz="1600" b="1" dirty="0"/>
              <a:t>Hospital Digital</a:t>
            </a:r>
            <a:r>
              <a:rPr lang="es-CL" sz="1600" dirty="0"/>
              <a:t>, se observan desembolsos por $287 millones, que equivalen a un 1% de ejecución presupuestaria.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133450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xmlns="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xmlns="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B648783-A269-45B0-92EB-45BFFAF6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54232"/>
            <a:ext cx="6120680" cy="3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84155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FBB53A7-0D62-4039-A3B1-68D3548CD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54233"/>
            <a:ext cx="5760640" cy="34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12147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4CC138B-7FBF-4AA4-87CA-D410C0868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54232"/>
            <a:ext cx="5616624" cy="33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50912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BA0FC763-3247-453E-AF12-A3037DA69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778420"/>
              </p:ext>
            </p:extLst>
          </p:nvPr>
        </p:nvGraphicFramePr>
        <p:xfrm>
          <a:off x="414338" y="1772816"/>
          <a:ext cx="8193761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" name="Worksheet" r:id="rId4" imgW="7105785" imgH="2648040" progId="Excel.Sheet.8">
                  <p:embed/>
                </p:oleObj>
              </mc:Choice>
              <mc:Fallback>
                <p:oleObj name="Worksheet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193761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1304</Words>
  <Application>Microsoft Office PowerPoint</Application>
  <PresentationFormat>Presentación en pantalla (4:3)</PresentationFormat>
  <Paragraphs>135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Worksheet</vt:lpstr>
      <vt:lpstr>EJECUCIÓN ACUMULADA DE GASTOS PRESUPUESTARIOS AL MES DE MARZO DE 2019 PARTIDA 16: MINISTERIO DE SALUD</vt:lpstr>
      <vt:lpstr>EJECUCIÓN ACUMULADA DE GASTOS A MARZO DE 2019  PARTIDA 16 MINISTERIO DE SALUD</vt:lpstr>
      <vt:lpstr>EJECUCIÓN ACUMULADA DE GASTOS A MARZO DE 2019  PARTIDA 16 MINISTERIO DE SALUD</vt:lpstr>
      <vt:lpstr>EJECUCIÓN ACUMULADA DE GASTOS A MARZO DE 2019  PARTIDA 16 MINISTERIO DE SALUD</vt:lpstr>
      <vt:lpstr>EJECUCIÓN ACUMULADA DE GASTOS A MARZO DE 2019  PARTIDA 16 MINISTERIO DE SALUD</vt:lpstr>
      <vt:lpstr>EJECUCIÓN ACUMULADA DE GASTOS A MARZO DE 2019  PARTIDA 16 MINISTERIO DE SALUD</vt:lpstr>
      <vt:lpstr>Presentación de PowerPoint</vt:lpstr>
      <vt:lpstr>Presentación de PowerPoint</vt:lpstr>
      <vt:lpstr>EJECUCIÓN ACUMULADA DE GASTOS A MARZO DE 2019  PARTIDA 16 MINISTERIO DE SALUD</vt:lpstr>
      <vt:lpstr>EJECUCIÓN ACUMULADA DE GASTOS A MARZO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222</cp:revision>
  <cp:lastPrinted>2016-09-09T18:41:06Z</cp:lastPrinted>
  <dcterms:created xsi:type="dcterms:W3CDTF">2016-06-23T13:38:47Z</dcterms:created>
  <dcterms:modified xsi:type="dcterms:W3CDTF">2019-06-06T19:08:12Z</dcterms:modified>
</cp:coreProperties>
</file>