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3"/>
  </p:notesMasterIdLst>
  <p:handoutMasterIdLst>
    <p:handoutMasterId r:id="rId34"/>
  </p:handoutMasterIdLst>
  <p:sldIdLst>
    <p:sldId id="256" r:id="rId3"/>
    <p:sldId id="298" r:id="rId4"/>
    <p:sldId id="300" r:id="rId5"/>
    <p:sldId id="301" r:id="rId6"/>
    <p:sldId id="320" r:id="rId7"/>
    <p:sldId id="322" r:id="rId8"/>
    <p:sldId id="321" r:id="rId9"/>
    <p:sldId id="264" r:id="rId10"/>
    <p:sldId id="263" r:id="rId11"/>
    <p:sldId id="265" r:id="rId12"/>
    <p:sldId id="304" r:id="rId13"/>
    <p:sldId id="269" r:id="rId14"/>
    <p:sldId id="271" r:id="rId15"/>
    <p:sldId id="273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3" r:id="rId32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1" d="100"/>
          <a:sy n="111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 err="1">
                <a:effectLst/>
              </a:rPr>
              <a:t>Distribución</a:t>
            </a:r>
            <a:r>
              <a:rPr lang="en-US" sz="1200" b="1" i="0" baseline="0" dirty="0">
                <a:effectLst/>
              </a:rPr>
              <a:t> Presupuesto </a:t>
            </a:r>
            <a:r>
              <a:rPr lang="en-US" sz="1200" b="1" i="0" baseline="0" dirty="0" err="1">
                <a:effectLst/>
              </a:rPr>
              <a:t>Inicial</a:t>
            </a:r>
            <a:r>
              <a:rPr lang="en-US" sz="1200" b="1" i="0" baseline="0" dirty="0">
                <a:effectLst/>
              </a:rPr>
              <a:t> por </a:t>
            </a:r>
            <a:r>
              <a:rPr lang="en-US" sz="1200" b="1" i="0" baseline="0" dirty="0" err="1">
                <a:effectLst/>
              </a:rPr>
              <a:t>Subtítulos</a:t>
            </a:r>
            <a:r>
              <a:rPr lang="en-US" sz="1200" b="1" i="0" baseline="0" dirty="0">
                <a:effectLst/>
              </a:rPr>
              <a:t> de </a:t>
            </a:r>
            <a:r>
              <a:rPr lang="en-US" sz="1200" b="1" i="0" baseline="0" dirty="0" err="1">
                <a:effectLst/>
              </a:rPr>
              <a:t>Gasto</a:t>
            </a:r>
            <a:endParaRPr lang="es-CL" sz="1200" b="1" dirty="0">
              <a:effectLst/>
            </a:endParaRPr>
          </a:p>
        </c:rich>
      </c:tx>
      <c:layout>
        <c:manualLayout>
          <c:xMode val="edge"/>
          <c:yMode val="edge"/>
          <c:x val="0.26272416528676207"/>
          <c:y val="3.9403121875347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183988816057472E-2"/>
          <c:y val="0.2475700230838549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C7A-459C-9483-0605DF72EB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C7A-459C-9483-0605DF72EB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C7A-459C-9483-0605DF72EB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C7A-459C-9483-0605DF72EB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C7A-459C-9483-0605DF72EB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C7A-459C-9483-0605DF72EB6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18'!$C$59:$C$63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18'!$D$59:$D$63</c:f>
              <c:numCache>
                <c:formatCode>_-* #,##0_-;\-* #,##0_-;_-* "-"??_-;_-@_-</c:formatCode>
                <c:ptCount val="5"/>
                <c:pt idx="0">
                  <c:v>144794168</c:v>
                </c:pt>
                <c:pt idx="1">
                  <c:v>395848768</c:v>
                </c:pt>
                <c:pt idx="2">
                  <c:v>654026197</c:v>
                </c:pt>
                <c:pt idx="3">
                  <c:v>1487615608</c:v>
                </c:pt>
                <c:pt idx="4" formatCode="#,##0">
                  <c:v>35135443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7A-459C-9483-0605DF72EB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355798048408608"/>
          <c:y val="0.74042078657926902"/>
          <c:w val="0.23296355081305045"/>
          <c:h val="0.2402256667498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>
                <a:effectLst/>
              </a:rPr>
              <a:t>(en millones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74-4677-9EF5-DCD2A0F32677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74-4677-9EF5-DCD2A0F32677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74-4677-9EF5-DCD2A0F32677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74-4677-9EF5-DCD2A0F32677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74-4677-9EF5-DCD2A0F326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74-4677-9EF5-DCD2A0F326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76382768"/>
        <c:axId val="563707440"/>
      </c:barChart>
      <c:catAx>
        <c:axId val="67638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3707440"/>
        <c:crosses val="autoZero"/>
        <c:auto val="1"/>
        <c:lblAlgn val="ctr"/>
        <c:lblOffset val="100"/>
        <c:noMultiLvlLbl val="0"/>
      </c:catAx>
      <c:valAx>
        <c:axId val="563707440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67638276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2017- 2018 - 2019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5.0098347294098358E-2</c:v>
                </c:pt>
                <c:pt idx="1">
                  <c:v>6.7067908175718297E-2</c:v>
                </c:pt>
                <c:pt idx="2">
                  <c:v>8.4125400022487293E-2</c:v>
                </c:pt>
                <c:pt idx="3">
                  <c:v>7.9119330174093949E-2</c:v>
                </c:pt>
                <c:pt idx="4">
                  <c:v>8.3541734305051032E-2</c:v>
                </c:pt>
                <c:pt idx="5">
                  <c:v>9.5835125891312406E-2</c:v>
                </c:pt>
                <c:pt idx="6">
                  <c:v>8.8827934780997736E-2</c:v>
                </c:pt>
                <c:pt idx="7">
                  <c:v>9.2052901127096257E-2</c:v>
                </c:pt>
                <c:pt idx="8">
                  <c:v>9.1150533948376578E-2</c:v>
                </c:pt>
                <c:pt idx="9">
                  <c:v>7.6311471322983215E-2</c:v>
                </c:pt>
                <c:pt idx="10">
                  <c:v>7.3869014933190619E-2</c:v>
                </c:pt>
                <c:pt idx="11">
                  <c:v>0.12816743663840452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C-4EC9-BEEB-1F5CFE5E939E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6.4506338027237931E-2</c:v>
                </c:pt>
                <c:pt idx="2">
                  <c:v>9.0496278551524756E-2</c:v>
                </c:pt>
                <c:pt idx="3">
                  <c:v>7.7956858047334612E-2</c:v>
                </c:pt>
                <c:pt idx="4">
                  <c:v>8.9554404599274814E-2</c:v>
                </c:pt>
                <c:pt idx="5">
                  <c:v>9.2235895693256811E-2</c:v>
                </c:pt>
                <c:pt idx="6">
                  <c:v>8.8758646847522799E-2</c:v>
                </c:pt>
                <c:pt idx="7">
                  <c:v>8.3242476575626445E-2</c:v>
                </c:pt>
                <c:pt idx="8">
                  <c:v>7.3941951084856239E-2</c:v>
                </c:pt>
                <c:pt idx="9">
                  <c:v>6.8319889499845229E-2</c:v>
                </c:pt>
                <c:pt idx="10">
                  <c:v>7.9071026339341849E-2</c:v>
                </c:pt>
                <c:pt idx="11">
                  <c:v>8.9201434479475664E-2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1C-4EC9-BEEB-1F5CFE5E939E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18'!$D$31:$F$31</c:f>
              <c:numCache>
                <c:formatCode>0.0%</c:formatCode>
                <c:ptCount val="3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1C-4EC9-BEEB-1F5CFE5E93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401624"/>
        <c:axId val="1"/>
      </c:barChart>
      <c:catAx>
        <c:axId val="19640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162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2017 - 2018 - 2019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5.0098347294098358E-2</c:v>
                </c:pt>
                <c:pt idx="1">
                  <c:v>0.11716460397659738</c:v>
                </c:pt>
                <c:pt idx="2">
                  <c:v>0.20128662320136292</c:v>
                </c:pt>
                <c:pt idx="3">
                  <c:v>0.28006166530488497</c:v>
                </c:pt>
                <c:pt idx="4">
                  <c:v>0.36318483784770145</c:v>
                </c:pt>
                <c:pt idx="5">
                  <c:v>0.45886294447920478</c:v>
                </c:pt>
                <c:pt idx="6">
                  <c:v>0.5471198966306926</c:v>
                </c:pt>
                <c:pt idx="7">
                  <c:v>0.63771512073657743</c:v>
                </c:pt>
                <c:pt idx="8">
                  <c:v>0.72886462134486785</c:v>
                </c:pt>
                <c:pt idx="9">
                  <c:v>0.80509126442718004</c:v>
                </c:pt>
                <c:pt idx="10">
                  <c:v>0.87896027936037069</c:v>
                </c:pt>
                <c:pt idx="11">
                  <c:v>0.99330577013818455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58-42F8-88B7-0221099ED824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0.13669466537819042</c:v>
                </c:pt>
                <c:pt idx="2">
                  <c:v>0.22706361484856263</c:v>
                </c:pt>
                <c:pt idx="3">
                  <c:v>0.3049046099924092</c:v>
                </c:pt>
                <c:pt idx="4">
                  <c:v>0.39394922344183503</c:v>
                </c:pt>
                <c:pt idx="5">
                  <c:v>0.48519073917502265</c:v>
                </c:pt>
                <c:pt idx="6">
                  <c:v>0.57409515301984926</c:v>
                </c:pt>
                <c:pt idx="7">
                  <c:v>0.6572706518530701</c:v>
                </c:pt>
                <c:pt idx="8">
                  <c:v>0.73059800478896941</c:v>
                </c:pt>
                <c:pt idx="9">
                  <c:v>0.79887199588296254</c:v>
                </c:pt>
                <c:pt idx="10">
                  <c:v>0.87788533841887151</c:v>
                </c:pt>
                <c:pt idx="11">
                  <c:v>0.95945457731077999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58-42F8-88B7-0221099ED824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4.7789725209079828E-3"/>
                  <c:y val="3.26197757390417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58-42F8-88B7-0221099ED824}"/>
                </c:ext>
              </c:extLst>
            </c:dLbl>
            <c:dLbl>
              <c:idx val="1"/>
              <c:layout>
                <c:manualLayout>
                  <c:x val="-4.6052631578947387E-2"/>
                  <c:y val="-4.50704358642374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58-42F8-88B7-0221099ED824}"/>
                </c:ext>
              </c:extLst>
            </c:dLbl>
            <c:dLbl>
              <c:idx val="2"/>
              <c:layout>
                <c:manualLayout>
                  <c:x val="6.2305295950155761E-3"/>
                  <c:y val="2.93847651561470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58-42F8-88B7-0221099ED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18'!$D$25:$E$25</c:f>
              <c:numCache>
                <c:formatCode>0.0%</c:formatCode>
                <c:ptCount val="2"/>
                <c:pt idx="0">
                  <c:v>7.5152100585118786E-2</c:v>
                </c:pt>
                <c:pt idx="1">
                  <c:v>0.14603839860195872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A58-42F8-88B7-0221099ED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400640"/>
        <c:axId val="1"/>
      </c:lineChart>
      <c:catAx>
        <c:axId val="1964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06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30-05-2019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30-05-2019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30-05-2019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30-05-2019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30-05-2019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30-05-2019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30-05-2019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30-05-2019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30-05-2019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30-05-2019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30-05-2019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30-05-2019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30-05-2019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30-05-2019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30-05-2019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30-05-2019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156176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46928123"/>
              </p:ext>
            </p:extLst>
          </p:nvPr>
        </p:nvGraphicFramePr>
        <p:xfrm>
          <a:off x="5508104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012161" y="4462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MARZO 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18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mayo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0F7ABA2-0CB2-4507-9826-A2E98E12C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75518"/>
              </p:ext>
            </p:extLst>
          </p:nvPr>
        </p:nvGraphicFramePr>
        <p:xfrm>
          <a:off x="399804" y="1655978"/>
          <a:ext cx="7886701" cy="347130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370986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623629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3516304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066082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020410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996698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31230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7175783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5757214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889881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6170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978578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212.160.447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212.160.447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46.178.226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2101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55.250.249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55.250.249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13.882.080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98212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12.270.056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12.209.056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22085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44623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56216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01314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4968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1447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58359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29.821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1254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76367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92.476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04490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93588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71846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4.326.785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7576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4.326.785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0408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4.195.666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4.195.666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918.488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1903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303.129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32082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55146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52.115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93238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570.986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25146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3.186.570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3.186.570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80748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32.553.310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32.553.310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8199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32.553.310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32.553.310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271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1D7160C-D3BA-47C2-9490-94B289585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681869"/>
              </p:ext>
            </p:extLst>
          </p:nvPr>
        </p:nvGraphicFramePr>
        <p:xfrm>
          <a:off x="400255" y="1698083"/>
          <a:ext cx="7886701" cy="257374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1500295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818724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216055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49986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064490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70707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584668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2643881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0841194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831014074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64593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0205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102.840.848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102.840.848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30.530.870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82143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102.348.848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102.348.848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30.530.870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60804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1.232.828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1.232.828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71164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1.037.793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1253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66373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80.355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3823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180.599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08083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978.145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25443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Implicito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02174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8.017.999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8.017.999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1206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72.637.999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72.637.999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23.072.177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70106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18.126.959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18.126.959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4.694.252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46988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435.783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49403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435.783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68611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56.217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56627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Cities Alliance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56.217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19507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9317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0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67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CAMPAMENTO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9C28285-5E00-4352-9ACE-4A99670A4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4260"/>
              </p:ext>
            </p:extLst>
          </p:nvPr>
        </p:nvGraphicFramePr>
        <p:xfrm>
          <a:off x="386224" y="1628800"/>
          <a:ext cx="7886701" cy="133412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6583913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637299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4881102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616056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292505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46144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041227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2948295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3948108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6521318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07908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0731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16.509.092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16.509.092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1.103.634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855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125.805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81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733.058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46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15.106.362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15.106.362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959.396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363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15.106.362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15.106.362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959.396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09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15.106.362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15.106.362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959.396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135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00147D5-8BAA-44CA-A08A-33AA2FB2B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676587"/>
              </p:ext>
            </p:extLst>
          </p:nvPr>
        </p:nvGraphicFramePr>
        <p:xfrm>
          <a:off x="368332" y="1641195"/>
          <a:ext cx="7886701" cy="172367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0646167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6315534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958973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807973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274582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262665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997289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8862581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8026691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1529111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3582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9047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22.955.389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8.245.689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-14.709.700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701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1.813.774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1.813.774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389.112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1310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1.032.022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786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18.667.593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3.473.357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-15.194.236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699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143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18.667.593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1.722.252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-16.945.341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971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77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536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5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FCDD6BB-7FEB-4B83-8867-1FD25698E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124719"/>
              </p:ext>
            </p:extLst>
          </p:nvPr>
        </p:nvGraphicFramePr>
        <p:xfrm>
          <a:off x="386224" y="1704076"/>
          <a:ext cx="7886701" cy="237291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0540745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347864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9610057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228775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789409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419429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551465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9814769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8788946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1955133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3630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81006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32.453.919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32.453.919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4.963.920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72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6.575.440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6.575.440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1.786.011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01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1.925.812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22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527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245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175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25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141.261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993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0389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155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23.805.335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23.805.335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2.831.657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72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23.805.335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23.805.335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2.831.657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444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859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38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D4B9F96-D26D-43D1-A5D2-1F26C4ED3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18410"/>
              </p:ext>
            </p:extLst>
          </p:nvPr>
        </p:nvGraphicFramePr>
        <p:xfrm>
          <a:off x="386224" y="1645218"/>
          <a:ext cx="7886701" cy="393110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127404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150485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2620211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358964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498988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738615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728241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742648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849003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34764058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10833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130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96.503.875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14.694.434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72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3.468.739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3.468.739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4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267.794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267.794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203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102.418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1489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102.418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380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657.057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6570570,0%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6570570,0%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555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657.057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6570570,0%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6570570,0%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6952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547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105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7346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12.609.240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13.633.063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1.810.034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973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12.609.240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13.633.063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1.810.034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365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39.458.425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39.458.425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82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39.458.425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39.458.425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942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39.657.232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39.657.232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10.599.556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554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39.657.232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39.657.232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10.599.556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6838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20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489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542.980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773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30.911.487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30.911.487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8.647.573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167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693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1.057.097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091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486.885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14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453.833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453.833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78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782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002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77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E7CB73C-98B8-480B-9244-F279FD8A2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267758"/>
              </p:ext>
            </p:extLst>
          </p:nvPr>
        </p:nvGraphicFramePr>
        <p:xfrm>
          <a:off x="448204" y="1628800"/>
          <a:ext cx="7886701" cy="406095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972258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283289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2308965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543202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846803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42466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026824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5302890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21362313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801114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50734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36179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72.809.939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74.105.062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6.338.703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7865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3.552.836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3.552.836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46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73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419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949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45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294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6583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9.624.594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10.797.605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006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9.624.594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10.797.605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844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29.928.762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29.928.762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027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29.928.762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29.928.762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1386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29.928.762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29.928.762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559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29.301.813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29.423.925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3.330.398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615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29.301.813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29.301.813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3.330.398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1082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2.257.726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736.279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079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04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2.091.560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397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23.152.364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23.152.364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2.069.586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09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308.678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406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1.450.034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1.450.034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19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292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466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162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042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44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499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672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B8BFC08-6F5D-4101-9BB5-E17D1692B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049583"/>
              </p:ext>
            </p:extLst>
          </p:nvPr>
        </p:nvGraphicFramePr>
        <p:xfrm>
          <a:off x="390452" y="1628800"/>
          <a:ext cx="7886701" cy="406095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9016782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3547345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8723371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110004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201814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300828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048495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2181246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8690861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1638218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68683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98910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51.720.119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52.145.641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15.520.690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77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2.763.213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2.763.213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825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770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493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420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607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3790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855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16.889.432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17.238.420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2.753.306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979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16.889.432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17.238.420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2.753.306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0394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13.637.053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13.637.053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2.501.717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447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13.637.053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13.637.053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2.501.717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22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13.637.053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13.637.053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2.501.717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742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17.969.652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18.046.186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9.493.906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604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17.969.652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17.969.652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9.493.906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458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2.754.941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2.754.941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084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14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2.380.064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2.380.064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2.331.694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219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8.608.348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8.608.348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4.368.355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327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58.039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770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795.367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973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1.032.282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251.859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64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2.333.048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2.333.048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1.501.181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613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21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973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02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422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672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D768488-25EE-4A6D-8ADC-2E9DA4386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297551"/>
              </p:ext>
            </p:extLst>
          </p:nvPr>
        </p:nvGraphicFramePr>
        <p:xfrm>
          <a:off x="386224" y="1628800"/>
          <a:ext cx="7886701" cy="406095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34858555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2888853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0317317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042814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412225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891482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383562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1059796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120387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36960408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77033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07434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133.936.217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134.087.818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20.643.699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660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3.558.089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3.558.089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997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541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536.325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5363250,0%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5363250,0%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083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536.325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5363250,0%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5363250,0%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410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1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87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7891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14.997.280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15.034.080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459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14.997.280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15.034.080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813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39.241.073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39.241.073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7.434.920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985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39.241.073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39.241.073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7.434.920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61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39.241.073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39.241.073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7.434.920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8058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75.782.905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75.897.706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9.502.428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209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75.782.905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75.782.905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9.502.428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17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12.529.991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12.529.991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2.365.469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10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39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17.153.149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17.153.149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4.114.919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88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34.069.914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34.069.914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916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857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3.801.227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3.801.227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477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2.141.828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2.141.828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395.283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318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5.866.816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5.866.816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524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182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926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43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97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821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E20941B-AED7-4EBE-974E-E9BB967F9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667495"/>
              </p:ext>
            </p:extLst>
          </p:nvPr>
        </p:nvGraphicFramePr>
        <p:xfrm>
          <a:off x="386224" y="1628800"/>
          <a:ext cx="7886701" cy="406095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114849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0892270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421406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023649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659008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690745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04797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2104645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4332846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1271027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2952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77909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210.606.648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215.328.583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4.721.935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46.216.401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88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7.292.844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7.292.844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1.967.225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76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689.901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235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1425060,0%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1425060,0%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9811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1425060,0%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1425060,0%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650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419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87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50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28.738.435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32.660.016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3.921.581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4.348.933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018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28.738.435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32.660.016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3.921.581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4.348.933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0181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60.075.287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60.075.287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14.011.152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026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60.075.287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60.075.287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14.011.152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6421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60.075.287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60.075.287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14.011.152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27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113.787.823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114.588.177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25.488.306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380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113.787.823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113.787.823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25.296.479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962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19.031.220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19.031.220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5.248.348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58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6000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22.396.015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22.396.015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6.011.169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16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36.960.688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36.960.688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8.770.242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3668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4247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3.469.908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3.469.908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5697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10.743.359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10.743.359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3.078.642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497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19.532.654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19.532.654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681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552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27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491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657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01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2019 la Partida contempla un presupuesto aprobado de </a:t>
            </a:r>
            <a:r>
              <a:rPr lang="es-CL" sz="1600" b="1" dirty="0">
                <a:latin typeface="+mn-lt"/>
              </a:rPr>
              <a:t>$2.517.900 millones</a:t>
            </a:r>
            <a:r>
              <a:rPr lang="es-CL" sz="1600" dirty="0">
                <a:latin typeface="+mn-lt"/>
              </a:rPr>
              <a:t>, de los cuales un 52% se destina a transferencias de capital, un 24% a préstamos y 14% a iniciativas de inversión, </a:t>
            </a:r>
            <a:r>
              <a:rPr lang="es-CL" sz="1600" dirty="0"/>
              <a:t>respectivamente, subtítulos que al cuarto trimestre de 2019 registraron erogaciones del 99,9%, 93,1% y 98,6% respectivamente sobre el presupuesto vigente.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del mes de MARZO ascendió a </a:t>
            </a:r>
            <a:r>
              <a:rPr lang="es-CL" sz="1600" b="1" dirty="0">
                <a:latin typeface="+mn-lt"/>
              </a:rPr>
              <a:t>$228.054 millones</a:t>
            </a:r>
            <a:r>
              <a:rPr lang="es-CL" sz="1600" dirty="0">
                <a:latin typeface="+mn-lt"/>
              </a:rPr>
              <a:t>, es decir, un </a:t>
            </a:r>
            <a:r>
              <a:rPr lang="es-CL" sz="1600" b="1" dirty="0">
                <a:latin typeface="+mn-lt"/>
              </a:rPr>
              <a:t>9,1%</a:t>
            </a:r>
            <a:r>
              <a:rPr lang="es-CL" sz="1600" dirty="0">
                <a:latin typeface="+mn-lt"/>
              </a:rPr>
              <a:t> respecto de la ley inicial, representando un gasto inferior en 4,1 puntos porcentuales al registrado a igual mes del año 2017.  La ejecución acumulada </a:t>
            </a:r>
            <a:r>
              <a:rPr lang="es-CL" sz="1600" dirty="0"/>
              <a:t>al cuarto trimestre de 2019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>
                <a:latin typeface="+mn-lt"/>
              </a:rPr>
              <a:t>$2.452.963 millones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/>
              <a:t>ejecución inferior en 4,3 puntos porcentuales al gasto acumulado a igual periodo del ejercicio anterior.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MARZO un aumento consolidado del </a:t>
            </a:r>
            <a:r>
              <a:rPr lang="es-CL" sz="1600" b="1" dirty="0"/>
              <a:t>$38.722 millones</a:t>
            </a:r>
            <a:r>
              <a:rPr lang="es-CL" sz="1600" dirty="0"/>
              <a:t>.  Lo que se traduce en incrementos en la mayoría de sus subtítulos, destacando por su monto el subtítulo 33 “transferencias de capital”, con $23.536 millones, 32 “préstamos”, con $12.551 millones y 23 “prestaciones de seguridad social”, con $8.946 millones derivados de la aplicación de la Ley de Incentivo al Retiro.  A su vez, “bienes y servicios de consumo”  y “iniciativas de inversión” presentan las mayores reducciones en su presupuesto con un </a:t>
            </a:r>
            <a:r>
              <a:rPr lang="es-CL" sz="1600" b="1" dirty="0"/>
              <a:t>7,6%</a:t>
            </a:r>
            <a:r>
              <a:rPr lang="es-CL" sz="1600" dirty="0"/>
              <a:t> ($1.768 millones), y </a:t>
            </a:r>
            <a:r>
              <a:rPr lang="es-CL" sz="1600" b="1" dirty="0"/>
              <a:t>16,6% </a:t>
            </a:r>
            <a:r>
              <a:rPr lang="es-CL" sz="1600" dirty="0"/>
              <a:t>($73.162 millones). 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D94E0BB-204C-4EB2-A2C5-5C8D96A35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27696"/>
              </p:ext>
            </p:extLst>
          </p:nvPr>
        </p:nvGraphicFramePr>
        <p:xfrm>
          <a:off x="414338" y="1611999"/>
          <a:ext cx="7886701" cy="419080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7466002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341810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5410819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644526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549993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564416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37947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8596155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88300179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679585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72445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6490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103.470.806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104.535.122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33.349.945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763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4.452.110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1.130.516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3584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460.888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9056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42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953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936.647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870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916.716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143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068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317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10.934.837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11.287.404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2.689.600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86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10.934.837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11.287.404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2.689.600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173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28.415.245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28.415.245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5.759.711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52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28.415.245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28.415.245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5.759.711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239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5.759.711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614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58.270.832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58.982.581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23.630.175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486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58.270.832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58.270.832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23.630.175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1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9.398.891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9.398.891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1.372.427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094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45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11.016.137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11.016.137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6.643.316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6620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21.949.265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21.949.265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8.545.817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60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712.402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93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2.055.571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2.055.571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1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4.357.030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4.357.030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3.965.875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565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8.770.466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8.770.466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3.082.116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93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73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8253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7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004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ABAEB04-7130-44ED-9839-29286A0EA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02002"/>
              </p:ext>
            </p:extLst>
          </p:nvPr>
        </p:nvGraphicFramePr>
        <p:xfrm>
          <a:off x="414338" y="1605504"/>
          <a:ext cx="7886701" cy="419080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0552444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949791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9364086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788829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414968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20342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630910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4799041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833944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2972315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40977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56519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205.099.100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204.792.181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-306.919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46.143.491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393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4.994.765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4.994.765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79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742.677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053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1778970,0%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1778970,0%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903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1778970,0%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1778970,0%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60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563.609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7475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551.279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4979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59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8080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36.664.986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35.704.546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-960.440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88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36.664.986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35.704.546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-960.440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468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44.500.301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44.500.301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9.902.551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528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44.500.301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44.500.301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9.902.551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13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44.500.301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44.500.301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9.902.551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368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117.632.095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118.285.616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29.931.223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985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117.632.095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117.632.095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29.931.223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8151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25.574.380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25.574.380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7.203.903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21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745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18.143.896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18.143.896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9.759.811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87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39.162.864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39.162.864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6.543.353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177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854.117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854.117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553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8.462.667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8.462.667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46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3.949.419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2.228.606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5802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21.478.151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21.478.151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3.397.534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0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6856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58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052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233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172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7C4BE68-E903-4E1F-862E-BF3305571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78272"/>
              </p:ext>
            </p:extLst>
          </p:nvPr>
        </p:nvGraphicFramePr>
        <p:xfrm>
          <a:off x="428682" y="1608883"/>
          <a:ext cx="7886701" cy="39803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118592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555374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564556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132875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533734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549940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627606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9339414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5771335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4497198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3348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4752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355.277.703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355.953.017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113.622.071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395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12.024.088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12.024.088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3.533.302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1767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618.496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187.497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98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164.984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1649840,0%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1649840,0%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743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164.984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1649840,0%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1649840,0%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588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6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4089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8963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33.228.726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33.294.549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6.651.747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26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33.228.726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33.294.549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6.651.747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137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74.834.369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74.834.369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10.555.773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552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74.834.369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74.834.369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10.555.773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491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74.834.369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74.834.369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10.555.773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189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234.561.465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235.170.956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92.527.950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405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234.561.465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234.561.465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92.502.266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202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50.540.347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50.540.347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20.127.156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40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58.355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207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35.515.287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35.515.287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16.150.161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405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59.460.937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59.460.937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32.390.353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040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41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17.391.489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17.391.489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3.109.396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828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19.712.306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19.712.306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9.055.044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1226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50.986.852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50.986.852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11.656.004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82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684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2747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428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88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110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D04475D-CAC1-4247-BC57-59C64EDB2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396163"/>
              </p:ext>
            </p:extLst>
          </p:nvPr>
        </p:nvGraphicFramePr>
        <p:xfrm>
          <a:off x="414338" y="1583229"/>
          <a:ext cx="7886701" cy="39803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101726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621166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9446322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94733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097327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053213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409127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4593939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6368019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3477465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37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09364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248.207.356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248.436.958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63.424.134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628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4.158.881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4.158.881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1.075.006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126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469.225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743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1609980,0%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1609980,0%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514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1609980,0%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1609980,0%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073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635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128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8070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42.601.193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42.601.193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7.075.294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92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42.601.193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42.601.193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7.075.294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1337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44.121.353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44.121.353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19.645.656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3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44.121.353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44.121.353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19.645.656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70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44.121.353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44.121.353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19.645.656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019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156.833.864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157.063.466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35.358.503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441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156.833.864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156.833.864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35.358.503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213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23.313.345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23.313.345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11.485.810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2079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82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13.603.197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13.603.197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6.881.949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638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75.047.767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75.047.767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5.756.861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712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2.786.314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2.786.314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1745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23.701.059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23.701.059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4.535.838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75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112.639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2.237.622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122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18.263.011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18.263.011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760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444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28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850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942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856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25C1AF9-65B3-43A9-9FBD-94DB215AB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09752"/>
              </p:ext>
            </p:extLst>
          </p:nvPr>
        </p:nvGraphicFramePr>
        <p:xfrm>
          <a:off x="386224" y="1574046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179513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661664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5498130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609950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124260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608126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72722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3319267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2927502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3169421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72309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4367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166.869.420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165.582.614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-1.286.806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43.038.517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065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4.670.173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4.670.173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1.197.976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452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298.630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40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796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810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227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532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20.891.252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19.165.368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-1.725.884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3.777.342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115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20.891.252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19.165.368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-1.725.884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3.777.342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2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39.708.267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39.708.267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9.900.807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614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39.708.267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39.708.267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9.900.807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92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39.708.267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39.708.267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9.900.807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30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101.293.565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101.732.643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27.972.773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29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101.293.565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101.293.565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27.972.773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241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8.090.264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8.090.264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5.142.749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169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696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10.725.925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10.725.925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7.594.949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404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53.759.460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53.759.460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5.538.120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403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776.085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09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7.188.374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7.188.374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624.095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83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7.952.594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7.952.594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5642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12.786.996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12.786.996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7.269.346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715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136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83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46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80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655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5FE145A-3B96-4F47-A9BC-0CFAAAD54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44798"/>
              </p:ext>
            </p:extLst>
          </p:nvPr>
        </p:nvGraphicFramePr>
        <p:xfrm>
          <a:off x="391543" y="1565685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532039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452019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8757647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644943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35907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64214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782569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9442126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7515783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0293723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39571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17549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32.862.804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35.553.717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2.690.913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904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2.911.206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2.911.206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133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448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792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2372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22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977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3068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3.270.747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5.872.626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2.601.879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566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3.270.747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5.872.626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2.601.879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252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2.145.510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246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2.145.510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40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2.145.510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247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17.552.312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17.641.346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4.193.317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686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17.552.312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17.552.312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4.193.317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03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4.038.341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4.038.341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1.886.644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4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2.063.681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6737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8.330.281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8.330.281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1.335.600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44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729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2.339.812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2.339.812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588.352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278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201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568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319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047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837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03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38E556F-FE0D-43D2-A669-6F14038C2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269087"/>
              </p:ext>
            </p:extLst>
          </p:nvPr>
        </p:nvGraphicFramePr>
        <p:xfrm>
          <a:off x="426049" y="1631628"/>
          <a:ext cx="7886701" cy="39803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263793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208876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5112745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782140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048265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364637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927246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8925845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1009714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21498991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6393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4152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55.169.176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55.046.623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7.269.976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217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2.906.465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2.906.465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320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4283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949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611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413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105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280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15.389.832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15.190.745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-199.087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2.506.319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2597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15.389.832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15.190.745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-199.087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2.506.319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43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19.063.238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19.063.238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2.673.446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314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19.063.238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19.063.238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2.673.446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634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19.063.238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19.063.238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2.673.446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147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17.594.722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17.671.256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1.329.857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989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17.594.722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17.594.722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1.329.857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4333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1.500.355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77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360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1.399.700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1.399.700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256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13.341.013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13.341.013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8269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208.756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87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7407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991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705.255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12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561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74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174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33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598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D983810-F1CA-4AA3-B646-F94A00BF1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903571"/>
              </p:ext>
            </p:extLst>
          </p:nvPr>
        </p:nvGraphicFramePr>
        <p:xfrm>
          <a:off x="386224" y="1614011"/>
          <a:ext cx="7886701" cy="39803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800993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1298571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4994281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489463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779545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215573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835575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4907098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1782312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4552326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313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726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551.230.950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554.211.077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122.402.451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288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17.877.049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17.877.049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4.625.913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040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2.174.728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2.174.728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208.448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65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2436140,0%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2436140,0%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8310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2436140,0%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2436140,0%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182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1237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31.694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761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666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50.282.027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53.009.671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9.612.053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161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50.282.027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53.009.671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9.612.053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719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165.368.405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165.368.405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24.627.421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033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165.368.405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165.368.405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24.627.421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90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165.368.405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165.368.405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24.627.421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6661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315.455.128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315.707.611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83.084.702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63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315.455.128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315.455.128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83.084.702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702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78.920.972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78.920.972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28.937.404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335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601.859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2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53.886.579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53.886.579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14.795.249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97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139.786.869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139.786.869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32.023.487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08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1.163.670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7323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4.598.256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4.598.256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4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7.287.226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2.896.302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8903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29.209.697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29.209.697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4.191.072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14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581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5460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332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200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792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62A2E37-0954-4B6C-A08D-16C74E590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46650"/>
              </p:ext>
            </p:extLst>
          </p:nvPr>
        </p:nvGraphicFramePr>
        <p:xfrm>
          <a:off x="386224" y="1628800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9470629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9847018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1262896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060487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875250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622078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959646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7595087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8805139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9275597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36133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7026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77.960.897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78.338.733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15.337.494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677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2.225.719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895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532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53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717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488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574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4364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15.979.102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16.072.167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3.701.019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96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15.979.102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16.072.167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3.701.019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464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9.723.505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9.723.505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4.546.230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768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9.723.505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9.723.505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4.546.230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644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9.723.505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9.723.505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4.546.230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123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49.795.685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50.080.456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1154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49.795.685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49.795.685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77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5.149.559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5.149.559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1.760.877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227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5.416.152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5.416.152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836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26.046.550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26.046.550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3.514.022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85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892.141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4323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9.042.911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423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582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3.208.260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3.208.260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0827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37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130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6139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248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715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EED4B86-5EE6-4B96-AB41-DE5A45306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618867"/>
              </p:ext>
            </p:extLst>
          </p:nvPr>
        </p:nvGraphicFramePr>
        <p:xfrm>
          <a:off x="386224" y="1608883"/>
          <a:ext cx="7886701" cy="39803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0723778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968614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1941945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628033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164684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824176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079058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6771851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8742019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7014559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42714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354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65.330.840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66.120.706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11.734.751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434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2.347.057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514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25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70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192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256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136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02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5.657.692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6.371.024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511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62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5.614.431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6.327.763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951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36.376.110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36.376.110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2.108.778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604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36.376.110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36.376.110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2.108.778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658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36.376.110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36.376.110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2.108.778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863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20.737.295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20.813.829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6.061.803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5827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20.737.295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20.737.295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6.061.803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529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2.026.819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88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655.639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4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17.172.046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17.172.046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5.025.394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829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108.917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0046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686.653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2395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54.330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871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176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033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01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2.392.580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239258,0%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239258,0%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146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2.392.580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239258,0%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239258,0%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21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0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4"/>
            </a:pPr>
            <a:r>
              <a:rPr lang="es-CL" sz="1600" dirty="0"/>
              <a:t>En cuanto a los programas, </a:t>
            </a:r>
            <a:r>
              <a:rPr lang="es-CL" sz="1600" b="1" dirty="0"/>
              <a:t>el 42% </a:t>
            </a:r>
            <a:r>
              <a:rPr lang="es-CL" sz="1600" dirty="0"/>
              <a:t>del presupuesto inicial, se concentra en </a:t>
            </a:r>
            <a:r>
              <a:rPr lang="es-CL" sz="1600" b="1" dirty="0"/>
              <a:t>los SERVIU de las regiones de Valparaíso, Biobío y Metropolitana de Santiago </a:t>
            </a:r>
            <a:r>
              <a:rPr lang="es-CL" sz="1600" dirty="0"/>
              <a:t>(que representan a su vez el 9,23%, 12,79% y 20,28% respectivamente), los que al mes de MARZO alcanzaron niveles de ejecución de </a:t>
            </a:r>
            <a:r>
              <a:rPr lang="es-CL" sz="1600" b="1" dirty="0"/>
              <a:t>98,6%, 94,1% y 98,8% respectivamente</a:t>
            </a:r>
            <a:r>
              <a:rPr lang="es-CL" sz="1600" dirty="0"/>
              <a:t>, todos calculados respecto al presupuesto vigente.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4"/>
            </a:pPr>
            <a:r>
              <a:rPr lang="es-CL" sz="1600" dirty="0"/>
              <a:t>Las mayores tasas de gastos se registraron en el </a:t>
            </a:r>
            <a:r>
              <a:rPr lang="es-CL" sz="1600" b="1" dirty="0"/>
              <a:t>programa Campamentos</a:t>
            </a:r>
            <a:r>
              <a:rPr lang="es-CL" sz="1600" dirty="0"/>
              <a:t> </a:t>
            </a:r>
            <a:r>
              <a:rPr lang="es-CL" sz="1600" b="1" dirty="0"/>
              <a:t>(99,6%) </a:t>
            </a:r>
            <a:r>
              <a:rPr lang="es-CL" sz="1600" dirty="0"/>
              <a:t>y en </a:t>
            </a:r>
            <a:r>
              <a:rPr lang="es-CL" sz="1600" b="1" dirty="0"/>
              <a:t>los SERVIU de las regiones de Valparaíso (98,6%) y RM (98,8%)</a:t>
            </a:r>
            <a:r>
              <a:rPr lang="es-CL" sz="1600" dirty="0"/>
              <a:t>.  Mientras que </a:t>
            </a:r>
            <a:r>
              <a:rPr lang="es-CL" sz="1600" b="1" dirty="0"/>
              <a:t>el SERVIU de la Araucanía </a:t>
            </a:r>
            <a:r>
              <a:rPr lang="es-CL" sz="1600" dirty="0"/>
              <a:t>es el que presenta la </a:t>
            </a:r>
            <a:r>
              <a:rPr lang="es-CL" sz="1600" b="1" dirty="0"/>
              <a:t>menor ejecución, con un gasto de 84,8%</a:t>
            </a:r>
            <a:r>
              <a:rPr lang="es-CL" sz="1600" dirty="0"/>
              <a:t>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4"/>
            </a:pPr>
            <a:r>
              <a:rPr lang="es-CL" sz="1600" dirty="0"/>
              <a:t>Respecto a las disminuciones, los SERVIU que experimentaron las mayores rebajas fueron:</a:t>
            </a:r>
          </a:p>
          <a:p>
            <a:pPr marL="360363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  <a:tabLst>
                <a:tab pos="720725" algn="l"/>
              </a:tabLst>
            </a:pPr>
            <a:r>
              <a:rPr lang="es-CL" sz="1400" dirty="0"/>
              <a:t>	 Serviu I, con $27.061 millones, afectando principalmente los subtítulos 32 “préstamos”, y 33 “transferencias de capital”.</a:t>
            </a:r>
          </a:p>
          <a:p>
            <a:pPr marL="360363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  <a:tabLst>
                <a:tab pos="720725" algn="l"/>
              </a:tabLst>
            </a:pPr>
            <a:r>
              <a:rPr lang="es-CL" sz="1400" dirty="0"/>
              <a:t>    Serviu XII, con $10.399 millones, afectando principalmente el subtítulo 32 “préstamos”.  </a:t>
            </a:r>
          </a:p>
          <a:p>
            <a:pPr marL="360363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  <a:tabLst>
                <a:tab pos="720725" algn="l"/>
              </a:tabLst>
            </a:pPr>
            <a:r>
              <a:rPr lang="es-CL" sz="1400" dirty="0"/>
              <a:t>    Serviu RM, con $10.325 millones, afectando principalmente el subtítulo 32 “préstamos”.</a:t>
            </a:r>
          </a:p>
          <a:p>
            <a:pPr marL="360363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  <a:tabLst>
                <a:tab pos="720725" algn="l"/>
              </a:tabLst>
            </a:pPr>
            <a:r>
              <a:rPr lang="es-CL" sz="1400" dirty="0"/>
              <a:t> 	Serviu IV, con $9.692 millones, afectando principalmente el subtítulo 32 “préstamos”.</a:t>
            </a:r>
          </a:p>
          <a:p>
            <a:pPr marL="360363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  <a:tabLst>
                <a:tab pos="720725" algn="l"/>
              </a:tabLst>
            </a:pPr>
            <a:r>
              <a:rPr lang="es-CL" sz="1400" dirty="0"/>
              <a:t> 	Serviu XV, con $7.044 millones, afectando principalmente los subtítulos 32 “préstamos”, y 31 “iniciativas de inversión”.</a:t>
            </a:r>
          </a:p>
          <a:p>
            <a:pPr marL="360363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  <a:tabLst>
                <a:tab pos="720725" algn="l"/>
              </a:tabLst>
            </a:pPr>
            <a:endParaRPr lang="es-CL" sz="1400" dirty="0"/>
          </a:p>
          <a:p>
            <a:pPr marL="360363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  <a:tabLst>
                <a:tab pos="720725" algn="l"/>
              </a:tabLst>
            </a:pPr>
            <a:endParaRPr lang="es-CL" sz="1600" dirty="0"/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4"/>
            </a:pPr>
            <a:endParaRPr lang="es-CL" sz="1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1C4353C-E97D-4D84-80D2-89067F550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216530"/>
              </p:ext>
            </p:extLst>
          </p:nvPr>
        </p:nvGraphicFramePr>
        <p:xfrm>
          <a:off x="386224" y="1628800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2203710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482673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6117261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907167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095914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600169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258885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4512604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5565057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6525671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81181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91596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7.309.310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7.309.310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383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1.281.799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467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734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25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68.447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811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3.063.155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3.063.155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773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746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073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567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499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92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183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225.915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28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8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443851"/>
              </p:ext>
            </p:extLst>
          </p:nvPr>
        </p:nvGraphicFramePr>
        <p:xfrm>
          <a:off x="755576" y="2060848"/>
          <a:ext cx="73923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56FDC44-1E2E-4281-B6C8-5A9B5C2BE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308831"/>
              </p:ext>
            </p:extLst>
          </p:nvPr>
        </p:nvGraphicFramePr>
        <p:xfrm>
          <a:off x="683568" y="2018053"/>
          <a:ext cx="7704856" cy="371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267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576568"/>
              </p:ext>
            </p:extLst>
          </p:nvPr>
        </p:nvGraphicFramePr>
        <p:xfrm>
          <a:off x="1043608" y="2097912"/>
          <a:ext cx="7056784" cy="392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777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175395"/>
              </p:ext>
            </p:extLst>
          </p:nvPr>
        </p:nvGraphicFramePr>
        <p:xfrm>
          <a:off x="683568" y="1916832"/>
          <a:ext cx="7632848" cy="3457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262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076354A-1071-4873-B802-DFC6709C1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39258"/>
              </p:ext>
            </p:extLst>
          </p:nvPr>
        </p:nvGraphicFramePr>
        <p:xfrm>
          <a:off x="394574" y="1628800"/>
          <a:ext cx="7543800" cy="245745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3457429413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1702337454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977777028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386774073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926954994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84753019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43872999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3214810555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575525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1637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2.717.420.184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2.717.420.184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620.455.528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98439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144.794.168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144.794.168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37.027.370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80542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23.933.014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23.872.014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2.956.927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1247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102.418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1024180,0%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1024180,0%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4979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735.841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735.841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7205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47137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4.326.955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4.326.955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2.203.756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59454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6.134.894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6.134.894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960.647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9183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395.848.768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390.827.634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-5.021.134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56.805.006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9873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654.026.197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654.026.197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117.380.756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0979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1.487.615.608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1.492.636.742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5.021.134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400.464.842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9829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2.507.806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473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108300C-B8E4-4519-8C0B-2431647D1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550521"/>
              </p:ext>
            </p:extLst>
          </p:nvPr>
        </p:nvGraphicFramePr>
        <p:xfrm>
          <a:off x="414338" y="1673552"/>
          <a:ext cx="7886698" cy="3453854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1396425010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2163783383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83042880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947846673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30105612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4152768811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885340084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21749109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3321654330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680855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208083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251.624.928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236.915.228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-14.709.700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47.856.448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185637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212.160.447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212.160.447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46.178.226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447951"/>
                  </a:ext>
                </a:extLst>
              </a:tr>
              <a:tr h="1476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16.509.092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16.509.092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1.103.634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95465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22.955.389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8.245.689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-14.709.700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574.588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09524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32.453.919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32.453.919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4.963.920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58623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95.480.052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96.503.875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1.023.823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14.694.434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8237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72.809.939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74.105.062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1.295.123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6.338.703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939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51.720.119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52.145.641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425.522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15.520.690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0951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133.936.217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134.087.818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151.601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20.643.699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26793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210.606.648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215.328.583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4.721.935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46.216.401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20174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103.470.806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104.535.122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1.064.316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33.349.945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2494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205.099.100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204.792.181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-306.919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46.143.491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84823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355.277.703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355.953.017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675.314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113.622.071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65300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248.207.356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248.436.958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229.602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63.424.134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56013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166.869.420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165.582.614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-1.286.806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43.038.517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46586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32.862.804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35.553.717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2.690.913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7.898.403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22362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55.169.176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55.046.623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-122.553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7.269.976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26832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551.230.950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554.211.077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2.980.127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122.402.451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654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77.960.897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78.338.733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377.836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15.337.494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03415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65.330.840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66.120.706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789.866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11.734.751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31687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7.309.310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7.309.310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46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4531</TotalTime>
  <Words>8942</Words>
  <Application>Microsoft Office PowerPoint</Application>
  <PresentationFormat>Presentación en pantalla (4:3)</PresentationFormat>
  <Paragraphs>5619</Paragraphs>
  <Slides>30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Andalus</vt:lpstr>
      <vt:lpstr>Arial</vt:lpstr>
      <vt:lpstr>Calibri</vt:lpstr>
      <vt:lpstr>Times New Roman</vt:lpstr>
      <vt:lpstr>Wingdings</vt:lpstr>
      <vt:lpstr>1_Tema de Office</vt:lpstr>
      <vt:lpstr>Tema de Office</vt:lpstr>
      <vt:lpstr>Imagen de mapa de bits</vt:lpstr>
      <vt:lpstr>EJECUCIÓN ACUMULADA DE GASTOS PRESUPUESTARIOS AL MES DE MARZO DE 2019 PARTIDA 18: MINISTERIO DEL VIVIENDA Y URBANISMO</vt:lpstr>
      <vt:lpstr>EJECUCIÓN ACUMULADA DE GASTOS A MARZO DE 2019  PARTIDA 18 MINISTERIO DE VIVIENDA Y URBANISMO</vt:lpstr>
      <vt:lpstr>EJECUCIÓN ACUMULADA DE GASTOS A MARZO DE 2019  PARTIDA 18 MINISTERIO DE VIVIENDA Y URBANISMO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MARZO DE 2019  PARTIDA 18 MINISTERIO DE VIVIENDA Y URBANISMO</vt:lpstr>
      <vt:lpstr>EJECUCIÓN ACUMULADA DE GASTOS A MARZO DE 2019  PARTIDA 18 RESUMEN POR CAPÍTULOS</vt:lpstr>
      <vt:lpstr>EJECUCIÓN ACUMULADA DE GASTOS A MARZO DE 2019  PARTIDA 18. CAPÍTULO 01. PROGRAMA 01: SUBSECRETARÍA DE VIVIENDA Y URBANISMO</vt:lpstr>
      <vt:lpstr>EJECUCIÓN ACUMULADA DE GASTOS A MARZO DE 2019  PARTIDA 18. CAPÍTULO 01. PROGRAMA 01: SUBSECRETARÍA DE VIVIENDA Y URBANISMO</vt:lpstr>
      <vt:lpstr>EJECUCIÓN ACUMULADA DE GASTOS A MARZO DE 2019  PARTIDA 18. CAPÍTULO 01. PROGRAMA 02: CAMPAMENTO</vt:lpstr>
      <vt:lpstr>EJECUCIÓN ACUMULADA DE GASTOS A MARZO DE 2019  PARTIDA 18. CAPÍTULO 01. PROGRAMA 04: RECUPERACIÓN DE BARRIOS</vt:lpstr>
      <vt:lpstr>EJECUCIÓN ACUMULADA DE GASTOS A MARZO DE 2019  PARTIDA 18. CAPÍTULO 02. PROGRAMA 01: PARQUE METROPOLITANO</vt:lpstr>
      <vt:lpstr>EJECUCIÓN ACUMULADA DE GASTOS A MARZO DE 2019  PARTIDA 18. CAPÍTULO 21. PROGRAMA 01: SERVIU I REGIÓN</vt:lpstr>
      <vt:lpstr>EJECUCIÓN ACUMULADA DE GASTOS A MARZO DE 2019  PARTIDA 18. CAPÍTULO 22. PROGRAMA 01: SERVIU II REGIÓN</vt:lpstr>
      <vt:lpstr>EJECUCIÓN ACUMULADA DE GASTOS A MARZO DE 2019  PARTIDA 18. CAPÍTULO 23. PROGRAMA 01: SERVIU III REGIÓN</vt:lpstr>
      <vt:lpstr>EJECUCIÓN ACUMULADA DE GASTOS A MARZO DE 2019  PARTIDA 18. CAPÍTULO 24. PROGRAMA 01: SERVIU IV REGIÓN</vt:lpstr>
      <vt:lpstr>EJECUCIÓN ACUMULADA DE GASTOS A MARZO DE 2019  PARTIDA 18. CAPÍTULO 25. PROGRAMA 01: SERVIU V REGIÓN</vt:lpstr>
      <vt:lpstr>EJECUCIÓN ACUMULADA DE GASTOS A MARZO DE 2019  PARTIDA 18. CAPÍTULO 26. PROGRAMA 01: SERVIU VI REGIÓN</vt:lpstr>
      <vt:lpstr>EJECUCIÓN ACUMULADA DE GASTOS A MARZO DE 2019  PARTIDA 18. CAPÍTULO 27. PROGRAMA 01: SERVIU VII REGIÓN</vt:lpstr>
      <vt:lpstr>EJECUCIÓN ACUMULADA DE GASTOS A MARZO DE 2019  PARTIDA 18. CAPÍTULO 28. PROGRAMA 01: SERVIU VIII REGIÓN</vt:lpstr>
      <vt:lpstr>EJECUCIÓN ACUMULADA DE GASTOS A MARZO DE 2019  PARTIDA 18. CAPÍTULO 29. PROGRAMA 01: SERVIU IX REGIÓN</vt:lpstr>
      <vt:lpstr>EJECUCIÓN ACUMULADA DE GASTOS A MARZO DE 2019  PARTIDA 18. CAPÍTULO 30. PROGRAMA 01: SERVIU X REGIÓN</vt:lpstr>
      <vt:lpstr>EJECUCIÓN ACUMULADA DE GASTOS A MARZO DE 2019  PARTIDA 18. CAPÍTULO 31. PROGRAMA 01: SERVIU XI REGIÓN</vt:lpstr>
      <vt:lpstr>EJECUCIÓN ACUMULADA DE GASTOS A MARZO DE 2019  PARTIDA 18. CAPÍTULO 32. PROGRAMA 01: SERVIU XII REGIÓN</vt:lpstr>
      <vt:lpstr>EJECUCIÓN ACUMULADA DE GASTOS A MARZO DE 2019  PARTIDA 18. CAPÍTULO 33. PROGRAMA 01: SERVIU REGIÓN METROPOLITANA</vt:lpstr>
      <vt:lpstr>EJECUCIÓN ACUMULADA DE GASTOS A MARZO DE 2019  PARTIDA 18. CAPÍTULO 34. PROGRAMA 01: SERVIU XIV REGIÓN</vt:lpstr>
      <vt:lpstr>EJECUCIÓN ACUMULADA DE GASTOS A MARZO DE 2019  PARTIDA 18. CAPÍTULO 35. PROGRAMA 01: SERVIU XV REGIÓN</vt:lpstr>
      <vt:lpstr>EJECUCIÓN ACUMULADA DE GASTOS A MARZO DE 2019  PARTIDA 18. CAPÍTULO 36. PROGRAMA 01: SERVIU XVI REGIÓN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315</cp:revision>
  <cp:lastPrinted>2018-09-03T11:38:07Z</cp:lastPrinted>
  <dcterms:created xsi:type="dcterms:W3CDTF">2016-06-23T13:38:47Z</dcterms:created>
  <dcterms:modified xsi:type="dcterms:W3CDTF">2019-05-30T19:39:52Z</dcterms:modified>
</cp:coreProperties>
</file>