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26"/>
  </p:notesMasterIdLst>
  <p:sldIdLst>
    <p:sldId id="257" r:id="rId8"/>
    <p:sldId id="258" r:id="rId9"/>
    <p:sldId id="272" r:id="rId10"/>
    <p:sldId id="273" r:id="rId11"/>
    <p:sldId id="274" r:id="rId12"/>
    <p:sldId id="270" r:id="rId13"/>
    <p:sldId id="271" r:id="rId14"/>
    <p:sldId id="269" r:id="rId15"/>
    <p:sldId id="268" r:id="rId16"/>
    <p:sldId id="259" r:id="rId17"/>
    <p:sldId id="260" r:id="rId18"/>
    <p:sldId id="261" r:id="rId19"/>
    <p:sldId id="262" r:id="rId20"/>
    <p:sldId id="263" r:id="rId21"/>
    <p:sldId id="264" r:id="rId22"/>
    <p:sldId id="265" r:id="rId23"/>
    <p:sldId id="266" r:id="rId24"/>
    <p:sldId id="267" r:id="rId25"/>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Distribución Presupuesto Inicial por Subtítulos de Gasto</a:t>
            </a:r>
            <a:endParaRPr lang="es-CL" sz="11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6017413717992161"/>
          <c:w val="1"/>
          <c:h val="0.45123426163469244"/>
        </c:manualLayout>
      </c:layout>
      <c:pie3DChart>
        <c:varyColors val="1"/>
        <c:ser>
          <c:idx val="0"/>
          <c:order val="0"/>
          <c:tx>
            <c:strRef>
              <c:f>'Partida 24'!$D$62</c:f>
              <c:strCache>
                <c:ptCount val="1"/>
                <c:pt idx="0">
                  <c:v>Presupuesto Inicial</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511-4004-9D0B-6E1C7373397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511-4004-9D0B-6E1C7373397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B511-4004-9D0B-6E1C7373397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B511-4004-9D0B-6E1C73733977}"/>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B511-4004-9D0B-6E1C73733977}"/>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'Partida 24'!$C$63:$C$67</c:f>
              <c:strCache>
                <c:ptCount val="5"/>
                <c:pt idx="0">
                  <c:v>GASTOS EN PERSONAL                                                              </c:v>
                </c:pt>
                <c:pt idx="1">
                  <c:v>BIENES Y SERVICIOS DE CONSUMO                                                   </c:v>
                </c:pt>
                <c:pt idx="2">
                  <c:v>TRANSFERENCIAS CORRIENTES                                                       </c:v>
                </c:pt>
                <c:pt idx="3">
                  <c:v>TRANSFERENCIAS DE CAPITAL                                                       </c:v>
                </c:pt>
                <c:pt idx="4">
                  <c:v>OTROS</c:v>
                </c:pt>
              </c:strCache>
            </c:strRef>
          </c:cat>
          <c:val>
            <c:numRef>
              <c:f>'Partida 24'!$D$63:$D$67</c:f>
              <c:numCache>
                <c:formatCode>#,##0</c:formatCode>
                <c:ptCount val="5"/>
                <c:pt idx="0">
                  <c:v>38222770</c:v>
                </c:pt>
                <c:pt idx="1">
                  <c:v>12954548</c:v>
                </c:pt>
                <c:pt idx="2">
                  <c:v>66108843</c:v>
                </c:pt>
                <c:pt idx="3">
                  <c:v>8356598</c:v>
                </c:pt>
                <c:pt idx="4">
                  <c:v>2940129</c:v>
                </c:pt>
              </c:numCache>
            </c:numRef>
          </c:val>
          <c:extLst>
            <c:ext xmlns:c16="http://schemas.microsoft.com/office/drawing/2014/chart" uri="{C3380CC4-5D6E-409C-BE32-E72D297353CC}">
              <c16:uniqueId val="{0000000A-B511-4004-9D0B-6E1C73733977}"/>
            </c:ext>
          </c:extLst>
        </c:ser>
        <c:dLbls>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3995499744245849"/>
          <c:y val="0.73746107426948704"/>
          <c:w val="0.27358763783940671"/>
          <c:h val="0.2193397319014199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extLst/>
  </c:chart>
  <c:spPr>
    <a:noFill/>
    <a:ln>
      <a:noFill/>
    </a:ln>
    <a:effectLst/>
  </c:spPr>
  <c:txPr>
    <a:bodyPr/>
    <a:lstStyle/>
    <a:p>
      <a:pPr>
        <a:defRPr/>
      </a:pPr>
      <a:endParaRPr lang="es-C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sz="1400" b="1" i="0" baseline="0">
                <a:effectLst/>
              </a:rPr>
              <a:t>Distribución Presupuesto Inicial por Capítulo</a:t>
            </a:r>
            <a:endParaRPr lang="es-CL" sz="1400">
              <a:effectLst/>
            </a:endParaRPr>
          </a:p>
        </c:rich>
      </c:tx>
      <c:layout>
        <c:manualLayout>
          <c:xMode val="edge"/>
          <c:yMode val="edge"/>
          <c:x val="0.21501558398950132"/>
          <c:y val="4.9278361324849994E-2"/>
        </c:manualLayout>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CL"/>
        </a:p>
      </c:txPr>
    </c:title>
    <c:autoTitleDeleted val="0"/>
    <c:plotArea>
      <c:layout>
        <c:manualLayout>
          <c:layoutTarget val="inner"/>
          <c:xMode val="edge"/>
          <c:yMode val="edge"/>
          <c:x val="0.20085419775273633"/>
          <c:y val="0.18573430353726109"/>
          <c:w val="0.65407960517206598"/>
          <c:h val="0.51081748927725501"/>
        </c:manualLayout>
      </c:layout>
      <c:barChart>
        <c:barDir val="col"/>
        <c:grouping val="clustered"/>
        <c:varyColors val="0"/>
        <c:ser>
          <c:idx val="0"/>
          <c:order val="0"/>
          <c:tx>
            <c:strRef>
              <c:f>'Partida 24'!$L$62</c:f>
              <c:strCache>
                <c:ptCount val="1"/>
                <c:pt idx="0">
                  <c:v>Presupuesto Inicial</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s-C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'Partida 24'!$K$63:$K$66</c:f>
              <c:strCache>
                <c:ptCount val="4"/>
                <c:pt idx="0">
                  <c:v>SUB.DE ENERGÍA</c:v>
                </c:pt>
                <c:pt idx="1">
                  <c:v>CNE</c:v>
                </c:pt>
                <c:pt idx="2">
                  <c:v>CCHEN</c:v>
                </c:pt>
                <c:pt idx="3">
                  <c:v>SEC</c:v>
                </c:pt>
              </c:strCache>
            </c:strRef>
          </c:cat>
          <c:val>
            <c:numRef>
              <c:f>'Partida 24'!$L$63:$L$66</c:f>
              <c:numCache>
                <c:formatCode>#,##0</c:formatCode>
                <c:ptCount val="4"/>
                <c:pt idx="0">
                  <c:v>96249358</c:v>
                </c:pt>
                <c:pt idx="1">
                  <c:v>6721524</c:v>
                </c:pt>
                <c:pt idx="2">
                  <c:v>11797484</c:v>
                </c:pt>
                <c:pt idx="3">
                  <c:v>13814522</c:v>
                </c:pt>
              </c:numCache>
            </c:numRef>
          </c:val>
          <c:extLst>
            <c:ext xmlns:c16="http://schemas.microsoft.com/office/drawing/2014/chart" uri="{C3380CC4-5D6E-409C-BE32-E72D297353CC}">
              <c16:uniqueId val="{00000000-72A6-488F-BD05-86CAC2339EEC}"/>
            </c:ext>
          </c:extLst>
        </c:ser>
        <c:dLbls>
          <c:dLblPos val="inEnd"/>
          <c:showLegendKey val="0"/>
          <c:showVal val="1"/>
          <c:showCatName val="0"/>
          <c:showSerName val="0"/>
          <c:showPercent val="0"/>
          <c:showBubbleSize val="0"/>
        </c:dLbls>
        <c:gapWidth val="41"/>
        <c:axId val="449651776"/>
        <c:axId val="446363664"/>
      </c:barChart>
      <c:catAx>
        <c:axId val="4496517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s-CL"/>
          </a:p>
        </c:txPr>
        <c:crossAx val="446363664"/>
        <c:crosses val="autoZero"/>
        <c:auto val="1"/>
        <c:lblAlgn val="ctr"/>
        <c:lblOffset val="100"/>
        <c:noMultiLvlLbl val="0"/>
      </c:catAx>
      <c:valAx>
        <c:axId val="446363664"/>
        <c:scaling>
          <c:orientation val="minMax"/>
        </c:scaling>
        <c:delete val="1"/>
        <c:axPos val="l"/>
        <c:numFmt formatCode="#,##0" sourceLinked="1"/>
        <c:majorTickMark val="none"/>
        <c:minorTickMark val="none"/>
        <c:tickLblPos val="nextTo"/>
        <c:crossAx val="449651776"/>
        <c:crosses val="autoZero"/>
        <c:crossBetween val="between"/>
      </c:valAx>
      <c:spPr>
        <a:noFill/>
        <a:ln>
          <a:noFill/>
        </a:ln>
        <a:effectLst/>
      </c:spPr>
    </c:plotArea>
    <c:plotVisOnly val="1"/>
    <c:dispBlanksAs val="gap"/>
    <c:showDLblsOverMax val="0"/>
    <c:extLst/>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ysClr val="window" lastClr="FFFFFF"/>
      </a:solidFill>
      <a:round/>
    </a:ln>
    <a:effectLst/>
  </c:spPr>
  <c:txPr>
    <a:bodyPr/>
    <a:lstStyle/>
    <a:p>
      <a:pPr>
        <a:defRPr/>
      </a:pPr>
      <a:endParaRPr lang="es-C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r>
              <a:rPr lang="es-CL" sz="1000" b="1"/>
              <a:t>% Ejecución Mensual 2017- 2018 - 2019</a:t>
            </a:r>
          </a:p>
        </c:rich>
      </c:tx>
      <c:layout>
        <c:manualLayout>
          <c:xMode val="edge"/>
          <c:yMode val="edge"/>
          <c:x val="0.32193750000000004"/>
          <c:y val="3.9526448852853786E-2"/>
        </c:manualLayout>
      </c:layout>
      <c:overlay val="0"/>
      <c:spPr>
        <a:noFill/>
        <a:ln>
          <a:noFill/>
        </a:ln>
        <a:effectLst/>
      </c:spPr>
      <c:txPr>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2"/>
          <c:order val="0"/>
          <c:tx>
            <c:strRef>
              <c:f>'Partida 24'!$C$29</c:f>
              <c:strCache>
                <c:ptCount val="1"/>
                <c:pt idx="0">
                  <c:v>% Ejecución Ppto. Vigente 2017</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'Partida 24'!$D$29:$O$29</c:f>
              <c:numCache>
                <c:formatCode>0.0%</c:formatCode>
                <c:ptCount val="12"/>
                <c:pt idx="0">
                  <c:v>7.2657272179831228E-2</c:v>
                </c:pt>
                <c:pt idx="1">
                  <c:v>0.11309158098651877</c:v>
                </c:pt>
                <c:pt idx="2">
                  <c:v>9.7272137543129272E-2</c:v>
                </c:pt>
                <c:pt idx="3">
                  <c:v>6.8793711522485271E-2</c:v>
                </c:pt>
                <c:pt idx="4">
                  <c:v>6.6096972249457001E-2</c:v>
                </c:pt>
                <c:pt idx="5">
                  <c:v>0.10053393315579869</c:v>
                </c:pt>
                <c:pt idx="6">
                  <c:v>7.6465325447276189E-2</c:v>
                </c:pt>
                <c:pt idx="7">
                  <c:v>7.9563452242164101E-2</c:v>
                </c:pt>
                <c:pt idx="8">
                  <c:v>7.5332575724533238E-2</c:v>
                </c:pt>
                <c:pt idx="9">
                  <c:v>5.7902222741153905E-2</c:v>
                </c:pt>
                <c:pt idx="10">
                  <c:v>6.2441051254779896E-2</c:v>
                </c:pt>
                <c:pt idx="11">
                  <c:v>0.12359688982015732</c:v>
                </c:pt>
              </c:numCache>
            </c:numRef>
          </c:val>
          <c:extLst>
            <c:ext xmlns:c16="http://schemas.microsoft.com/office/drawing/2014/chart" uri="{C3380CC4-5D6E-409C-BE32-E72D297353CC}">
              <c16:uniqueId val="{00000000-1C68-4460-9926-4E28C21D56D0}"/>
            </c:ext>
          </c:extLst>
        </c:ser>
        <c:ser>
          <c:idx val="0"/>
          <c:order val="1"/>
          <c:tx>
            <c:strRef>
              <c:f>'Partida 24'!$C$30</c:f>
              <c:strCache>
                <c:ptCount val="1"/>
                <c:pt idx="0">
                  <c:v>% Ejecución Ppto. Vigente 2018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24'!$D$28:$O$28</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24'!$D$30:$O$30</c:f>
              <c:numCache>
                <c:formatCode>0.0%</c:formatCode>
                <c:ptCount val="12"/>
                <c:pt idx="0">
                  <c:v>0.13358897202290518</c:v>
                </c:pt>
                <c:pt idx="1">
                  <c:v>4.4185991048746383E-2</c:v>
                </c:pt>
                <c:pt idx="2">
                  <c:v>7.6715616051498958E-2</c:v>
                </c:pt>
                <c:pt idx="3">
                  <c:v>8.4475860511934661E-2</c:v>
                </c:pt>
                <c:pt idx="4">
                  <c:v>6.5127871892063011E-2</c:v>
                </c:pt>
                <c:pt idx="5">
                  <c:v>0.15585403210467766</c:v>
                </c:pt>
                <c:pt idx="6">
                  <c:v>2.940958627796714E-2</c:v>
                </c:pt>
                <c:pt idx="7">
                  <c:v>0.11749397126291769</c:v>
                </c:pt>
                <c:pt idx="8">
                  <c:v>3.5724283054241704E-2</c:v>
                </c:pt>
                <c:pt idx="9">
                  <c:v>7.4643709041696552E-2</c:v>
                </c:pt>
                <c:pt idx="10">
                  <c:v>7.3622543082942887E-2</c:v>
                </c:pt>
                <c:pt idx="11">
                  <c:v>0.18965646108979958</c:v>
                </c:pt>
              </c:numCache>
            </c:numRef>
          </c:val>
          <c:extLst>
            <c:ext xmlns:c16="http://schemas.microsoft.com/office/drawing/2014/chart" uri="{C3380CC4-5D6E-409C-BE32-E72D297353CC}">
              <c16:uniqueId val="{00000001-1C68-4460-9926-4E28C21D56D0}"/>
            </c:ext>
          </c:extLst>
        </c:ser>
        <c:ser>
          <c:idx val="1"/>
          <c:order val="2"/>
          <c:tx>
            <c:strRef>
              <c:f>'Partida 24'!$C$31</c:f>
              <c:strCache>
                <c:ptCount val="1"/>
                <c:pt idx="0">
                  <c:v>% Ejecución Ppto. Vigente 2019</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24'!$D$28:$O$28</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24'!$D$31:$F$31</c:f>
              <c:numCache>
                <c:formatCode>0.0%</c:formatCode>
                <c:ptCount val="3"/>
                <c:pt idx="0">
                  <c:v>2.9489514965630573E-2</c:v>
                </c:pt>
                <c:pt idx="1">
                  <c:v>2.4712899588940636E-2</c:v>
                </c:pt>
                <c:pt idx="2">
                  <c:v>5.0004615215432285E-2</c:v>
                </c:pt>
              </c:numCache>
            </c:numRef>
          </c:val>
          <c:extLst>
            <c:ext xmlns:c16="http://schemas.microsoft.com/office/drawing/2014/chart" uri="{C3380CC4-5D6E-409C-BE32-E72D297353CC}">
              <c16:uniqueId val="{00000002-1C68-4460-9926-4E28C21D56D0}"/>
            </c:ext>
          </c:extLst>
        </c:ser>
        <c:dLbls>
          <c:dLblPos val="outEnd"/>
          <c:showLegendKey val="0"/>
          <c:showVal val="1"/>
          <c:showCatName val="0"/>
          <c:showSerName val="0"/>
          <c:showPercent val="0"/>
          <c:showBubbleSize val="0"/>
        </c:dLbls>
        <c:gapWidth val="219"/>
        <c:overlap val="-27"/>
        <c:axId val="117779968"/>
        <c:axId val="148799488"/>
      </c:barChart>
      <c:catAx>
        <c:axId val="11777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48799488"/>
        <c:crosses val="autoZero"/>
        <c:auto val="1"/>
        <c:lblAlgn val="ctr"/>
        <c:lblOffset val="100"/>
        <c:noMultiLvlLbl val="0"/>
      </c:catAx>
      <c:valAx>
        <c:axId val="14879948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17779968"/>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s-CL" sz="1000"/>
              <a:t>% Ejecución Acumulada  2017 - 2018 - 2019</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s-CL"/>
        </a:p>
      </c:txPr>
    </c:title>
    <c:autoTitleDeleted val="0"/>
    <c:plotArea>
      <c:layout/>
      <c:lineChart>
        <c:grouping val="standard"/>
        <c:varyColors val="0"/>
        <c:ser>
          <c:idx val="2"/>
          <c:order val="0"/>
          <c:tx>
            <c:strRef>
              <c:f>'Partida 24'!$C$22</c:f>
              <c:strCache>
                <c:ptCount val="1"/>
                <c:pt idx="0">
                  <c:v>% Ejecución Ppto. Vigente 2017</c:v>
                </c:pt>
              </c:strCache>
            </c:strRef>
          </c:tx>
          <c:spPr>
            <a:ln w="28575" cap="rnd">
              <a:solidFill>
                <a:schemeClr val="accent3"/>
              </a:solidFill>
              <a:round/>
            </a:ln>
            <a:effectLst>
              <a:outerShdw blurRad="40000" dist="23000" dir="5400000" rotWithShape="0">
                <a:srgbClr val="000000">
                  <a:alpha val="35000"/>
                </a:srgbClr>
              </a:outerShdw>
            </a:effectLst>
          </c:spPr>
          <c:marker>
            <c:symbol val="none"/>
          </c:marker>
          <c:val>
            <c:numRef>
              <c:f>'Partida 24'!$D$22:$O$22</c:f>
              <c:numCache>
                <c:formatCode>0.0%</c:formatCode>
                <c:ptCount val="12"/>
                <c:pt idx="0">
                  <c:v>7.2657272179831228E-2</c:v>
                </c:pt>
                <c:pt idx="1">
                  <c:v>0.18364545040240726</c:v>
                </c:pt>
                <c:pt idx="2">
                  <c:v>0.27871553604413846</c:v>
                </c:pt>
                <c:pt idx="3">
                  <c:v>0.34750924756662371</c:v>
                </c:pt>
                <c:pt idx="4">
                  <c:v>0.40656418303787623</c:v>
                </c:pt>
                <c:pt idx="5">
                  <c:v>0.50510224548372629</c:v>
                </c:pt>
                <c:pt idx="6">
                  <c:v>0.58126631256780303</c:v>
                </c:pt>
                <c:pt idx="7">
                  <c:v>0.66082976480996714</c:v>
                </c:pt>
                <c:pt idx="8">
                  <c:v>0.73616234053450036</c:v>
                </c:pt>
                <c:pt idx="9">
                  <c:v>0.78641682809211777</c:v>
                </c:pt>
                <c:pt idx="10">
                  <c:v>0.84829223013833721</c:v>
                </c:pt>
                <c:pt idx="11">
                  <c:v>0.99731688882963865</c:v>
                </c:pt>
              </c:numCache>
            </c:numRef>
          </c:val>
          <c:smooth val="0"/>
          <c:extLst>
            <c:ext xmlns:c16="http://schemas.microsoft.com/office/drawing/2014/chart" uri="{C3380CC4-5D6E-409C-BE32-E72D297353CC}">
              <c16:uniqueId val="{00000000-6DC4-46CE-8E1F-CA1E32597991}"/>
            </c:ext>
          </c:extLst>
        </c:ser>
        <c:ser>
          <c:idx val="0"/>
          <c:order val="1"/>
          <c:tx>
            <c:strRef>
              <c:f>'Partida 24'!$C$23</c:f>
              <c:strCache>
                <c:ptCount val="1"/>
                <c:pt idx="0">
                  <c:v>% Ejecución Ppto. Vigente 2018</c:v>
                </c:pt>
              </c:strCache>
            </c:strRef>
          </c:tx>
          <c:spPr>
            <a:ln w="28575" cap="rnd">
              <a:solidFill>
                <a:schemeClr val="accent1"/>
              </a:solidFill>
              <a:round/>
            </a:ln>
            <a:effectLst>
              <a:outerShdw blurRad="40000" dist="23000" dir="5400000" rotWithShape="0">
                <a:srgbClr val="000000">
                  <a:alpha val="35000"/>
                </a:srgbClr>
              </a:outerShdw>
            </a:effectLst>
          </c:spPr>
          <c:marker>
            <c:symbol val="none"/>
          </c:marker>
          <c:cat>
            <c:strRef>
              <c:f>'Partida 24'!$D$21:$O$21</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24'!$D$23:$O$23</c:f>
              <c:numCache>
                <c:formatCode>0.0%</c:formatCode>
                <c:ptCount val="12"/>
                <c:pt idx="0">
                  <c:v>0.13358897202290518</c:v>
                </c:pt>
                <c:pt idx="1">
                  <c:v>0.17775483774971609</c:v>
                </c:pt>
                <c:pt idx="2">
                  <c:v>0.25447045380121508</c:v>
                </c:pt>
                <c:pt idx="3">
                  <c:v>0.3389463143131497</c:v>
                </c:pt>
                <c:pt idx="4">
                  <c:v>0.40381408567322236</c:v>
                </c:pt>
                <c:pt idx="5">
                  <c:v>0.55782014529575974</c:v>
                </c:pt>
                <c:pt idx="6">
                  <c:v>0.58661018438823764</c:v>
                </c:pt>
                <c:pt idx="7">
                  <c:v>0.70355215876654731</c:v>
                </c:pt>
                <c:pt idx="8">
                  <c:v>0.71242812771316577</c:v>
                </c:pt>
                <c:pt idx="9">
                  <c:v>0.78707183675486236</c:v>
                </c:pt>
                <c:pt idx="10">
                  <c:v>0.84891990104604731</c:v>
                </c:pt>
                <c:pt idx="11">
                  <c:v>0.96780355177090882</c:v>
                </c:pt>
              </c:numCache>
            </c:numRef>
          </c:val>
          <c:smooth val="0"/>
          <c:extLst>
            <c:ext xmlns:c16="http://schemas.microsoft.com/office/drawing/2014/chart" uri="{C3380CC4-5D6E-409C-BE32-E72D297353CC}">
              <c16:uniqueId val="{00000001-6DC4-46CE-8E1F-CA1E32597991}"/>
            </c:ext>
          </c:extLst>
        </c:ser>
        <c:ser>
          <c:idx val="1"/>
          <c:order val="2"/>
          <c:tx>
            <c:strRef>
              <c:f>'Partida 24'!$C$24</c:f>
              <c:strCache>
                <c:ptCount val="1"/>
                <c:pt idx="0">
                  <c:v>% Ejecución Ppto. Vigente 2019</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dPt>
            <c:idx val="0"/>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bubble3D val="0"/>
            <c:extLst>
              <c:ext xmlns:c16="http://schemas.microsoft.com/office/drawing/2014/chart" uri="{C3380CC4-5D6E-409C-BE32-E72D297353CC}">
                <c16:uniqueId val="{00000002-6DC4-46CE-8E1F-CA1E32597991}"/>
              </c:ext>
            </c:extLst>
          </c:dPt>
          <c:dLbls>
            <c:dLbl>
              <c:idx val="0"/>
              <c:layout>
                <c:manualLayout>
                  <c:x val="-6.3756796755545742E-2"/>
                  <c:y val="1.12371749334394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DC4-46CE-8E1F-CA1E32597991}"/>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24'!$D$21:$O$21</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24'!$D$24:$F$24</c:f>
              <c:numCache>
                <c:formatCode>0.0%</c:formatCode>
                <c:ptCount val="3"/>
                <c:pt idx="0">
                  <c:v>2.9489514965630573E-2</c:v>
                </c:pt>
                <c:pt idx="1">
                  <c:v>5.4202414554571213E-2</c:v>
                </c:pt>
                <c:pt idx="2">
                  <c:v>0.10419221258901394</c:v>
                </c:pt>
              </c:numCache>
            </c:numRef>
          </c:val>
          <c:smooth val="0"/>
          <c:extLst>
            <c:ext xmlns:c16="http://schemas.microsoft.com/office/drawing/2014/chart" uri="{C3380CC4-5D6E-409C-BE32-E72D297353CC}">
              <c16:uniqueId val="{00000003-6DC4-46CE-8E1F-CA1E32597991}"/>
            </c:ext>
          </c:extLst>
        </c:ser>
        <c:dLbls>
          <c:showLegendKey val="0"/>
          <c:showVal val="0"/>
          <c:showCatName val="0"/>
          <c:showSerName val="0"/>
          <c:showPercent val="0"/>
          <c:showBubbleSize val="0"/>
        </c:dLbls>
        <c:smooth val="0"/>
        <c:axId val="117777408"/>
        <c:axId val="151418496"/>
      </c:lineChart>
      <c:catAx>
        <c:axId val="1177774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20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51418496"/>
        <c:crosses val="autoZero"/>
        <c:auto val="1"/>
        <c:lblAlgn val="ctr"/>
        <c:lblOffset val="100"/>
        <c:noMultiLvlLbl val="0"/>
      </c:catAx>
      <c:valAx>
        <c:axId val="1514184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1777740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CL"/>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DB1C80A-FE64-4415-A6CD-F4B50FFAC98C}" type="datetimeFigureOut">
              <a:rPr lang="es-CL" smtClean="0"/>
              <a:t>14-05-2019</a:t>
            </a:fld>
            <a:endParaRPr lang="es-CL"/>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87193961-CA54-41C9-9D99-9FB3EC370F5C}" type="slidenum">
              <a:rPr lang="es-CL" smtClean="0"/>
              <a:t>‹Nº›</a:t>
            </a:fld>
            <a:endParaRPr lang="es-CL"/>
          </a:p>
        </p:txBody>
      </p:sp>
    </p:spTree>
    <p:extLst>
      <p:ext uri="{BB962C8B-B14F-4D97-AF65-F5344CB8AC3E}">
        <p14:creationId xmlns:p14="http://schemas.microsoft.com/office/powerpoint/2010/main" val="103098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solidFill>
                  <a:prstClr val="black"/>
                </a:solidFill>
              </a:rPr>
              <a:pPr/>
              <a:t>11</a:t>
            </a:fld>
            <a:endParaRPr lang="es-CL">
              <a:solidFill>
                <a:prstClr val="black"/>
              </a:solidFill>
            </a:endParaRPr>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55123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9245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7727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630806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68898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9413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52666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69866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00360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95325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152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770752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30487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53931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59038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6243189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37538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632184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345557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506352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111657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105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977991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15085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695133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06424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18393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246904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256262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583987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456421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255839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5990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700795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122847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314508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897886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800818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643963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5992223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970550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535867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857007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7901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57164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858001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065680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396803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85164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204081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262753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9918240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61504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15725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3905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750240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79466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392270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401421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803958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24109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22473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320161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02212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151782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4264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614206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258262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976738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5430307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9272854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120065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042496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651516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1304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1064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051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9254"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99877" y="1071"/>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0287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7206"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0788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6182"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10306"/>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944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5158"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98773" y="31572"/>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46705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4134"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9587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3110"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91664" y="11704"/>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70337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2086"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2336"/>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82779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MARZO DE 2019</a:t>
            </a:r>
            <a:br>
              <a:rPr lang="es-CL" sz="2000" b="1" dirty="0">
                <a:solidFill>
                  <a:prstClr val="black"/>
                </a:solidFill>
              </a:rPr>
            </a:br>
            <a:r>
              <a:rPr lang="es-CL" sz="2000" b="1" dirty="0">
                <a:solidFill>
                  <a:prstClr val="black"/>
                </a:solidFill>
              </a:rPr>
              <a:t>PARTIDA 24:</a:t>
            </a:r>
            <a:br>
              <a:rPr lang="es-CL" sz="2400" b="1" dirty="0">
                <a:latin typeface="+mn-lt"/>
              </a:rPr>
            </a:br>
            <a:r>
              <a:rPr lang="es-CL" sz="2000" b="1" dirty="0">
                <a:latin typeface="+mn-lt"/>
              </a:rPr>
              <a:t>MINISTERIO DE ENERGÍA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solidFill>
                  <a:prstClr val="black"/>
                </a:solidFill>
              </a:rPr>
              <a:t>Valparaíso, mayo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pic>
        <p:nvPicPr>
          <p:cNvPr id="8230"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043" y="548680"/>
            <a:ext cx="5893374"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62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06921" y="3820053"/>
            <a:ext cx="7011278" cy="365125"/>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10</a:t>
            </a:fld>
            <a:endParaRPr lang="es-CL">
              <a:solidFill>
                <a:prstClr val="black">
                  <a:tint val="75000"/>
                </a:prstClr>
              </a:solidFill>
            </a:endParaRPr>
          </a:p>
        </p:txBody>
      </p:sp>
      <p:sp>
        <p:nvSpPr>
          <p:cNvPr id="6" name="1 Título"/>
          <p:cNvSpPr txBox="1">
            <a:spLocks/>
          </p:cNvSpPr>
          <p:nvPr/>
        </p:nvSpPr>
        <p:spPr>
          <a:xfrm>
            <a:off x="395536" y="1340768"/>
            <a:ext cx="6989463"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solidFill>
                  <a:prstClr val="black"/>
                </a:solidFill>
                <a:ea typeface="Verdana" pitchFamily="34" charset="0"/>
                <a:cs typeface="Verdana" pitchFamily="34" charset="0"/>
              </a:rPr>
              <a:t>en miles de pesos de 2019</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graphicFrame>
        <p:nvGraphicFramePr>
          <p:cNvPr id="3" name="Tabla 2">
            <a:extLst>
              <a:ext uri="{FF2B5EF4-FFF2-40B4-BE49-F238E27FC236}">
                <a16:creationId xmlns:a16="http://schemas.microsoft.com/office/drawing/2014/main" id="{13C10F24-5B96-4F8A-8D81-E3F64A3F881C}"/>
              </a:ext>
            </a:extLst>
          </p:cNvPr>
          <p:cNvGraphicFramePr>
            <a:graphicFrameLocks noGrp="1"/>
          </p:cNvGraphicFramePr>
          <p:nvPr>
            <p:extLst>
              <p:ext uri="{D42A27DB-BD31-4B8C-83A1-F6EECF244321}">
                <p14:modId xmlns:p14="http://schemas.microsoft.com/office/powerpoint/2010/main" val="188642416"/>
              </p:ext>
            </p:extLst>
          </p:nvPr>
        </p:nvGraphicFramePr>
        <p:xfrm>
          <a:off x="507039" y="1667403"/>
          <a:ext cx="8136899" cy="2152650"/>
        </p:xfrm>
        <a:graphic>
          <a:graphicData uri="http://schemas.openxmlformats.org/drawingml/2006/table">
            <a:tbl>
              <a:tblPr/>
              <a:tblGrid>
                <a:gridCol w="857189">
                  <a:extLst>
                    <a:ext uri="{9D8B030D-6E8A-4147-A177-3AD203B41FA5}">
                      <a16:colId xmlns:a16="http://schemas.microsoft.com/office/drawing/2014/main" val="862634558"/>
                    </a:ext>
                  </a:extLst>
                </a:gridCol>
                <a:gridCol w="2290102">
                  <a:extLst>
                    <a:ext uri="{9D8B030D-6E8A-4147-A177-3AD203B41FA5}">
                      <a16:colId xmlns:a16="http://schemas.microsoft.com/office/drawing/2014/main" val="1204704503"/>
                    </a:ext>
                  </a:extLst>
                </a:gridCol>
                <a:gridCol w="857189">
                  <a:extLst>
                    <a:ext uri="{9D8B030D-6E8A-4147-A177-3AD203B41FA5}">
                      <a16:colId xmlns:a16="http://schemas.microsoft.com/office/drawing/2014/main" val="997916701"/>
                    </a:ext>
                  </a:extLst>
                </a:gridCol>
                <a:gridCol w="857189">
                  <a:extLst>
                    <a:ext uri="{9D8B030D-6E8A-4147-A177-3AD203B41FA5}">
                      <a16:colId xmlns:a16="http://schemas.microsoft.com/office/drawing/2014/main" val="3586455467"/>
                    </a:ext>
                  </a:extLst>
                </a:gridCol>
                <a:gridCol w="857189">
                  <a:extLst>
                    <a:ext uri="{9D8B030D-6E8A-4147-A177-3AD203B41FA5}">
                      <a16:colId xmlns:a16="http://schemas.microsoft.com/office/drawing/2014/main" val="4165183302"/>
                    </a:ext>
                  </a:extLst>
                </a:gridCol>
                <a:gridCol w="857189">
                  <a:extLst>
                    <a:ext uri="{9D8B030D-6E8A-4147-A177-3AD203B41FA5}">
                      <a16:colId xmlns:a16="http://schemas.microsoft.com/office/drawing/2014/main" val="984331040"/>
                    </a:ext>
                  </a:extLst>
                </a:gridCol>
                <a:gridCol w="780426">
                  <a:extLst>
                    <a:ext uri="{9D8B030D-6E8A-4147-A177-3AD203B41FA5}">
                      <a16:colId xmlns:a16="http://schemas.microsoft.com/office/drawing/2014/main" val="912540379"/>
                    </a:ext>
                  </a:extLst>
                </a:gridCol>
                <a:gridCol w="780426">
                  <a:extLst>
                    <a:ext uri="{9D8B030D-6E8A-4147-A177-3AD203B41FA5}">
                      <a16:colId xmlns:a16="http://schemas.microsoft.com/office/drawing/2014/main" val="3425839593"/>
                    </a:ext>
                  </a:extLst>
                </a:gridCol>
              </a:tblGrid>
              <a:tr h="152400">
                <a:tc rowSpan="2" gridSpan="2">
                  <a:txBody>
                    <a:bodyPr/>
                    <a:lstStyle/>
                    <a:p>
                      <a:pPr algn="ctr" fontAlgn="ctr"/>
                      <a:r>
                        <a:rPr lang="es-CL" sz="900" b="1" i="0" u="none" strike="noStrike" dirty="0">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65143259"/>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64021636"/>
                  </a:ext>
                </a:extLst>
              </a:tr>
              <a:tr h="1619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128.582.888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128.618.048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35.160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13.400.999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7805489"/>
                  </a:ext>
                </a:extLst>
              </a:tr>
              <a:tr h="1524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38.222.770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38.222.770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9.063.972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4135352"/>
                  </a:ext>
                </a:extLst>
              </a:tr>
              <a:tr h="1524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12.954.548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12.954.548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1.360.715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0413539"/>
                  </a:ext>
                </a:extLst>
              </a:tr>
              <a:tr h="1524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276.423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1382115,0%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1382115,0%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1417332"/>
                  </a:ext>
                </a:extLst>
              </a:tr>
              <a:tr h="1524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66.108.843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66.108.843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1.795.300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4529104"/>
                  </a:ext>
                </a:extLst>
              </a:tr>
              <a:tr h="152400">
                <a:tc>
                  <a:txBody>
                    <a:bodyPr/>
                    <a:lstStyle/>
                    <a:p>
                      <a:pPr algn="ctr" fontAlgn="ctr"/>
                      <a:r>
                        <a:rPr lang="es-CL" sz="9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INTEGROS AL FISCO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22.207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222070,0%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222070,0%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5178423"/>
                  </a:ext>
                </a:extLst>
              </a:tr>
              <a:tr h="1524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1.719.802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1.719.802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94.642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88650325"/>
                  </a:ext>
                </a:extLst>
              </a:tr>
              <a:tr h="152400">
                <a:tc>
                  <a:txBody>
                    <a:bodyPr/>
                    <a:lstStyle/>
                    <a:p>
                      <a:pPr algn="ctr" fontAlgn="ctr"/>
                      <a:r>
                        <a:rPr lang="es-CL" sz="9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INICIATIVAS DE INVERSIÓN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794.439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794.439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9.997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6031543"/>
                  </a:ext>
                </a:extLst>
              </a:tr>
              <a:tr h="152400">
                <a:tc>
                  <a:txBody>
                    <a:bodyPr/>
                    <a:lstStyle/>
                    <a:p>
                      <a:pPr algn="ctr" fontAlgn="ctr"/>
                      <a:r>
                        <a:rPr lang="es-CL" sz="900" b="0"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DE CAPITAL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8.356.598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8.356.598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7843615"/>
                  </a:ext>
                </a:extLst>
              </a:tr>
              <a:tr h="1524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425.858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461.018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35.160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777.743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182,6%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168,7%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10049980"/>
                  </a:ext>
                </a:extLst>
              </a:tr>
            </a:tbl>
          </a:graphicData>
        </a:graphic>
      </p:graphicFrame>
    </p:spTree>
    <p:extLst>
      <p:ext uri="{BB962C8B-B14F-4D97-AF65-F5344CB8AC3E}">
        <p14:creationId xmlns:p14="http://schemas.microsoft.com/office/powerpoint/2010/main" val="20536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11</a:t>
            </a:fld>
            <a:endParaRPr lang="es-CL" dirty="0">
              <a:solidFill>
                <a:prstClr val="black">
                  <a:tint val="75000"/>
                </a:prstClr>
              </a:solidFill>
            </a:endParaRPr>
          </a:p>
        </p:txBody>
      </p:sp>
      <p:sp>
        <p:nvSpPr>
          <p:cNvPr id="8" name="3 Marcador de pie de página"/>
          <p:cNvSpPr txBox="1">
            <a:spLocks/>
          </p:cNvSpPr>
          <p:nvPr/>
        </p:nvSpPr>
        <p:spPr>
          <a:xfrm>
            <a:off x="380058" y="3738993"/>
            <a:ext cx="6790121" cy="26826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6" name="1 Título"/>
          <p:cNvSpPr txBox="1">
            <a:spLocks/>
          </p:cNvSpPr>
          <p:nvPr/>
        </p:nvSpPr>
        <p:spPr>
          <a:xfrm>
            <a:off x="380058" y="1484784"/>
            <a:ext cx="6856238"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RESUMEN POR CAPÍTULOS</a:t>
            </a:r>
          </a:p>
        </p:txBody>
      </p:sp>
      <p:graphicFrame>
        <p:nvGraphicFramePr>
          <p:cNvPr id="4" name="Tabla 3">
            <a:extLst>
              <a:ext uri="{FF2B5EF4-FFF2-40B4-BE49-F238E27FC236}">
                <a16:creationId xmlns:a16="http://schemas.microsoft.com/office/drawing/2014/main" id="{4FBA8ACE-995C-4E45-9232-AAB04F238961}"/>
              </a:ext>
            </a:extLst>
          </p:cNvPr>
          <p:cNvGraphicFramePr>
            <a:graphicFrameLocks noGrp="1"/>
          </p:cNvGraphicFramePr>
          <p:nvPr>
            <p:extLst>
              <p:ext uri="{D42A27DB-BD31-4B8C-83A1-F6EECF244321}">
                <p14:modId xmlns:p14="http://schemas.microsoft.com/office/powerpoint/2010/main" val="4054863676"/>
              </p:ext>
            </p:extLst>
          </p:nvPr>
        </p:nvGraphicFramePr>
        <p:xfrm>
          <a:off x="447442" y="1819857"/>
          <a:ext cx="8177694" cy="1852328"/>
        </p:xfrm>
        <a:graphic>
          <a:graphicData uri="http://schemas.openxmlformats.org/drawingml/2006/table">
            <a:tbl>
              <a:tblPr/>
              <a:tblGrid>
                <a:gridCol w="286735">
                  <a:extLst>
                    <a:ext uri="{9D8B030D-6E8A-4147-A177-3AD203B41FA5}">
                      <a16:colId xmlns:a16="http://schemas.microsoft.com/office/drawing/2014/main" val="1043858828"/>
                    </a:ext>
                  </a:extLst>
                </a:gridCol>
                <a:gridCol w="286735">
                  <a:extLst>
                    <a:ext uri="{9D8B030D-6E8A-4147-A177-3AD203B41FA5}">
                      <a16:colId xmlns:a16="http://schemas.microsoft.com/office/drawing/2014/main" val="2583915342"/>
                    </a:ext>
                  </a:extLst>
                </a:gridCol>
                <a:gridCol w="3142620">
                  <a:extLst>
                    <a:ext uri="{9D8B030D-6E8A-4147-A177-3AD203B41FA5}">
                      <a16:colId xmlns:a16="http://schemas.microsoft.com/office/drawing/2014/main" val="2332776383"/>
                    </a:ext>
                  </a:extLst>
                </a:gridCol>
                <a:gridCol w="768451">
                  <a:extLst>
                    <a:ext uri="{9D8B030D-6E8A-4147-A177-3AD203B41FA5}">
                      <a16:colId xmlns:a16="http://schemas.microsoft.com/office/drawing/2014/main" val="2713569241"/>
                    </a:ext>
                  </a:extLst>
                </a:gridCol>
                <a:gridCol w="768451">
                  <a:extLst>
                    <a:ext uri="{9D8B030D-6E8A-4147-A177-3AD203B41FA5}">
                      <a16:colId xmlns:a16="http://schemas.microsoft.com/office/drawing/2014/main" val="8582879"/>
                    </a:ext>
                  </a:extLst>
                </a:gridCol>
                <a:gridCol w="768451">
                  <a:extLst>
                    <a:ext uri="{9D8B030D-6E8A-4147-A177-3AD203B41FA5}">
                      <a16:colId xmlns:a16="http://schemas.microsoft.com/office/drawing/2014/main" val="598921339"/>
                    </a:ext>
                  </a:extLst>
                </a:gridCol>
                <a:gridCol w="768451">
                  <a:extLst>
                    <a:ext uri="{9D8B030D-6E8A-4147-A177-3AD203B41FA5}">
                      <a16:colId xmlns:a16="http://schemas.microsoft.com/office/drawing/2014/main" val="1067717664"/>
                    </a:ext>
                  </a:extLst>
                </a:gridCol>
                <a:gridCol w="699635">
                  <a:extLst>
                    <a:ext uri="{9D8B030D-6E8A-4147-A177-3AD203B41FA5}">
                      <a16:colId xmlns:a16="http://schemas.microsoft.com/office/drawing/2014/main" val="25634856"/>
                    </a:ext>
                  </a:extLst>
                </a:gridCol>
                <a:gridCol w="688165">
                  <a:extLst>
                    <a:ext uri="{9D8B030D-6E8A-4147-A177-3AD203B41FA5}">
                      <a16:colId xmlns:a16="http://schemas.microsoft.com/office/drawing/2014/main" val="3622898704"/>
                    </a:ext>
                  </a:extLst>
                </a:gridCol>
              </a:tblGrid>
              <a:tr h="131138">
                <a:tc>
                  <a:txBody>
                    <a:bodyPr/>
                    <a:lstStyle/>
                    <a:p>
                      <a:pPr algn="l" fontAlgn="ctr"/>
                      <a:r>
                        <a:rPr lang="es-CL" sz="800" b="1" i="0" u="none" strike="noStrike">
                          <a:solidFill>
                            <a:srgbClr val="FFFFFF"/>
                          </a:solidFill>
                          <a:effectLst/>
                          <a:latin typeface="Calibri" panose="020F0502020204030204" pitchFamily="34" charset="0"/>
                        </a:rPr>
                        <a:t>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96" marR="8296" marT="829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96" marR="8296" marT="82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96" marR="8296" marT="82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975489665"/>
                  </a:ext>
                </a:extLst>
              </a:tr>
              <a:tr h="401611">
                <a:tc>
                  <a:txBody>
                    <a:bodyPr/>
                    <a:lstStyle/>
                    <a:p>
                      <a:pPr algn="l" fontAlgn="ctr"/>
                      <a:r>
                        <a:rPr lang="es-CL" sz="800" b="1" i="0" u="none" strike="noStrike">
                          <a:solidFill>
                            <a:srgbClr val="FFFFFF"/>
                          </a:solidFill>
                          <a:effectLst/>
                          <a:latin typeface="Calibri" panose="020F0502020204030204" pitchFamily="34" charset="0"/>
                        </a:rPr>
                        <a:t>Cap.</a:t>
                      </a:r>
                    </a:p>
                  </a:txBody>
                  <a:tcPr marL="8296" marR="8296" marT="829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a:t>
                      </a:r>
                    </a:p>
                  </a:txBody>
                  <a:tcPr marL="8296" marR="8296" marT="829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Programa Presupuestario</a:t>
                      </a:r>
                    </a:p>
                  </a:txBody>
                  <a:tcPr marL="8296" marR="8296" marT="829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96" marR="8296" marT="829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96" marR="8296" marT="829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96" marR="8296" marT="829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96" marR="8296" marT="829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96" marR="8296" marT="829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96" marR="8296" marT="829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92198623"/>
                  </a:ext>
                </a:extLst>
              </a:tr>
              <a:tr h="172119">
                <a:tc>
                  <a:txBody>
                    <a:bodyPr/>
                    <a:lstStyle/>
                    <a:p>
                      <a:pPr algn="ctr" fontAlgn="ctr"/>
                      <a:r>
                        <a:rPr lang="es-CL" sz="800" b="1" i="0" u="none" strike="noStrike">
                          <a:solidFill>
                            <a:srgbClr val="000000"/>
                          </a:solidFill>
                          <a:effectLst/>
                          <a:latin typeface="Calibri" panose="020F0502020204030204" pitchFamily="34" charset="0"/>
                        </a:rPr>
                        <a:t>01</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96" marR="8296" marT="829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 ENERGÍA</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96.249.358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96.249.358 </a:t>
                      </a:r>
                    </a:p>
                  </a:txBody>
                  <a:tcPr marL="8296" marR="8296" marT="829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5.494.742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a:t>
                      </a:r>
                    </a:p>
                  </a:txBody>
                  <a:tcPr marL="8296" marR="8296" marT="829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6608025"/>
                  </a:ext>
                </a:extLst>
              </a:tr>
              <a:tr h="188511">
                <a:tc>
                  <a:txBody>
                    <a:bodyPr/>
                    <a:lstStyle/>
                    <a:p>
                      <a:pPr algn="ctr" fontAlgn="ctr"/>
                      <a:r>
                        <a:rPr lang="es-CL" sz="800" b="0" i="0" u="none" strike="noStrike">
                          <a:solidFill>
                            <a:srgbClr val="000000"/>
                          </a:solidFill>
                          <a:effectLst/>
                          <a:latin typeface="Calibri" panose="020F0502020204030204" pitchFamily="34" charset="0"/>
                        </a:rPr>
                        <a:t>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Energía</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76.986.123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76.986.123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3.158.497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96358257"/>
                  </a:ext>
                </a:extLst>
              </a:tr>
              <a:tr h="131138">
                <a:tc>
                  <a:txBody>
                    <a:bodyPr/>
                    <a:lstStyle/>
                    <a:p>
                      <a:pPr algn="ctr" fontAlgn="ctr"/>
                      <a:r>
                        <a:rPr lang="es-CL" sz="800" b="0" i="0" u="none" strike="noStrike">
                          <a:solidFill>
                            <a:srgbClr val="000000"/>
                          </a:solidFill>
                          <a:effectLst/>
                          <a:latin typeface="Calibri" panose="020F0502020204030204" pitchFamily="34" charset="0"/>
                        </a:rPr>
                        <a:t>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al Desarrollo de Energías Renovables no Convencionales</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4.512.982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4.512.982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1.879.444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41,6%</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41,6%</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7932185"/>
                  </a:ext>
                </a:extLst>
              </a:tr>
              <a:tr h="163923">
                <a:tc>
                  <a:txBody>
                    <a:bodyPr/>
                    <a:lstStyle/>
                    <a:p>
                      <a:pPr algn="ctr" fontAlgn="ctr"/>
                      <a:r>
                        <a:rPr lang="es-CL" sz="800" b="0" i="0" u="none" strike="noStrike">
                          <a:solidFill>
                            <a:srgbClr val="000000"/>
                          </a:solidFill>
                          <a:effectLst/>
                          <a:latin typeface="Calibri" panose="020F0502020204030204" pitchFamily="34" charset="0"/>
                        </a:rPr>
                        <a:t>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Energización Rural y Social</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6.497.697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6.497.697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44.882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68635046"/>
                  </a:ext>
                </a:extLst>
              </a:tr>
              <a:tr h="163923">
                <a:tc>
                  <a:txBody>
                    <a:bodyPr/>
                    <a:lstStyle/>
                    <a:p>
                      <a:pPr algn="ctr" fontAlgn="ctr"/>
                      <a:r>
                        <a:rPr lang="es-CL" sz="800" b="0" i="0" u="none" strike="noStrike">
                          <a:solidFill>
                            <a:srgbClr val="000000"/>
                          </a:solidFill>
                          <a:effectLst/>
                          <a:latin typeface="Calibri" panose="020F0502020204030204" pitchFamily="34" charset="0"/>
                        </a:rPr>
                        <a:t>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Plan de Acción de Eficiencia Energética</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8.252.556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8.252.556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411.919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8816991"/>
                  </a:ext>
                </a:extLst>
              </a:tr>
              <a:tr h="163923">
                <a:tc>
                  <a:txBody>
                    <a:bodyPr/>
                    <a:lstStyle/>
                    <a:p>
                      <a:pPr algn="ctr" fontAlgn="ctr"/>
                      <a:r>
                        <a:rPr lang="es-CL" sz="800" b="1" i="0" u="none" strike="noStrike">
                          <a:solidFill>
                            <a:srgbClr val="000000"/>
                          </a:solidFill>
                          <a:effectLst/>
                          <a:latin typeface="Calibri" panose="020F0502020204030204" pitchFamily="34" charset="0"/>
                        </a:rPr>
                        <a:t>02</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COMISIÓN NACIONAL DE ENERGÍA</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6.721.524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6.756.684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35.160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1.342.232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1523025"/>
                  </a:ext>
                </a:extLst>
              </a:tr>
              <a:tr h="163923">
                <a:tc>
                  <a:txBody>
                    <a:bodyPr/>
                    <a:lstStyle/>
                    <a:p>
                      <a:pPr algn="ctr" fontAlgn="ctr"/>
                      <a:r>
                        <a:rPr lang="es-CL" sz="800" b="1" i="0" u="none" strike="noStrike">
                          <a:solidFill>
                            <a:srgbClr val="000000"/>
                          </a:solidFill>
                          <a:effectLst/>
                          <a:latin typeface="Calibri" panose="020F0502020204030204" pitchFamily="34" charset="0"/>
                        </a:rPr>
                        <a:t>03</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COMISIÓN CHILENA DE ENERGÍA NUCLEAR</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11.797.484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11.797.484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2.981.930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0963866"/>
                  </a:ext>
                </a:extLst>
              </a:tr>
              <a:tr h="172119">
                <a:tc>
                  <a:txBody>
                    <a:bodyPr/>
                    <a:lstStyle/>
                    <a:p>
                      <a:pPr algn="ctr" fontAlgn="ctr"/>
                      <a:r>
                        <a:rPr lang="es-CL" sz="800" b="1" i="0" u="none" strike="noStrike">
                          <a:solidFill>
                            <a:srgbClr val="000000"/>
                          </a:solidFill>
                          <a:effectLst/>
                          <a:latin typeface="Calibri" panose="020F0502020204030204" pitchFamily="34" charset="0"/>
                        </a:rPr>
                        <a:t>04</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SUPERINTENDENCIA DE ELECTRICIDAD Y COMBUSTIBLES</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13.814.522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13.814.522 </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3.582.095 </a:t>
                      </a:r>
                    </a:p>
                  </a:txBody>
                  <a:tcPr marL="8296" marR="8296" marT="829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25,9%</a:t>
                      </a:r>
                    </a:p>
                  </a:txBody>
                  <a:tcPr marL="8296" marR="8296" marT="829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25,9%</a:t>
                      </a:r>
                    </a:p>
                  </a:txBody>
                  <a:tcPr marL="8296" marR="8296" marT="829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16919961"/>
                  </a:ext>
                </a:extLst>
              </a:tr>
            </a:tbl>
          </a:graphicData>
        </a:graphic>
      </p:graphicFrame>
    </p:spTree>
    <p:extLst>
      <p:ext uri="{BB962C8B-B14F-4D97-AF65-F5344CB8AC3E}">
        <p14:creationId xmlns:p14="http://schemas.microsoft.com/office/powerpoint/2010/main" val="158717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95536" y="5006921"/>
            <a:ext cx="7641642" cy="300542"/>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12</a:t>
            </a:fld>
            <a:endParaRPr lang="es-CL">
              <a:solidFill>
                <a:prstClr val="black">
                  <a:tint val="75000"/>
                </a:prstClr>
              </a:solidFill>
            </a:endParaRPr>
          </a:p>
        </p:txBody>
      </p:sp>
      <p:sp>
        <p:nvSpPr>
          <p:cNvPr id="8" name="1 Título"/>
          <p:cNvSpPr txBox="1">
            <a:spLocks/>
          </p:cNvSpPr>
          <p:nvPr/>
        </p:nvSpPr>
        <p:spPr>
          <a:xfrm>
            <a:off x="395536" y="1413441"/>
            <a:ext cx="7328935" cy="19166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CAPÍTULO 01. PROGRAMA 01:  </a:t>
            </a:r>
            <a:r>
              <a:rPr lang="es-CL" sz="1600" b="1" dirty="0">
                <a:solidFill>
                  <a:prstClr val="black"/>
                </a:solidFill>
                <a:ea typeface="Verdana" pitchFamily="34" charset="0"/>
                <a:cs typeface="Verdana" pitchFamily="34" charset="0"/>
              </a:rPr>
              <a:t>SUBSECRETARÍA DE ENERGÍA</a:t>
            </a:r>
            <a:endParaRPr lang="es-CL" sz="1600" b="1" dirty="0">
              <a:solidFill>
                <a:schemeClr val="tx1"/>
              </a:solidFill>
              <a:ea typeface="Verdana" pitchFamily="34" charset="0"/>
              <a:cs typeface="Verdana" pitchFamily="34" charset="0"/>
            </a:endParaRPr>
          </a:p>
        </p:txBody>
      </p:sp>
      <p:graphicFrame>
        <p:nvGraphicFramePr>
          <p:cNvPr id="3" name="Tabla 2">
            <a:extLst>
              <a:ext uri="{FF2B5EF4-FFF2-40B4-BE49-F238E27FC236}">
                <a16:creationId xmlns:a16="http://schemas.microsoft.com/office/drawing/2014/main" id="{9B74AEB1-91DD-4C03-A0EA-3D6AD04BAB95}"/>
              </a:ext>
            </a:extLst>
          </p:cNvPr>
          <p:cNvGraphicFramePr>
            <a:graphicFrameLocks noGrp="1"/>
          </p:cNvGraphicFramePr>
          <p:nvPr>
            <p:extLst>
              <p:ext uri="{D42A27DB-BD31-4B8C-83A1-F6EECF244321}">
                <p14:modId xmlns:p14="http://schemas.microsoft.com/office/powerpoint/2010/main" val="330443122"/>
              </p:ext>
            </p:extLst>
          </p:nvPr>
        </p:nvGraphicFramePr>
        <p:xfrm>
          <a:off x="414338" y="1698576"/>
          <a:ext cx="8208915" cy="3224044"/>
        </p:xfrm>
        <a:graphic>
          <a:graphicData uri="http://schemas.openxmlformats.org/drawingml/2006/table">
            <a:tbl>
              <a:tblPr/>
              <a:tblGrid>
                <a:gridCol w="732841">
                  <a:extLst>
                    <a:ext uri="{9D8B030D-6E8A-4147-A177-3AD203B41FA5}">
                      <a16:colId xmlns:a16="http://schemas.microsoft.com/office/drawing/2014/main" val="290755988"/>
                    </a:ext>
                  </a:extLst>
                </a:gridCol>
                <a:gridCol w="270714">
                  <a:extLst>
                    <a:ext uri="{9D8B030D-6E8A-4147-A177-3AD203B41FA5}">
                      <a16:colId xmlns:a16="http://schemas.microsoft.com/office/drawing/2014/main" val="1063819398"/>
                    </a:ext>
                  </a:extLst>
                </a:gridCol>
                <a:gridCol w="270714">
                  <a:extLst>
                    <a:ext uri="{9D8B030D-6E8A-4147-A177-3AD203B41FA5}">
                      <a16:colId xmlns:a16="http://schemas.microsoft.com/office/drawing/2014/main" val="2491986026"/>
                    </a:ext>
                  </a:extLst>
                </a:gridCol>
                <a:gridCol w="2679793">
                  <a:extLst>
                    <a:ext uri="{9D8B030D-6E8A-4147-A177-3AD203B41FA5}">
                      <a16:colId xmlns:a16="http://schemas.microsoft.com/office/drawing/2014/main" val="2026205620"/>
                    </a:ext>
                  </a:extLst>
                </a:gridCol>
                <a:gridCol w="732841">
                  <a:extLst>
                    <a:ext uri="{9D8B030D-6E8A-4147-A177-3AD203B41FA5}">
                      <a16:colId xmlns:a16="http://schemas.microsoft.com/office/drawing/2014/main" val="117175273"/>
                    </a:ext>
                  </a:extLst>
                </a:gridCol>
                <a:gridCol w="732841">
                  <a:extLst>
                    <a:ext uri="{9D8B030D-6E8A-4147-A177-3AD203B41FA5}">
                      <a16:colId xmlns:a16="http://schemas.microsoft.com/office/drawing/2014/main" val="416091583"/>
                    </a:ext>
                  </a:extLst>
                </a:gridCol>
                <a:gridCol w="732841">
                  <a:extLst>
                    <a:ext uri="{9D8B030D-6E8A-4147-A177-3AD203B41FA5}">
                      <a16:colId xmlns:a16="http://schemas.microsoft.com/office/drawing/2014/main" val="1815345171"/>
                    </a:ext>
                  </a:extLst>
                </a:gridCol>
                <a:gridCol w="732841">
                  <a:extLst>
                    <a:ext uri="{9D8B030D-6E8A-4147-A177-3AD203B41FA5}">
                      <a16:colId xmlns:a16="http://schemas.microsoft.com/office/drawing/2014/main" val="1362275898"/>
                    </a:ext>
                  </a:extLst>
                </a:gridCol>
                <a:gridCol w="667213">
                  <a:extLst>
                    <a:ext uri="{9D8B030D-6E8A-4147-A177-3AD203B41FA5}">
                      <a16:colId xmlns:a16="http://schemas.microsoft.com/office/drawing/2014/main" val="94099536"/>
                    </a:ext>
                  </a:extLst>
                </a:gridCol>
                <a:gridCol w="656276">
                  <a:extLst>
                    <a:ext uri="{9D8B030D-6E8A-4147-A177-3AD203B41FA5}">
                      <a16:colId xmlns:a16="http://schemas.microsoft.com/office/drawing/2014/main" val="1721996125"/>
                    </a:ext>
                  </a:extLst>
                </a:gridCol>
              </a:tblGrid>
              <a:tr h="143690">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343" marR="8343" marT="83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2235922"/>
                  </a:ext>
                </a:extLst>
              </a:tr>
              <a:tr h="440051">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343" marR="8343" marT="83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43" marR="8343" marT="834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43" marR="8343" marT="83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43" marR="8343" marT="83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343" marR="8343" marT="834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343" marR="8343" marT="83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885184479"/>
                  </a:ext>
                </a:extLst>
              </a:tr>
              <a:tr h="188593">
                <a:tc>
                  <a:txBody>
                    <a:bodyPr/>
                    <a:lstStyle/>
                    <a:p>
                      <a:pPr algn="l" fontAlgn="ctr"/>
                      <a:r>
                        <a:rPr lang="es-CL" sz="10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76.986.123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76.986.123 </a:t>
                      </a:r>
                    </a:p>
                  </a:txBody>
                  <a:tcPr marL="8343" marR="8343" marT="83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3.158.497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a:t>
                      </a:r>
                    </a:p>
                  </a:txBody>
                  <a:tcPr marL="8343" marR="8343" marT="83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794007"/>
                  </a:ext>
                </a:extLst>
              </a:tr>
              <a:tr h="143690">
                <a:tc>
                  <a:txBody>
                    <a:bodyPr/>
                    <a:lstStyle/>
                    <a:p>
                      <a:pPr algn="ctr" fontAlgn="ctr"/>
                      <a:r>
                        <a:rPr lang="es-CL" sz="800" b="1" i="0" u="none" strike="noStrike">
                          <a:solidFill>
                            <a:srgbClr val="000000"/>
                          </a:solidFill>
                          <a:effectLst/>
                          <a:latin typeface="Calibri" panose="020F0502020204030204" pitchFamily="34" charset="0"/>
                        </a:rPr>
                        <a:t>21</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11.391.776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11.391.776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2.732.777</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0743476"/>
                  </a:ext>
                </a:extLst>
              </a:tr>
              <a:tr h="143690">
                <a:tc>
                  <a:txBody>
                    <a:bodyPr/>
                    <a:lstStyle/>
                    <a:p>
                      <a:pPr algn="ctr" fontAlgn="ctr"/>
                      <a:r>
                        <a:rPr lang="es-CL" sz="800" b="1" i="0" u="none" strike="noStrike">
                          <a:solidFill>
                            <a:srgbClr val="000000"/>
                          </a:solidFill>
                          <a:effectLst/>
                          <a:latin typeface="Calibri" panose="020F0502020204030204" pitchFamily="34" charset="0"/>
                        </a:rPr>
                        <a:t>22</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5.712.893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5.712.893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384.385</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3402408"/>
                  </a:ext>
                </a:extLst>
              </a:tr>
              <a:tr h="143690">
                <a:tc>
                  <a:txBody>
                    <a:bodyPr/>
                    <a:lstStyle/>
                    <a:p>
                      <a:pPr algn="ctr" fontAlgn="ctr"/>
                      <a:r>
                        <a:rPr lang="es-CL" sz="800" b="1" i="0" u="none" strike="noStrike">
                          <a:solidFill>
                            <a:srgbClr val="000000"/>
                          </a:solidFill>
                          <a:effectLst/>
                          <a:latin typeface="Calibri" panose="020F0502020204030204" pitchFamily="34" charset="0"/>
                        </a:rPr>
                        <a:t>24</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59.105.911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59.105.911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5.000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9115244"/>
                  </a:ext>
                </a:extLst>
              </a:tr>
              <a:tr h="143690">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566.500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566.500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82592632"/>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010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Prospectiva y Política Energética y Desarrollo Sustentable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566.500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566.500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9705751"/>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Empresas Públicas no Financieras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58.521.878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58.521.878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5095123"/>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Empresa Nacional del Petróleo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58.521.878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58.521.878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0560232"/>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17.533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17.533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09909837"/>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Agencia Internacional de Energía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17.533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17.533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657718"/>
                  </a:ext>
                </a:extLst>
              </a:tr>
              <a:tr h="143690">
                <a:tc>
                  <a:txBody>
                    <a:bodyPr/>
                    <a:lstStyle/>
                    <a:p>
                      <a:pPr algn="ctr" fontAlgn="ctr"/>
                      <a:r>
                        <a:rPr lang="es-CL" sz="800" b="1" i="0" u="none" strike="noStrike">
                          <a:solidFill>
                            <a:srgbClr val="000000"/>
                          </a:solidFill>
                          <a:effectLst/>
                          <a:latin typeface="Calibri" panose="020F0502020204030204" pitchFamily="34" charset="0"/>
                        </a:rPr>
                        <a:t>29</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349.685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349.685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36.335</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7370811"/>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95.790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95.790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6385658"/>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5.150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5.150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1186515"/>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92.700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92.700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1.793</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9879348"/>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156.045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156.045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34.542</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7169213"/>
                  </a:ext>
                </a:extLst>
              </a:tr>
              <a:tr h="152670">
                <a:tc>
                  <a:txBody>
                    <a:bodyPr/>
                    <a:lstStyle/>
                    <a:p>
                      <a:pPr algn="ctr" fontAlgn="ctr"/>
                      <a:r>
                        <a:rPr lang="es-CL" sz="800" b="1" i="0" u="none" strike="noStrike">
                          <a:solidFill>
                            <a:srgbClr val="000000"/>
                          </a:solidFill>
                          <a:effectLst/>
                          <a:latin typeface="Calibri" panose="020F0502020204030204" pitchFamily="34" charset="0"/>
                        </a:rPr>
                        <a:t>34</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425.858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425.858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6464250"/>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Interna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378.404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378.404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1684761"/>
                  </a:ext>
                </a:extLst>
              </a:tr>
              <a:tr h="143690">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Interna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47.454 </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47.454 </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43" marR="8343" marT="834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43" marR="8343" marT="834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343" marR="8343" marT="834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92358615"/>
                  </a:ext>
                </a:extLst>
              </a:tr>
            </a:tbl>
          </a:graphicData>
        </a:graphic>
      </p:graphicFrame>
    </p:spTree>
    <p:extLst>
      <p:ext uri="{BB962C8B-B14F-4D97-AF65-F5344CB8AC3E}">
        <p14:creationId xmlns:p14="http://schemas.microsoft.com/office/powerpoint/2010/main" val="1999511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4338" y="3951316"/>
            <a:ext cx="6696426" cy="263819"/>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13</a:t>
            </a:fld>
            <a:endParaRPr lang="es-CL">
              <a:solidFill>
                <a:prstClr val="black">
                  <a:tint val="75000"/>
                </a:prstClr>
              </a:solidFill>
            </a:endParaRPr>
          </a:p>
        </p:txBody>
      </p:sp>
      <p:sp>
        <p:nvSpPr>
          <p:cNvPr id="8" name="1 Título"/>
          <p:cNvSpPr txBox="1">
            <a:spLocks/>
          </p:cNvSpPr>
          <p:nvPr/>
        </p:nvSpPr>
        <p:spPr>
          <a:xfrm>
            <a:off x="323528" y="1570044"/>
            <a:ext cx="703403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                                                                                                </a:t>
            </a:r>
          </a:p>
        </p:txBody>
      </p:sp>
      <p:sp>
        <p:nvSpPr>
          <p:cNvPr id="9" name="1 Título"/>
          <p:cNvSpPr>
            <a:spLocks noGrp="1"/>
          </p:cNvSpPr>
          <p:nvPr>
            <p:ph type="title"/>
          </p:nvPr>
        </p:nvSpPr>
        <p:spPr>
          <a:xfrm>
            <a:off x="414338" y="456346"/>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CAPÍTULO 01. PROGRAMA 03:  </a:t>
            </a:r>
            <a:r>
              <a:rPr lang="es-CL" sz="1600" b="1" dirty="0">
                <a:solidFill>
                  <a:prstClr val="black"/>
                </a:solidFill>
                <a:ea typeface="Verdana" pitchFamily="34" charset="0"/>
                <a:cs typeface="Verdana" pitchFamily="34" charset="0"/>
              </a:rPr>
              <a:t>APOYO AL DESARROLLO DE ENERGÍAS RENOVABLES NO CONVENCIONALES</a:t>
            </a:r>
            <a:endParaRPr lang="es-CL" sz="1600" b="1" dirty="0">
              <a:solidFill>
                <a:schemeClr val="tx1"/>
              </a:solidFill>
              <a:ea typeface="Verdana" pitchFamily="34" charset="0"/>
              <a:cs typeface="Verdana" pitchFamily="34" charset="0"/>
            </a:endParaRPr>
          </a:p>
        </p:txBody>
      </p:sp>
      <p:graphicFrame>
        <p:nvGraphicFramePr>
          <p:cNvPr id="3" name="Tabla 2">
            <a:extLst>
              <a:ext uri="{FF2B5EF4-FFF2-40B4-BE49-F238E27FC236}">
                <a16:creationId xmlns:a16="http://schemas.microsoft.com/office/drawing/2014/main" id="{EC6EA9E1-9F49-495A-9A2F-0E2487B0C345}"/>
              </a:ext>
            </a:extLst>
          </p:cNvPr>
          <p:cNvGraphicFramePr>
            <a:graphicFrameLocks noGrp="1"/>
          </p:cNvGraphicFramePr>
          <p:nvPr>
            <p:extLst>
              <p:ext uri="{D42A27DB-BD31-4B8C-83A1-F6EECF244321}">
                <p14:modId xmlns:p14="http://schemas.microsoft.com/office/powerpoint/2010/main" val="1434328192"/>
              </p:ext>
            </p:extLst>
          </p:nvPr>
        </p:nvGraphicFramePr>
        <p:xfrm>
          <a:off x="435028" y="1895899"/>
          <a:ext cx="8190108" cy="1993381"/>
        </p:xfrm>
        <a:graphic>
          <a:graphicData uri="http://schemas.openxmlformats.org/drawingml/2006/table">
            <a:tbl>
              <a:tblPr/>
              <a:tblGrid>
                <a:gridCol w="711260">
                  <a:extLst>
                    <a:ext uri="{9D8B030D-6E8A-4147-A177-3AD203B41FA5}">
                      <a16:colId xmlns:a16="http://schemas.microsoft.com/office/drawing/2014/main" val="2961419002"/>
                    </a:ext>
                  </a:extLst>
                </a:gridCol>
                <a:gridCol w="262741">
                  <a:extLst>
                    <a:ext uri="{9D8B030D-6E8A-4147-A177-3AD203B41FA5}">
                      <a16:colId xmlns:a16="http://schemas.microsoft.com/office/drawing/2014/main" val="3397052867"/>
                    </a:ext>
                  </a:extLst>
                </a:gridCol>
                <a:gridCol w="262741">
                  <a:extLst>
                    <a:ext uri="{9D8B030D-6E8A-4147-A177-3AD203B41FA5}">
                      <a16:colId xmlns:a16="http://schemas.microsoft.com/office/drawing/2014/main" val="3722730690"/>
                    </a:ext>
                  </a:extLst>
                </a:gridCol>
                <a:gridCol w="2823810">
                  <a:extLst>
                    <a:ext uri="{9D8B030D-6E8A-4147-A177-3AD203B41FA5}">
                      <a16:colId xmlns:a16="http://schemas.microsoft.com/office/drawing/2014/main" val="2295293819"/>
                    </a:ext>
                  </a:extLst>
                </a:gridCol>
                <a:gridCol w="711260">
                  <a:extLst>
                    <a:ext uri="{9D8B030D-6E8A-4147-A177-3AD203B41FA5}">
                      <a16:colId xmlns:a16="http://schemas.microsoft.com/office/drawing/2014/main" val="1699620118"/>
                    </a:ext>
                  </a:extLst>
                </a:gridCol>
                <a:gridCol w="711260">
                  <a:extLst>
                    <a:ext uri="{9D8B030D-6E8A-4147-A177-3AD203B41FA5}">
                      <a16:colId xmlns:a16="http://schemas.microsoft.com/office/drawing/2014/main" val="3974101832"/>
                    </a:ext>
                  </a:extLst>
                </a:gridCol>
                <a:gridCol w="711260">
                  <a:extLst>
                    <a:ext uri="{9D8B030D-6E8A-4147-A177-3AD203B41FA5}">
                      <a16:colId xmlns:a16="http://schemas.microsoft.com/office/drawing/2014/main" val="1280752619"/>
                    </a:ext>
                  </a:extLst>
                </a:gridCol>
                <a:gridCol w="711260">
                  <a:extLst>
                    <a:ext uri="{9D8B030D-6E8A-4147-A177-3AD203B41FA5}">
                      <a16:colId xmlns:a16="http://schemas.microsoft.com/office/drawing/2014/main" val="1011848976"/>
                    </a:ext>
                  </a:extLst>
                </a:gridCol>
                <a:gridCol w="647566">
                  <a:extLst>
                    <a:ext uri="{9D8B030D-6E8A-4147-A177-3AD203B41FA5}">
                      <a16:colId xmlns:a16="http://schemas.microsoft.com/office/drawing/2014/main" val="1088741898"/>
                    </a:ext>
                  </a:extLst>
                </a:gridCol>
                <a:gridCol w="636950">
                  <a:extLst>
                    <a:ext uri="{9D8B030D-6E8A-4147-A177-3AD203B41FA5}">
                      <a16:colId xmlns:a16="http://schemas.microsoft.com/office/drawing/2014/main" val="2907962589"/>
                    </a:ext>
                  </a:extLst>
                </a:gridCol>
              </a:tblGrid>
              <a:tr h="138793">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103" marR="8103" marT="8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103" marR="8103" marT="81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103" marR="8103" marT="81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49942473"/>
                  </a:ext>
                </a:extLst>
              </a:tr>
              <a:tr h="423816">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103" marR="8103" marT="81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103" marR="8103" marT="810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103" marR="8103" marT="81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103" marR="8103" marT="81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103" marR="8103" marT="810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103" marR="8103" marT="81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86333772"/>
                  </a:ext>
                </a:extLst>
              </a:tr>
              <a:tr h="181635">
                <a:tc>
                  <a:txBody>
                    <a:bodyPr/>
                    <a:lstStyle/>
                    <a:p>
                      <a:pPr algn="l" fontAlgn="ctr"/>
                      <a:r>
                        <a:rPr lang="es-CL" sz="900" b="0" i="0" u="none" strike="noStrike">
                          <a:solidFill>
                            <a:srgbClr val="000000"/>
                          </a:solidFill>
                          <a:effectLst/>
                          <a:latin typeface="Calibri" panose="020F0502020204030204" pitchFamily="34" charset="0"/>
                        </a:rPr>
                        <a:t>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4.512.982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4.512.982 </a:t>
                      </a:r>
                    </a:p>
                  </a:txBody>
                  <a:tcPr marL="8103" marR="8103" marT="81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1.879.444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41,6%</a:t>
                      </a:r>
                    </a:p>
                  </a:txBody>
                  <a:tcPr marL="8103" marR="8103" marT="81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41,6%</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1762886"/>
                  </a:ext>
                </a:extLst>
              </a:tr>
              <a:tr h="138793">
                <a:tc>
                  <a:txBody>
                    <a:bodyPr/>
                    <a:lstStyle/>
                    <a:p>
                      <a:pPr algn="ctr" fontAlgn="ctr"/>
                      <a:r>
                        <a:rPr lang="es-CL" sz="800" b="1" i="0" u="none" strike="noStrike">
                          <a:solidFill>
                            <a:srgbClr val="000000"/>
                          </a:solidFill>
                          <a:effectLst/>
                          <a:latin typeface="Calibri" panose="020F0502020204030204" pitchFamily="34" charset="0"/>
                        </a:rPr>
                        <a:t>21</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704.434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704.434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115.569</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16,4%</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16,4%</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8527191"/>
                  </a:ext>
                </a:extLst>
              </a:tr>
              <a:tr h="138793">
                <a:tc>
                  <a:txBody>
                    <a:bodyPr/>
                    <a:lstStyle/>
                    <a:p>
                      <a:pPr algn="ctr" fontAlgn="ctr"/>
                      <a:r>
                        <a:rPr lang="es-CL" sz="800" b="1" i="0" u="none" strike="noStrike">
                          <a:solidFill>
                            <a:srgbClr val="000000"/>
                          </a:solidFill>
                          <a:effectLst/>
                          <a:latin typeface="Calibri" panose="020F0502020204030204" pitchFamily="34" charset="0"/>
                        </a:rPr>
                        <a:t>22</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212.837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212.837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5.850</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537421"/>
                  </a:ext>
                </a:extLst>
              </a:tr>
              <a:tr h="138793">
                <a:tc>
                  <a:txBody>
                    <a:bodyPr/>
                    <a:lstStyle/>
                    <a:p>
                      <a:pPr algn="ctr" fontAlgn="ctr"/>
                      <a:r>
                        <a:rPr lang="es-CL" sz="800" b="1" i="0" u="none" strike="noStrike">
                          <a:solidFill>
                            <a:srgbClr val="000000"/>
                          </a:solidFill>
                          <a:effectLst/>
                          <a:latin typeface="Calibri" panose="020F0502020204030204" pitchFamily="34" charset="0"/>
                        </a:rPr>
                        <a:t>24</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2.982.861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2.982.861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1.744.300</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58,5%</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58,5%</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62232213"/>
                  </a:ext>
                </a:extLst>
              </a:tr>
              <a:tr h="138793">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2.587.046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2.587.046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1.539.300</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59,5%</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59,5%</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41060802"/>
                  </a:ext>
                </a:extLst>
              </a:tr>
              <a:tr h="138793">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de Fomento de la Producción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2.587.046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2.587.046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1.539.300</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59,5%</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59,5%</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7148508"/>
                  </a:ext>
                </a:extLst>
              </a:tr>
              <a:tr h="138793">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395.815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395.815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205.000</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51,8%</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51,8%</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9131277"/>
                  </a:ext>
                </a:extLst>
              </a:tr>
              <a:tr h="138793">
                <a:tc>
                  <a:txBody>
                    <a:bodyPr/>
                    <a:lstStyle/>
                    <a:p>
                      <a:pPr algn="ctr" fontAlgn="ctr"/>
                      <a:r>
                        <a:rPr lang="es-CL" sz="800" b="0" i="0" u="none" strike="noStrike">
                          <a:solidFill>
                            <a:srgbClr val="000000"/>
                          </a:solidFill>
                          <a:effectLst/>
                          <a:latin typeface="Calibri" panose="020F0502020204030204" pitchFamily="34" charset="0"/>
                        </a:rPr>
                        <a:t>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al Desarrollo de Energías Renovables no Convencionales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395.815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395.815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205.000</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51,8%</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51,8%</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2334446"/>
                  </a:ext>
                </a:extLst>
              </a:tr>
              <a:tr h="138793">
                <a:tc>
                  <a:txBody>
                    <a:bodyPr/>
                    <a:lstStyle/>
                    <a:p>
                      <a:pPr algn="ctr" fontAlgn="ctr"/>
                      <a:r>
                        <a:rPr lang="es-CL" sz="800" b="1" i="0" u="none" strike="noStrike">
                          <a:solidFill>
                            <a:srgbClr val="000000"/>
                          </a:solidFill>
                          <a:effectLst/>
                          <a:latin typeface="Calibri" panose="020F0502020204030204" pitchFamily="34" charset="0"/>
                        </a:rPr>
                        <a:t>29</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612.850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612.850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13.725</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8452342"/>
                  </a:ext>
                </a:extLst>
              </a:tr>
              <a:tr h="138793">
                <a:tc>
                  <a:txBody>
                    <a:bodyPr/>
                    <a:lstStyle/>
                    <a:p>
                      <a:pPr algn="ctr" fontAlgn="ctr"/>
                      <a:r>
                        <a:rPr lang="es-CL" sz="800" b="0" i="0" u="none" strike="noStrike">
                          <a:solidFill>
                            <a:srgbClr val="000000"/>
                          </a:solidFill>
                          <a:effectLst/>
                          <a:latin typeface="Calibri" panose="020F0502020204030204" pitchFamily="34" charset="0"/>
                        </a:rPr>
                        <a:t>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612.850 </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612.850 </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13.725</a:t>
                      </a:r>
                    </a:p>
                  </a:txBody>
                  <a:tcPr marL="8103" marR="8103" marT="81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a:t>
                      </a:r>
                    </a:p>
                  </a:txBody>
                  <a:tcPr marL="8103" marR="8103" marT="81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2,2%</a:t>
                      </a:r>
                    </a:p>
                  </a:txBody>
                  <a:tcPr marL="8103" marR="8103" marT="81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82830323"/>
                  </a:ext>
                </a:extLst>
              </a:tr>
            </a:tbl>
          </a:graphicData>
        </a:graphic>
      </p:graphicFrame>
    </p:spTree>
    <p:extLst>
      <p:ext uri="{BB962C8B-B14F-4D97-AF65-F5344CB8AC3E}">
        <p14:creationId xmlns:p14="http://schemas.microsoft.com/office/powerpoint/2010/main" val="1269682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4338" y="3457720"/>
            <a:ext cx="7155518" cy="305729"/>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14</a:t>
            </a:fld>
            <a:endParaRPr lang="es-CL">
              <a:solidFill>
                <a:prstClr val="black">
                  <a:tint val="75000"/>
                </a:prstClr>
              </a:solidFill>
            </a:endParaRPr>
          </a:p>
        </p:txBody>
      </p:sp>
      <p:sp>
        <p:nvSpPr>
          <p:cNvPr id="8" name="1 Título"/>
          <p:cNvSpPr txBox="1">
            <a:spLocks/>
          </p:cNvSpPr>
          <p:nvPr/>
        </p:nvSpPr>
        <p:spPr>
          <a:xfrm>
            <a:off x="323528" y="1340768"/>
            <a:ext cx="7155518"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6"/>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CAPÍTULO 01. PROGRAMA 04:  </a:t>
            </a:r>
            <a:r>
              <a:rPr lang="es-CL" sz="1600" b="1" dirty="0">
                <a:solidFill>
                  <a:prstClr val="black"/>
                </a:solidFill>
                <a:ea typeface="Verdana" pitchFamily="34" charset="0"/>
                <a:cs typeface="Verdana" pitchFamily="34" charset="0"/>
              </a:rPr>
              <a:t>PROGRAMA ENERGIZACIÓN RURAL Y SOCIAL</a:t>
            </a:r>
            <a:endParaRPr lang="es-CL" sz="1600" b="1" dirty="0">
              <a:solidFill>
                <a:schemeClr val="tx1"/>
              </a:solidFill>
              <a:ea typeface="Verdana" pitchFamily="34" charset="0"/>
              <a:cs typeface="Verdana" pitchFamily="34" charset="0"/>
            </a:endParaRPr>
          </a:p>
        </p:txBody>
      </p:sp>
      <p:graphicFrame>
        <p:nvGraphicFramePr>
          <p:cNvPr id="3" name="Tabla 2">
            <a:extLst>
              <a:ext uri="{FF2B5EF4-FFF2-40B4-BE49-F238E27FC236}">
                <a16:creationId xmlns:a16="http://schemas.microsoft.com/office/drawing/2014/main" id="{C021BB85-4AA1-4E74-AE1B-0CE4D0746B6F}"/>
              </a:ext>
            </a:extLst>
          </p:cNvPr>
          <p:cNvGraphicFramePr>
            <a:graphicFrameLocks noGrp="1"/>
          </p:cNvGraphicFramePr>
          <p:nvPr>
            <p:extLst>
              <p:ext uri="{D42A27DB-BD31-4B8C-83A1-F6EECF244321}">
                <p14:modId xmlns:p14="http://schemas.microsoft.com/office/powerpoint/2010/main" val="676843756"/>
              </p:ext>
            </p:extLst>
          </p:nvPr>
        </p:nvGraphicFramePr>
        <p:xfrm>
          <a:off x="414338" y="1684319"/>
          <a:ext cx="8200937" cy="1721159"/>
        </p:xfrm>
        <a:graphic>
          <a:graphicData uri="http://schemas.openxmlformats.org/drawingml/2006/table">
            <a:tbl>
              <a:tblPr/>
              <a:tblGrid>
                <a:gridCol w="695083">
                  <a:extLst>
                    <a:ext uri="{9D8B030D-6E8A-4147-A177-3AD203B41FA5}">
                      <a16:colId xmlns:a16="http://schemas.microsoft.com/office/drawing/2014/main" val="1588873392"/>
                    </a:ext>
                  </a:extLst>
                </a:gridCol>
                <a:gridCol w="256765">
                  <a:extLst>
                    <a:ext uri="{9D8B030D-6E8A-4147-A177-3AD203B41FA5}">
                      <a16:colId xmlns:a16="http://schemas.microsoft.com/office/drawing/2014/main" val="3779214613"/>
                    </a:ext>
                  </a:extLst>
                </a:gridCol>
                <a:gridCol w="256765">
                  <a:extLst>
                    <a:ext uri="{9D8B030D-6E8A-4147-A177-3AD203B41FA5}">
                      <a16:colId xmlns:a16="http://schemas.microsoft.com/office/drawing/2014/main" val="3739260588"/>
                    </a:ext>
                  </a:extLst>
                </a:gridCol>
                <a:gridCol w="2956694">
                  <a:extLst>
                    <a:ext uri="{9D8B030D-6E8A-4147-A177-3AD203B41FA5}">
                      <a16:colId xmlns:a16="http://schemas.microsoft.com/office/drawing/2014/main" val="3725309710"/>
                    </a:ext>
                  </a:extLst>
                </a:gridCol>
                <a:gridCol w="695083">
                  <a:extLst>
                    <a:ext uri="{9D8B030D-6E8A-4147-A177-3AD203B41FA5}">
                      <a16:colId xmlns:a16="http://schemas.microsoft.com/office/drawing/2014/main" val="2155943337"/>
                    </a:ext>
                  </a:extLst>
                </a:gridCol>
                <a:gridCol w="695083">
                  <a:extLst>
                    <a:ext uri="{9D8B030D-6E8A-4147-A177-3AD203B41FA5}">
                      <a16:colId xmlns:a16="http://schemas.microsoft.com/office/drawing/2014/main" val="1505249148"/>
                    </a:ext>
                  </a:extLst>
                </a:gridCol>
                <a:gridCol w="695083">
                  <a:extLst>
                    <a:ext uri="{9D8B030D-6E8A-4147-A177-3AD203B41FA5}">
                      <a16:colId xmlns:a16="http://schemas.microsoft.com/office/drawing/2014/main" val="1342272625"/>
                    </a:ext>
                  </a:extLst>
                </a:gridCol>
                <a:gridCol w="695083">
                  <a:extLst>
                    <a:ext uri="{9D8B030D-6E8A-4147-A177-3AD203B41FA5}">
                      <a16:colId xmlns:a16="http://schemas.microsoft.com/office/drawing/2014/main" val="3850960888"/>
                    </a:ext>
                  </a:extLst>
                </a:gridCol>
                <a:gridCol w="632836">
                  <a:extLst>
                    <a:ext uri="{9D8B030D-6E8A-4147-A177-3AD203B41FA5}">
                      <a16:colId xmlns:a16="http://schemas.microsoft.com/office/drawing/2014/main" val="2966099188"/>
                    </a:ext>
                  </a:extLst>
                </a:gridCol>
                <a:gridCol w="622462">
                  <a:extLst>
                    <a:ext uri="{9D8B030D-6E8A-4147-A177-3AD203B41FA5}">
                      <a16:colId xmlns:a16="http://schemas.microsoft.com/office/drawing/2014/main" val="3317608437"/>
                    </a:ext>
                  </a:extLst>
                </a:gridCol>
              </a:tblGrid>
              <a:tr h="126356">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897" marR="7897" marT="78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897" marR="7897" marT="78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361408118"/>
                  </a:ext>
                </a:extLst>
              </a:tr>
              <a:tr h="38696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897" marR="7897" marT="78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897" marR="7897" marT="78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897" marR="7897" marT="78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897" marR="7897" marT="78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897" marR="7897" marT="78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897" marR="7897" marT="78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542716738"/>
                  </a:ext>
                </a:extLst>
              </a:tr>
              <a:tr h="165842">
                <a:tc>
                  <a:txBody>
                    <a:bodyPr/>
                    <a:lstStyle/>
                    <a:p>
                      <a:pPr algn="l" fontAlgn="ctr"/>
                      <a:r>
                        <a:rPr lang="es-CL" sz="800" b="0" i="0" u="none" strike="noStrike">
                          <a:solidFill>
                            <a:srgbClr val="000000"/>
                          </a:solidFill>
                          <a:effectLst/>
                          <a:latin typeface="Calibri" panose="020F0502020204030204" pitchFamily="34" charset="0"/>
                        </a:rPr>
                        <a:t>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6.497.697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6.497.697 </a:t>
                      </a:r>
                    </a:p>
                  </a:txBody>
                  <a:tcPr marL="7897" marR="7897" marT="78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44.882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0,7%</a:t>
                      </a:r>
                    </a:p>
                  </a:txBody>
                  <a:tcPr marL="7897" marR="7897" marT="78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0,7%</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43812353"/>
                  </a:ext>
                </a:extLst>
              </a:tr>
              <a:tr h="126356">
                <a:tc>
                  <a:txBody>
                    <a:bodyPr/>
                    <a:lstStyle/>
                    <a:p>
                      <a:pPr algn="ctr" fontAlgn="ctr"/>
                      <a:r>
                        <a:rPr lang="es-CL" sz="800" b="1" i="0" u="none" strike="noStrike">
                          <a:solidFill>
                            <a:srgbClr val="000000"/>
                          </a:solidFill>
                          <a:effectLst/>
                          <a:latin typeface="Calibri" panose="020F0502020204030204" pitchFamily="34" charset="0"/>
                        </a:rPr>
                        <a:t>21</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224.046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224.046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44.198</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19,7%</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19,7%</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2644833"/>
                  </a:ext>
                </a:extLst>
              </a:tr>
              <a:tr h="126356">
                <a:tc>
                  <a:txBody>
                    <a:bodyPr/>
                    <a:lstStyle/>
                    <a:p>
                      <a:pPr algn="ctr" fontAlgn="ctr"/>
                      <a:r>
                        <a:rPr lang="es-CL" sz="800" b="1" i="0" u="none" strike="noStrike">
                          <a:solidFill>
                            <a:srgbClr val="000000"/>
                          </a:solidFill>
                          <a:effectLst/>
                          <a:latin typeface="Calibri" panose="020F0502020204030204" pitchFamily="34" charset="0"/>
                        </a:rPr>
                        <a:t>22</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46.371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46.371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684</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7416441"/>
                  </a:ext>
                </a:extLst>
              </a:tr>
              <a:tr h="126356">
                <a:tc>
                  <a:txBody>
                    <a:bodyPr/>
                    <a:lstStyle/>
                    <a:p>
                      <a:pPr algn="ctr" fontAlgn="ctr"/>
                      <a:r>
                        <a:rPr lang="es-CL" sz="800" b="1" i="0" u="none" strike="noStrike">
                          <a:solidFill>
                            <a:srgbClr val="000000"/>
                          </a:solidFill>
                          <a:effectLst/>
                          <a:latin typeface="Calibri" panose="020F0502020204030204" pitchFamily="34" charset="0"/>
                        </a:rPr>
                        <a:t>24</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823.979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823.979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43650958"/>
                  </a:ext>
                </a:extLst>
              </a:tr>
              <a:tr h="126356">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823.979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823.979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8573242"/>
                  </a:ext>
                </a:extLst>
              </a:tr>
              <a:tr h="126356">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Programa Energización Rural y Social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823.979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823.979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2658181"/>
                  </a:ext>
                </a:extLst>
              </a:tr>
              <a:tr h="126356">
                <a:tc>
                  <a:txBody>
                    <a:bodyPr/>
                    <a:lstStyle/>
                    <a:p>
                      <a:pPr algn="ctr" fontAlgn="ctr"/>
                      <a:r>
                        <a:rPr lang="es-CL" sz="800" b="1" i="0" u="none" strike="noStrike">
                          <a:solidFill>
                            <a:srgbClr val="000000"/>
                          </a:solidFill>
                          <a:effectLst/>
                          <a:latin typeface="Calibri" panose="020F0502020204030204" pitchFamily="34" charset="0"/>
                        </a:rPr>
                        <a:t>33</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5.403.301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5.403.301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3625034"/>
                  </a:ext>
                </a:extLst>
              </a:tr>
              <a:tr h="126356">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5.403.301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5.403.301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45242767"/>
                  </a:ext>
                </a:extLst>
              </a:tr>
              <a:tr h="126356">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Desarrollo Regional y Administrativo - Programa 05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5.403.301 </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5.403.301 </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97" marR="7897" marT="78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97" marR="7897" marT="78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897" marR="7897" marT="78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625651947"/>
                  </a:ext>
                </a:extLst>
              </a:tr>
            </a:tbl>
          </a:graphicData>
        </a:graphic>
      </p:graphicFrame>
    </p:spTree>
    <p:extLst>
      <p:ext uri="{BB962C8B-B14F-4D97-AF65-F5344CB8AC3E}">
        <p14:creationId xmlns:p14="http://schemas.microsoft.com/office/powerpoint/2010/main" val="220094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95536" y="3795137"/>
            <a:ext cx="7174429" cy="289924"/>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15</a:t>
            </a:fld>
            <a:endParaRPr lang="es-CL">
              <a:solidFill>
                <a:prstClr val="black">
                  <a:tint val="75000"/>
                </a:prstClr>
              </a:solidFill>
            </a:endParaRPr>
          </a:p>
        </p:txBody>
      </p:sp>
      <p:sp>
        <p:nvSpPr>
          <p:cNvPr id="8" name="1 Título"/>
          <p:cNvSpPr txBox="1">
            <a:spLocks/>
          </p:cNvSpPr>
          <p:nvPr/>
        </p:nvSpPr>
        <p:spPr>
          <a:xfrm>
            <a:off x="395536" y="1265963"/>
            <a:ext cx="7200800" cy="31564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CAPÍTULO 01. PROGRAMA 05:  </a:t>
            </a:r>
            <a:r>
              <a:rPr lang="es-CL" sz="1600" b="1" dirty="0">
                <a:solidFill>
                  <a:prstClr val="black"/>
                </a:solidFill>
                <a:ea typeface="Verdana" pitchFamily="34" charset="0"/>
                <a:cs typeface="Verdana" pitchFamily="34" charset="0"/>
              </a:rPr>
              <a:t>PLAN DE ACCIÓN DE EFICIENCIA ENERGÉTICA</a:t>
            </a:r>
            <a:endParaRPr lang="es-CL" sz="1600" b="1" dirty="0">
              <a:solidFill>
                <a:schemeClr val="tx1"/>
              </a:solidFill>
              <a:ea typeface="Verdana" pitchFamily="34" charset="0"/>
              <a:cs typeface="Verdana" pitchFamily="34" charset="0"/>
            </a:endParaRPr>
          </a:p>
        </p:txBody>
      </p:sp>
      <p:graphicFrame>
        <p:nvGraphicFramePr>
          <p:cNvPr id="3" name="Tabla 2">
            <a:extLst>
              <a:ext uri="{FF2B5EF4-FFF2-40B4-BE49-F238E27FC236}">
                <a16:creationId xmlns:a16="http://schemas.microsoft.com/office/drawing/2014/main" id="{16C8A048-2B46-452F-893A-FD1C9783F13B}"/>
              </a:ext>
            </a:extLst>
          </p:cNvPr>
          <p:cNvGraphicFramePr>
            <a:graphicFrameLocks noGrp="1"/>
          </p:cNvGraphicFramePr>
          <p:nvPr>
            <p:extLst>
              <p:ext uri="{D42A27DB-BD31-4B8C-83A1-F6EECF244321}">
                <p14:modId xmlns:p14="http://schemas.microsoft.com/office/powerpoint/2010/main" val="1578411470"/>
              </p:ext>
            </p:extLst>
          </p:nvPr>
        </p:nvGraphicFramePr>
        <p:xfrm>
          <a:off x="442963" y="1602008"/>
          <a:ext cx="8153548" cy="2114969"/>
        </p:xfrm>
        <a:graphic>
          <a:graphicData uri="http://schemas.openxmlformats.org/drawingml/2006/table">
            <a:tbl>
              <a:tblPr/>
              <a:tblGrid>
                <a:gridCol w="748596">
                  <a:extLst>
                    <a:ext uri="{9D8B030D-6E8A-4147-A177-3AD203B41FA5}">
                      <a16:colId xmlns:a16="http://schemas.microsoft.com/office/drawing/2014/main" val="3462684376"/>
                    </a:ext>
                  </a:extLst>
                </a:gridCol>
                <a:gridCol w="276533">
                  <a:extLst>
                    <a:ext uri="{9D8B030D-6E8A-4147-A177-3AD203B41FA5}">
                      <a16:colId xmlns:a16="http://schemas.microsoft.com/office/drawing/2014/main" val="927460801"/>
                    </a:ext>
                  </a:extLst>
                </a:gridCol>
                <a:gridCol w="276533">
                  <a:extLst>
                    <a:ext uri="{9D8B030D-6E8A-4147-A177-3AD203B41FA5}">
                      <a16:colId xmlns:a16="http://schemas.microsoft.com/office/drawing/2014/main" val="3211830938"/>
                    </a:ext>
                  </a:extLst>
                </a:gridCol>
                <a:gridCol w="2505561">
                  <a:extLst>
                    <a:ext uri="{9D8B030D-6E8A-4147-A177-3AD203B41FA5}">
                      <a16:colId xmlns:a16="http://schemas.microsoft.com/office/drawing/2014/main" val="2972359088"/>
                    </a:ext>
                  </a:extLst>
                </a:gridCol>
                <a:gridCol w="748596">
                  <a:extLst>
                    <a:ext uri="{9D8B030D-6E8A-4147-A177-3AD203B41FA5}">
                      <a16:colId xmlns:a16="http://schemas.microsoft.com/office/drawing/2014/main" val="1365461578"/>
                    </a:ext>
                  </a:extLst>
                </a:gridCol>
                <a:gridCol w="748596">
                  <a:extLst>
                    <a:ext uri="{9D8B030D-6E8A-4147-A177-3AD203B41FA5}">
                      <a16:colId xmlns:a16="http://schemas.microsoft.com/office/drawing/2014/main" val="3890246276"/>
                    </a:ext>
                  </a:extLst>
                </a:gridCol>
                <a:gridCol w="748596">
                  <a:extLst>
                    <a:ext uri="{9D8B030D-6E8A-4147-A177-3AD203B41FA5}">
                      <a16:colId xmlns:a16="http://schemas.microsoft.com/office/drawing/2014/main" val="3603271736"/>
                    </a:ext>
                  </a:extLst>
                </a:gridCol>
                <a:gridCol w="748596">
                  <a:extLst>
                    <a:ext uri="{9D8B030D-6E8A-4147-A177-3AD203B41FA5}">
                      <a16:colId xmlns:a16="http://schemas.microsoft.com/office/drawing/2014/main" val="898181988"/>
                    </a:ext>
                  </a:extLst>
                </a:gridCol>
                <a:gridCol w="681557">
                  <a:extLst>
                    <a:ext uri="{9D8B030D-6E8A-4147-A177-3AD203B41FA5}">
                      <a16:colId xmlns:a16="http://schemas.microsoft.com/office/drawing/2014/main" val="2321537481"/>
                    </a:ext>
                  </a:extLst>
                </a:gridCol>
                <a:gridCol w="670384">
                  <a:extLst>
                    <a:ext uri="{9D8B030D-6E8A-4147-A177-3AD203B41FA5}">
                      <a16:colId xmlns:a16="http://schemas.microsoft.com/office/drawing/2014/main" val="1978929904"/>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871844773"/>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43475428"/>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8.252.556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8.252.556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411.919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2156579"/>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1.813.119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1.813.119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360.016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9437215"/>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323.008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323.008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5.903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4013666"/>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3.163.132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3.163.132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46.000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591093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2.606.932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2.606.932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463864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Agencia Chilena de Eficiencia Energética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2.606.932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2.606.932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708149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556.200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556.200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46.000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360791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Plan de Acción de Eficiencia Energética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556.200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556.200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46.000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25499541"/>
                  </a:ext>
                </a:extLst>
              </a:tr>
              <a:tr h="137559">
                <a:tc>
                  <a:txBody>
                    <a:bodyPr/>
                    <a:lstStyle/>
                    <a:p>
                      <a:pPr algn="ctr" fontAlgn="ctr"/>
                      <a:r>
                        <a:rPr lang="es-CL" sz="800" b="1" i="0" u="none" strike="noStrike">
                          <a:solidFill>
                            <a:srgbClr val="000000"/>
                          </a:solidFill>
                          <a:effectLst/>
                          <a:latin typeface="Calibri" panose="020F0502020204030204" pitchFamily="34" charset="0"/>
                        </a:rPr>
                        <a:t>33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2.953.297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2.953.297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6183229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2.953.297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2.953.297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982645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Agencia Chilena de Eficiencia Energética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2.953.297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2.953.297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961173864"/>
                  </a:ext>
                </a:extLst>
              </a:tr>
            </a:tbl>
          </a:graphicData>
        </a:graphic>
      </p:graphicFrame>
    </p:spTree>
    <p:extLst>
      <p:ext uri="{BB962C8B-B14F-4D97-AF65-F5344CB8AC3E}">
        <p14:creationId xmlns:p14="http://schemas.microsoft.com/office/powerpoint/2010/main" val="2155745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8230" y="3572365"/>
            <a:ext cx="8014371" cy="288032"/>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16</a:t>
            </a:fld>
            <a:endParaRPr lang="es-CL">
              <a:solidFill>
                <a:prstClr val="black">
                  <a:tint val="75000"/>
                </a:prstClr>
              </a:solidFill>
            </a:endParaRPr>
          </a:p>
        </p:txBody>
      </p:sp>
      <p:sp>
        <p:nvSpPr>
          <p:cNvPr id="8" name="1 Título"/>
          <p:cNvSpPr txBox="1">
            <a:spLocks/>
          </p:cNvSpPr>
          <p:nvPr/>
        </p:nvSpPr>
        <p:spPr>
          <a:xfrm>
            <a:off x="395536" y="1412776"/>
            <a:ext cx="7910408"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CAPÍTULO 02. PROGRAMA 01:  </a:t>
            </a:r>
            <a:r>
              <a:rPr lang="es-CL" sz="1600" b="1" dirty="0">
                <a:solidFill>
                  <a:prstClr val="black"/>
                </a:solidFill>
                <a:ea typeface="Verdana" pitchFamily="34" charset="0"/>
                <a:cs typeface="Verdana" pitchFamily="34" charset="0"/>
              </a:rPr>
              <a:t>COMISIÓN NACIONAL DE ENERGÍA</a:t>
            </a:r>
            <a:endParaRPr lang="es-CL" sz="1600" b="1" dirty="0">
              <a:solidFill>
                <a:schemeClr val="tx1"/>
              </a:solidFill>
              <a:ea typeface="Verdana" pitchFamily="34" charset="0"/>
              <a:cs typeface="Verdana" pitchFamily="34" charset="0"/>
            </a:endParaRPr>
          </a:p>
        </p:txBody>
      </p:sp>
      <p:graphicFrame>
        <p:nvGraphicFramePr>
          <p:cNvPr id="3" name="Tabla 2">
            <a:extLst>
              <a:ext uri="{FF2B5EF4-FFF2-40B4-BE49-F238E27FC236}">
                <a16:creationId xmlns:a16="http://schemas.microsoft.com/office/drawing/2014/main" id="{8B391F46-E638-44AC-B787-32F197DC7D03}"/>
              </a:ext>
            </a:extLst>
          </p:cNvPr>
          <p:cNvGraphicFramePr>
            <a:graphicFrameLocks noGrp="1"/>
          </p:cNvGraphicFramePr>
          <p:nvPr>
            <p:extLst>
              <p:ext uri="{D42A27DB-BD31-4B8C-83A1-F6EECF244321}">
                <p14:modId xmlns:p14="http://schemas.microsoft.com/office/powerpoint/2010/main" val="2093751354"/>
              </p:ext>
            </p:extLst>
          </p:nvPr>
        </p:nvGraphicFramePr>
        <p:xfrm>
          <a:off x="442278" y="1700808"/>
          <a:ext cx="8106274" cy="1839851"/>
        </p:xfrm>
        <a:graphic>
          <a:graphicData uri="http://schemas.openxmlformats.org/drawingml/2006/table">
            <a:tbl>
              <a:tblPr/>
              <a:tblGrid>
                <a:gridCol w="744256">
                  <a:extLst>
                    <a:ext uri="{9D8B030D-6E8A-4147-A177-3AD203B41FA5}">
                      <a16:colId xmlns:a16="http://schemas.microsoft.com/office/drawing/2014/main" val="3801612131"/>
                    </a:ext>
                  </a:extLst>
                </a:gridCol>
                <a:gridCol w="274929">
                  <a:extLst>
                    <a:ext uri="{9D8B030D-6E8A-4147-A177-3AD203B41FA5}">
                      <a16:colId xmlns:a16="http://schemas.microsoft.com/office/drawing/2014/main" val="2100416721"/>
                    </a:ext>
                  </a:extLst>
                </a:gridCol>
                <a:gridCol w="274929">
                  <a:extLst>
                    <a:ext uri="{9D8B030D-6E8A-4147-A177-3AD203B41FA5}">
                      <a16:colId xmlns:a16="http://schemas.microsoft.com/office/drawing/2014/main" val="4030034837"/>
                    </a:ext>
                  </a:extLst>
                </a:gridCol>
                <a:gridCol w="2491033">
                  <a:extLst>
                    <a:ext uri="{9D8B030D-6E8A-4147-A177-3AD203B41FA5}">
                      <a16:colId xmlns:a16="http://schemas.microsoft.com/office/drawing/2014/main" val="2564962160"/>
                    </a:ext>
                  </a:extLst>
                </a:gridCol>
                <a:gridCol w="744256">
                  <a:extLst>
                    <a:ext uri="{9D8B030D-6E8A-4147-A177-3AD203B41FA5}">
                      <a16:colId xmlns:a16="http://schemas.microsoft.com/office/drawing/2014/main" val="3215056397"/>
                    </a:ext>
                  </a:extLst>
                </a:gridCol>
                <a:gridCol w="744256">
                  <a:extLst>
                    <a:ext uri="{9D8B030D-6E8A-4147-A177-3AD203B41FA5}">
                      <a16:colId xmlns:a16="http://schemas.microsoft.com/office/drawing/2014/main" val="631110259"/>
                    </a:ext>
                  </a:extLst>
                </a:gridCol>
                <a:gridCol w="744256">
                  <a:extLst>
                    <a:ext uri="{9D8B030D-6E8A-4147-A177-3AD203B41FA5}">
                      <a16:colId xmlns:a16="http://schemas.microsoft.com/office/drawing/2014/main" val="2973585714"/>
                    </a:ext>
                  </a:extLst>
                </a:gridCol>
                <a:gridCol w="744256">
                  <a:extLst>
                    <a:ext uri="{9D8B030D-6E8A-4147-A177-3AD203B41FA5}">
                      <a16:colId xmlns:a16="http://schemas.microsoft.com/office/drawing/2014/main" val="2756063049"/>
                    </a:ext>
                  </a:extLst>
                </a:gridCol>
                <a:gridCol w="677605">
                  <a:extLst>
                    <a:ext uri="{9D8B030D-6E8A-4147-A177-3AD203B41FA5}">
                      <a16:colId xmlns:a16="http://schemas.microsoft.com/office/drawing/2014/main" val="3343615720"/>
                    </a:ext>
                  </a:extLst>
                </a:gridCol>
                <a:gridCol w="666498">
                  <a:extLst>
                    <a:ext uri="{9D8B030D-6E8A-4147-A177-3AD203B41FA5}">
                      <a16:colId xmlns:a16="http://schemas.microsoft.com/office/drawing/2014/main" val="562997459"/>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637533116"/>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220039278"/>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6.721.524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6.756.684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35.160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1.342.232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1932316"/>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4.983.710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4.983.710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1.195.545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24,0%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4562908"/>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1.530.784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1.530.784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128.980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9308104"/>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207.030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207.030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17.707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8074674"/>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538568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16.480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16.480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16.480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355898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185.400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185.400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600502"/>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35.160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35.160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734664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35.160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35.160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08558823"/>
                  </a:ext>
                </a:extLst>
              </a:tr>
            </a:tbl>
          </a:graphicData>
        </a:graphic>
      </p:graphicFrame>
    </p:spTree>
    <p:extLst>
      <p:ext uri="{BB962C8B-B14F-4D97-AF65-F5344CB8AC3E}">
        <p14:creationId xmlns:p14="http://schemas.microsoft.com/office/powerpoint/2010/main" val="145321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34448" y="5253676"/>
            <a:ext cx="8014371" cy="288032"/>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17</a:t>
            </a:fld>
            <a:endParaRPr lang="es-CL">
              <a:solidFill>
                <a:prstClr val="black">
                  <a:tint val="75000"/>
                </a:prstClr>
              </a:solidFill>
            </a:endParaRPr>
          </a:p>
        </p:txBody>
      </p:sp>
      <p:sp>
        <p:nvSpPr>
          <p:cNvPr id="8" name="1 Título"/>
          <p:cNvSpPr txBox="1">
            <a:spLocks/>
          </p:cNvSpPr>
          <p:nvPr/>
        </p:nvSpPr>
        <p:spPr>
          <a:xfrm>
            <a:off x="323528" y="1340768"/>
            <a:ext cx="7440671"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                                                                                              </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CAPÍTULO 03. PROGRAMA 01:  </a:t>
            </a:r>
            <a:r>
              <a:rPr lang="es-CL" sz="1600" b="1" dirty="0">
                <a:solidFill>
                  <a:prstClr val="black"/>
                </a:solidFill>
                <a:ea typeface="Verdana" pitchFamily="34" charset="0"/>
                <a:cs typeface="Verdana" pitchFamily="34" charset="0"/>
              </a:rPr>
              <a:t>COMISIÓN CHILENA DE ENERGÍA NUCLEAR</a:t>
            </a:r>
            <a:endParaRPr lang="es-CL" sz="1600" b="1" dirty="0">
              <a:solidFill>
                <a:schemeClr val="tx1"/>
              </a:solidFill>
              <a:ea typeface="Verdana" pitchFamily="34" charset="0"/>
              <a:cs typeface="Verdana" pitchFamily="34" charset="0"/>
            </a:endParaRPr>
          </a:p>
        </p:txBody>
      </p:sp>
      <p:graphicFrame>
        <p:nvGraphicFramePr>
          <p:cNvPr id="3" name="Tabla 2">
            <a:extLst>
              <a:ext uri="{FF2B5EF4-FFF2-40B4-BE49-F238E27FC236}">
                <a16:creationId xmlns:a16="http://schemas.microsoft.com/office/drawing/2014/main" id="{440B0CBA-632B-4842-97C5-4FA339577736}"/>
              </a:ext>
            </a:extLst>
          </p:cNvPr>
          <p:cNvGraphicFramePr>
            <a:graphicFrameLocks noGrp="1"/>
          </p:cNvGraphicFramePr>
          <p:nvPr>
            <p:extLst>
              <p:ext uri="{D42A27DB-BD31-4B8C-83A1-F6EECF244321}">
                <p14:modId xmlns:p14="http://schemas.microsoft.com/office/powerpoint/2010/main" val="3342529058"/>
              </p:ext>
            </p:extLst>
          </p:nvPr>
        </p:nvGraphicFramePr>
        <p:xfrm>
          <a:off x="434448" y="1691660"/>
          <a:ext cx="8136905" cy="3499156"/>
        </p:xfrm>
        <a:graphic>
          <a:graphicData uri="http://schemas.openxmlformats.org/drawingml/2006/table">
            <a:tbl>
              <a:tblPr/>
              <a:tblGrid>
                <a:gridCol w="747068">
                  <a:extLst>
                    <a:ext uri="{9D8B030D-6E8A-4147-A177-3AD203B41FA5}">
                      <a16:colId xmlns:a16="http://schemas.microsoft.com/office/drawing/2014/main" val="2019201146"/>
                    </a:ext>
                  </a:extLst>
                </a:gridCol>
                <a:gridCol w="275969">
                  <a:extLst>
                    <a:ext uri="{9D8B030D-6E8A-4147-A177-3AD203B41FA5}">
                      <a16:colId xmlns:a16="http://schemas.microsoft.com/office/drawing/2014/main" val="3899375269"/>
                    </a:ext>
                  </a:extLst>
                </a:gridCol>
                <a:gridCol w="275969">
                  <a:extLst>
                    <a:ext uri="{9D8B030D-6E8A-4147-A177-3AD203B41FA5}">
                      <a16:colId xmlns:a16="http://schemas.microsoft.com/office/drawing/2014/main" val="1863871512"/>
                    </a:ext>
                  </a:extLst>
                </a:gridCol>
                <a:gridCol w="2500446">
                  <a:extLst>
                    <a:ext uri="{9D8B030D-6E8A-4147-A177-3AD203B41FA5}">
                      <a16:colId xmlns:a16="http://schemas.microsoft.com/office/drawing/2014/main" val="4113284469"/>
                    </a:ext>
                  </a:extLst>
                </a:gridCol>
                <a:gridCol w="747068">
                  <a:extLst>
                    <a:ext uri="{9D8B030D-6E8A-4147-A177-3AD203B41FA5}">
                      <a16:colId xmlns:a16="http://schemas.microsoft.com/office/drawing/2014/main" val="1017060255"/>
                    </a:ext>
                  </a:extLst>
                </a:gridCol>
                <a:gridCol w="747068">
                  <a:extLst>
                    <a:ext uri="{9D8B030D-6E8A-4147-A177-3AD203B41FA5}">
                      <a16:colId xmlns:a16="http://schemas.microsoft.com/office/drawing/2014/main" val="372803116"/>
                    </a:ext>
                  </a:extLst>
                </a:gridCol>
                <a:gridCol w="747068">
                  <a:extLst>
                    <a:ext uri="{9D8B030D-6E8A-4147-A177-3AD203B41FA5}">
                      <a16:colId xmlns:a16="http://schemas.microsoft.com/office/drawing/2014/main" val="1513714370"/>
                    </a:ext>
                  </a:extLst>
                </a:gridCol>
                <a:gridCol w="747068">
                  <a:extLst>
                    <a:ext uri="{9D8B030D-6E8A-4147-A177-3AD203B41FA5}">
                      <a16:colId xmlns:a16="http://schemas.microsoft.com/office/drawing/2014/main" val="1934543132"/>
                    </a:ext>
                  </a:extLst>
                </a:gridCol>
                <a:gridCol w="680165">
                  <a:extLst>
                    <a:ext uri="{9D8B030D-6E8A-4147-A177-3AD203B41FA5}">
                      <a16:colId xmlns:a16="http://schemas.microsoft.com/office/drawing/2014/main" val="3937814977"/>
                    </a:ext>
                  </a:extLst>
                </a:gridCol>
                <a:gridCol w="669016">
                  <a:extLst>
                    <a:ext uri="{9D8B030D-6E8A-4147-A177-3AD203B41FA5}">
                      <a16:colId xmlns:a16="http://schemas.microsoft.com/office/drawing/2014/main" val="696469499"/>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431730336"/>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313430241"/>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11.797.484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11.797.484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2.981.930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2854476"/>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7.908.725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7.908.725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1.853.758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22778972"/>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2.857.400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2.857.400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424.586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3010016"/>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276.423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2764230,0%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2764230,0%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9599268"/>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225.326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2973732"/>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51.097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510970,0%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510970,0%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93935370"/>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32.960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32.960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782394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32.960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32.960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7734568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Organismo Internacional de Energía Atómica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32.960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32.960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28499785"/>
                  </a:ext>
                </a:extLst>
              </a:tr>
              <a:tr h="137559">
                <a:tc>
                  <a:txBody>
                    <a:bodyPr/>
                    <a:lstStyle/>
                    <a:p>
                      <a:pPr algn="ctr" fontAlgn="ctr"/>
                      <a:r>
                        <a:rPr lang="es-CL" sz="800" b="1" i="0" u="none" strike="noStrike">
                          <a:solidFill>
                            <a:srgbClr val="000000"/>
                          </a:solidFill>
                          <a:effectLst/>
                          <a:latin typeface="Calibri" panose="020F0502020204030204" pitchFamily="34" charset="0"/>
                        </a:rPr>
                        <a:t>25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22.207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222070,0%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222070,0%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872737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22.207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222070,0%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222070,0%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44509767"/>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203.940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203.940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6640026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30.900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30.900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89864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863595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87.550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87.550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9027894"/>
                  </a:ext>
                </a:extLst>
              </a:tr>
              <a:tr h="146156">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86175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59.740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59.740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8335874"/>
                  </a:ext>
                </a:extLst>
              </a:tr>
              <a:tr h="137559">
                <a:tc>
                  <a:txBody>
                    <a:bodyPr/>
                    <a:lstStyle/>
                    <a:p>
                      <a:pPr algn="ctr" fontAlgn="ctr"/>
                      <a:r>
                        <a:rPr lang="es-CL" sz="800" b="1" i="0" u="none" strike="noStrike">
                          <a:solidFill>
                            <a:srgbClr val="000000"/>
                          </a:solidFill>
                          <a:effectLst/>
                          <a:latin typeface="Calibri" panose="020F0502020204030204" pitchFamily="34" charset="0"/>
                        </a:rPr>
                        <a:t>31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794.439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794.439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9.997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6255250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794.439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794.439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9.997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2355924"/>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394.021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4925453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394.021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055712332"/>
                  </a:ext>
                </a:extLst>
              </a:tr>
            </a:tbl>
          </a:graphicData>
        </a:graphic>
      </p:graphicFrame>
    </p:spTree>
    <p:extLst>
      <p:ext uri="{BB962C8B-B14F-4D97-AF65-F5344CB8AC3E}">
        <p14:creationId xmlns:p14="http://schemas.microsoft.com/office/powerpoint/2010/main" val="235496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3864" y="4207766"/>
            <a:ext cx="6849554" cy="239391"/>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18</a:t>
            </a:fld>
            <a:endParaRPr lang="es-CL">
              <a:solidFill>
                <a:prstClr val="black">
                  <a:tint val="75000"/>
                </a:prstClr>
              </a:solidFill>
            </a:endParaRPr>
          </a:p>
        </p:txBody>
      </p:sp>
      <p:sp>
        <p:nvSpPr>
          <p:cNvPr id="8" name="1 Título"/>
          <p:cNvSpPr txBox="1">
            <a:spLocks/>
          </p:cNvSpPr>
          <p:nvPr/>
        </p:nvSpPr>
        <p:spPr>
          <a:xfrm>
            <a:off x="323528" y="1573712"/>
            <a:ext cx="6849554" cy="35688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333723" y="620688"/>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CAPÍTULO 04. PROGRAMA 01:  </a:t>
            </a:r>
            <a:r>
              <a:rPr lang="es-CL" sz="1600" b="1" dirty="0">
                <a:solidFill>
                  <a:prstClr val="black"/>
                </a:solidFill>
                <a:ea typeface="Verdana" pitchFamily="34" charset="0"/>
                <a:cs typeface="Verdana" pitchFamily="34" charset="0"/>
              </a:rPr>
              <a:t>SUPERINTENDENCIA DE ELECTRICIDAD Y COMBUSTIBLES</a:t>
            </a:r>
            <a:endParaRPr lang="es-CL" sz="1600" b="1" dirty="0">
              <a:solidFill>
                <a:schemeClr val="tx1"/>
              </a:solidFill>
              <a:ea typeface="Verdana" pitchFamily="34" charset="0"/>
              <a:cs typeface="Verdana" pitchFamily="34" charset="0"/>
            </a:endParaRPr>
          </a:p>
        </p:txBody>
      </p:sp>
      <p:graphicFrame>
        <p:nvGraphicFramePr>
          <p:cNvPr id="3" name="Tabla 2">
            <a:extLst>
              <a:ext uri="{FF2B5EF4-FFF2-40B4-BE49-F238E27FC236}">
                <a16:creationId xmlns:a16="http://schemas.microsoft.com/office/drawing/2014/main" id="{DD9F2BB8-54BC-48AC-83E8-BC28DB74B6C5}"/>
              </a:ext>
            </a:extLst>
          </p:cNvPr>
          <p:cNvGraphicFramePr>
            <a:graphicFrameLocks noGrp="1"/>
          </p:cNvGraphicFramePr>
          <p:nvPr>
            <p:extLst>
              <p:ext uri="{D42A27DB-BD31-4B8C-83A1-F6EECF244321}">
                <p14:modId xmlns:p14="http://schemas.microsoft.com/office/powerpoint/2010/main" val="1384626552"/>
              </p:ext>
            </p:extLst>
          </p:nvPr>
        </p:nvGraphicFramePr>
        <p:xfrm>
          <a:off x="333722" y="1890946"/>
          <a:ext cx="8126710" cy="2252528"/>
        </p:xfrm>
        <a:graphic>
          <a:graphicData uri="http://schemas.openxmlformats.org/drawingml/2006/table">
            <a:tbl>
              <a:tblPr/>
              <a:tblGrid>
                <a:gridCol w="746132">
                  <a:extLst>
                    <a:ext uri="{9D8B030D-6E8A-4147-A177-3AD203B41FA5}">
                      <a16:colId xmlns:a16="http://schemas.microsoft.com/office/drawing/2014/main" val="2635111034"/>
                    </a:ext>
                  </a:extLst>
                </a:gridCol>
                <a:gridCol w="275623">
                  <a:extLst>
                    <a:ext uri="{9D8B030D-6E8A-4147-A177-3AD203B41FA5}">
                      <a16:colId xmlns:a16="http://schemas.microsoft.com/office/drawing/2014/main" val="214689705"/>
                    </a:ext>
                  </a:extLst>
                </a:gridCol>
                <a:gridCol w="275623">
                  <a:extLst>
                    <a:ext uri="{9D8B030D-6E8A-4147-A177-3AD203B41FA5}">
                      <a16:colId xmlns:a16="http://schemas.microsoft.com/office/drawing/2014/main" val="2504663243"/>
                    </a:ext>
                  </a:extLst>
                </a:gridCol>
                <a:gridCol w="2497313">
                  <a:extLst>
                    <a:ext uri="{9D8B030D-6E8A-4147-A177-3AD203B41FA5}">
                      <a16:colId xmlns:a16="http://schemas.microsoft.com/office/drawing/2014/main" val="4121447327"/>
                    </a:ext>
                  </a:extLst>
                </a:gridCol>
                <a:gridCol w="746132">
                  <a:extLst>
                    <a:ext uri="{9D8B030D-6E8A-4147-A177-3AD203B41FA5}">
                      <a16:colId xmlns:a16="http://schemas.microsoft.com/office/drawing/2014/main" val="2414394368"/>
                    </a:ext>
                  </a:extLst>
                </a:gridCol>
                <a:gridCol w="746132">
                  <a:extLst>
                    <a:ext uri="{9D8B030D-6E8A-4147-A177-3AD203B41FA5}">
                      <a16:colId xmlns:a16="http://schemas.microsoft.com/office/drawing/2014/main" val="4058813654"/>
                    </a:ext>
                  </a:extLst>
                </a:gridCol>
                <a:gridCol w="746132">
                  <a:extLst>
                    <a:ext uri="{9D8B030D-6E8A-4147-A177-3AD203B41FA5}">
                      <a16:colId xmlns:a16="http://schemas.microsoft.com/office/drawing/2014/main" val="1186014698"/>
                    </a:ext>
                  </a:extLst>
                </a:gridCol>
                <a:gridCol w="746132">
                  <a:extLst>
                    <a:ext uri="{9D8B030D-6E8A-4147-A177-3AD203B41FA5}">
                      <a16:colId xmlns:a16="http://schemas.microsoft.com/office/drawing/2014/main" val="577761701"/>
                    </a:ext>
                  </a:extLst>
                </a:gridCol>
                <a:gridCol w="679313">
                  <a:extLst>
                    <a:ext uri="{9D8B030D-6E8A-4147-A177-3AD203B41FA5}">
                      <a16:colId xmlns:a16="http://schemas.microsoft.com/office/drawing/2014/main" val="2703150109"/>
                    </a:ext>
                  </a:extLst>
                </a:gridCol>
                <a:gridCol w="668178">
                  <a:extLst>
                    <a:ext uri="{9D8B030D-6E8A-4147-A177-3AD203B41FA5}">
                      <a16:colId xmlns:a16="http://schemas.microsoft.com/office/drawing/2014/main" val="81721031"/>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8911305"/>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924110030"/>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13.814.522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13.814.522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3.582.095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25,9%</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8814410"/>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11.196.960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11.196.960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2.762.109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16547840"/>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2.271.255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2.271.255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410.327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47723381"/>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552629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01104273"/>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346.297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346.297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25.937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8557099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19.549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19.549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414269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41.953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41.953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1.659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169968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53.045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53.045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4526327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231.750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231.750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23.927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24800253"/>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383.722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2115269"/>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383.722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28914674"/>
                  </a:ext>
                </a:extLst>
              </a:tr>
            </a:tbl>
          </a:graphicData>
        </a:graphic>
      </p:graphicFrame>
    </p:spTree>
    <p:extLst>
      <p:ext uri="{BB962C8B-B14F-4D97-AF65-F5344CB8AC3E}">
        <p14:creationId xmlns:p14="http://schemas.microsoft.com/office/powerpoint/2010/main" val="2645862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2</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algn="just"/>
            <a:endParaRPr lang="es-CL" sz="1600" b="1" dirty="0">
              <a:solidFill>
                <a:prstClr val="black"/>
              </a:solidFill>
              <a:ea typeface="Verdana" pitchFamily="34" charset="0"/>
              <a:cs typeface="Verdana" pitchFamily="34" charset="0"/>
            </a:endParaRPr>
          </a:p>
          <a:p>
            <a:pPr marL="342900" lvl="0" indent="-342900" algn="just">
              <a:spcBef>
                <a:spcPts val="0"/>
              </a:spcBef>
              <a:buFont typeface="+mj-lt"/>
              <a:buAutoNum type="arabicPeriod"/>
            </a:pPr>
            <a:r>
              <a:rPr lang="es-CL" sz="1400" dirty="0">
                <a:solidFill>
                  <a:prstClr val="black"/>
                </a:solidFill>
              </a:rPr>
              <a:t>El presupuesto vigente del Ministerio de Energía alcanza a $128.618 millones, donde se </a:t>
            </a:r>
            <a:r>
              <a:rPr lang="es-CL" sz="1400">
                <a:solidFill>
                  <a:prstClr val="black"/>
                </a:solidFill>
              </a:rPr>
              <a:t>han agregado </a:t>
            </a:r>
            <a:r>
              <a:rPr lang="es-CL" sz="1400" dirty="0">
                <a:solidFill>
                  <a:prstClr val="black"/>
                </a:solidFill>
              </a:rPr>
              <a:t>$35 millones para el pago de la deuda flotante, que corresponde a compromisos presupuestarios del año 2018.</a:t>
            </a:r>
          </a:p>
          <a:p>
            <a:pPr marL="342900" lvl="0" indent="-342900" algn="just">
              <a:spcBef>
                <a:spcPts val="0"/>
              </a:spcBef>
              <a:buFont typeface="+mj-lt"/>
              <a:buAutoNum type="arabicPeriod"/>
            </a:pPr>
            <a:endParaRPr lang="es-CL" sz="1400" dirty="0">
              <a:solidFill>
                <a:prstClr val="black"/>
              </a:solidFill>
            </a:endParaRPr>
          </a:p>
          <a:p>
            <a:pPr marL="342900" lvl="0" indent="-342900" algn="just">
              <a:spcBef>
                <a:spcPts val="0"/>
              </a:spcBef>
              <a:buFont typeface="+mj-lt"/>
              <a:buAutoNum type="arabicPeriod"/>
            </a:pPr>
            <a:r>
              <a:rPr lang="es-CL" sz="1400" dirty="0">
                <a:solidFill>
                  <a:prstClr val="black"/>
                </a:solidFill>
              </a:rPr>
              <a:t>La ejecución presupuestaria ascendió a $13.400 millones, que equivale a un 10% respecto de la ley vigente.</a:t>
            </a:r>
          </a:p>
          <a:p>
            <a:pPr marL="342900" lvl="0" indent="-342900" algn="just">
              <a:spcBef>
                <a:spcPts val="0"/>
              </a:spcBef>
              <a:buFont typeface="+mj-lt"/>
              <a:buAutoNum type="arabicPeriod"/>
            </a:pPr>
            <a:endParaRPr lang="es-CL" sz="1400" dirty="0">
              <a:solidFill>
                <a:prstClr val="black"/>
              </a:solidFill>
            </a:endParaRPr>
          </a:p>
          <a:p>
            <a:pPr marL="342900" indent="-342900" algn="just">
              <a:spcBef>
                <a:spcPts val="0"/>
              </a:spcBef>
              <a:buFont typeface="+mj-lt"/>
              <a:buAutoNum type="arabicPeriod"/>
            </a:pPr>
            <a:r>
              <a:rPr lang="es-CL" sz="1400" b="1" dirty="0">
                <a:solidFill>
                  <a:prstClr val="black"/>
                </a:solidFill>
              </a:rPr>
              <a:t>Transferencia a la Empresa Nacional de Petróleo</a:t>
            </a:r>
            <a:r>
              <a:rPr lang="es-CL" sz="1400" dirty="0">
                <a:solidFill>
                  <a:prstClr val="black"/>
                </a:solidFill>
              </a:rPr>
              <a:t>: corresponde al aporte a ENAP para subsidiar el consumo de gas en la Región de Magallanes, con recursos vigentes por $58.521 millones, no informa gasto.</a:t>
            </a:r>
          </a:p>
          <a:p>
            <a:pPr marL="342900" indent="-342900" algn="just">
              <a:spcBef>
                <a:spcPts val="0"/>
              </a:spcBef>
              <a:buFont typeface="+mj-lt"/>
              <a:buAutoNum type="arabicPeriod"/>
            </a:pPr>
            <a:endParaRPr lang="es-CL" sz="1400" dirty="0">
              <a:solidFill>
                <a:prstClr val="black"/>
              </a:solidFill>
            </a:endParaRPr>
          </a:p>
          <a:p>
            <a:pPr marL="342900" indent="-342900" algn="just">
              <a:spcBef>
                <a:spcPts val="0"/>
              </a:spcBef>
              <a:buFont typeface="+mj-lt"/>
              <a:buAutoNum type="arabicPeriod"/>
            </a:pPr>
            <a:r>
              <a:rPr lang="es-CL" sz="1400" b="1" dirty="0">
                <a:solidFill>
                  <a:prstClr val="black"/>
                </a:solidFill>
              </a:rPr>
              <a:t>Programa Presupuestario Apoyo al Desarrollo de Energías Renovables No Convencionales</a:t>
            </a:r>
            <a:r>
              <a:rPr lang="es-CL" sz="1400" dirty="0">
                <a:solidFill>
                  <a:prstClr val="black"/>
                </a:solidFill>
              </a:rPr>
              <a:t>: con recursos vigentes por $4.512 millones, considera acciones tendientes a fortalecer medidas orientadas a la eliminación de barreras que limitan el desarrollo de estas energías en Chile, tales como el fomento al desarrollo de ERNC en bienes fiscales, desarrollo y actualización de la plataforma de información pública, orientar políticas públicas y facilitar decisiones de inversión privada, campañas comunicacionales, entre otras, alcanzó un gasto de $1.879 millones (41% de avance). </a:t>
            </a:r>
          </a:p>
          <a:p>
            <a:pPr marL="363538" algn="just">
              <a:spcBef>
                <a:spcPts val="0"/>
              </a:spcBef>
            </a:pPr>
            <a:r>
              <a:rPr lang="es-CL" sz="1400" dirty="0">
                <a:solidFill>
                  <a:prstClr val="black"/>
                </a:solidFill>
              </a:rPr>
              <a:t>Se incluyen a su vez, la transferencia a la CORFO para el financiamiento basal para los Centros de Excelencia Internacional en I+D en Energía Solar y en Energía de los Mares, con recursos por $2.587 millones, alcanzó un 59%.</a:t>
            </a:r>
          </a:p>
          <a:p>
            <a:pPr algn="just">
              <a:spcBef>
                <a:spcPts val="0"/>
              </a:spcBef>
            </a:pPr>
            <a:endParaRPr lang="es-CL" sz="1600" dirty="0">
              <a:solidFill>
                <a:prstClr val="black"/>
              </a:solidFill>
            </a:endParaRP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Tree>
    <p:extLst>
      <p:ext uri="{BB962C8B-B14F-4D97-AF65-F5344CB8AC3E}">
        <p14:creationId xmlns:p14="http://schemas.microsoft.com/office/powerpoint/2010/main" val="411538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3</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algn="just"/>
            <a:endParaRPr lang="es-CL" sz="1600" b="1" dirty="0">
              <a:solidFill>
                <a:prstClr val="black"/>
              </a:solidFill>
              <a:ea typeface="Verdana" pitchFamily="34" charset="0"/>
              <a:cs typeface="Verdana" pitchFamily="34" charset="0"/>
            </a:endParaRPr>
          </a:p>
          <a:p>
            <a:pPr marL="342900" lvl="0" indent="-342900" algn="just">
              <a:spcBef>
                <a:spcPts val="0"/>
              </a:spcBef>
              <a:buFont typeface="+mj-lt"/>
              <a:buAutoNum type="arabicPeriod" startAt="5"/>
            </a:pPr>
            <a:r>
              <a:rPr lang="es-CL" sz="1400" b="1" dirty="0">
                <a:solidFill>
                  <a:prstClr val="black"/>
                </a:solidFill>
              </a:rPr>
              <a:t>Programa Presupuestario Energización Rural y Social</a:t>
            </a:r>
            <a:r>
              <a:rPr lang="es-CL" sz="1400" dirty="0">
                <a:solidFill>
                  <a:prstClr val="black"/>
                </a:solidFill>
              </a:rPr>
              <a:t>: c</a:t>
            </a:r>
            <a:r>
              <a:rPr lang="es-CL" sz="1400" dirty="0"/>
              <a:t>on un presupuesto vigente de $6.498 millones, se financia la incorporación de energías renovables en actividades productivas de pequeña escala, como agricultura familiar campesina, caletas pesqueras, agrupaciones de artesanos, entre otras, donde el acceso es deficiente o limitado, priorizando iniciativas dentro de comunidades indígenas.  La ejecución del gasto alcanzó a $44 millones (0,7% de ejecución presupuestaria).</a:t>
            </a:r>
          </a:p>
          <a:p>
            <a:pPr marL="342900" lvl="0" indent="-342900" algn="just">
              <a:spcBef>
                <a:spcPts val="0"/>
              </a:spcBef>
              <a:buFont typeface="+mj-lt"/>
              <a:buAutoNum type="arabicPeriod" startAt="5"/>
            </a:pPr>
            <a:endParaRPr lang="es-CL" sz="1400" dirty="0">
              <a:solidFill>
                <a:prstClr val="black"/>
              </a:solidFill>
            </a:endParaRPr>
          </a:p>
          <a:p>
            <a:pPr marL="363538" lvl="0" algn="just">
              <a:spcBef>
                <a:spcPts val="0"/>
              </a:spcBef>
            </a:pPr>
            <a:r>
              <a:rPr lang="es-CL" sz="1400" dirty="0"/>
              <a:t>Respecto a la transferencia a la Subsecretaría de Desarrollo Regional se consideran recursos para el programa “Suministro Energético en Zonas Rurales, Extremas y/o Aisladas“, para la electrificación de al menos 2.500 viviendas por año. Presenta recursos vigentes por $5.403 millones, sin informar gasto.</a:t>
            </a:r>
          </a:p>
          <a:p>
            <a:pPr marL="363538" lvl="0" algn="just">
              <a:spcBef>
                <a:spcPts val="0"/>
              </a:spcBef>
            </a:pPr>
            <a:endParaRPr lang="es-CL" sz="1400" dirty="0">
              <a:solidFill>
                <a:prstClr val="black"/>
              </a:solidFill>
            </a:endParaRPr>
          </a:p>
          <a:p>
            <a:pPr marL="342900" lvl="0" indent="-342900" algn="just">
              <a:spcBef>
                <a:spcPts val="0"/>
              </a:spcBef>
              <a:buFont typeface="+mj-lt"/>
              <a:buAutoNum type="arabicPeriod" startAt="6"/>
            </a:pPr>
            <a:r>
              <a:rPr lang="es-CL" sz="1400" b="1" dirty="0"/>
              <a:t>Programa Presupuestario Plan de Acción de Eficiencia Energética</a:t>
            </a:r>
            <a:r>
              <a:rPr lang="es-CL" sz="1400" dirty="0"/>
              <a:t>: considera recursos por $8.252 millones, destinados a financiar acciones </a:t>
            </a:r>
            <a:r>
              <a:rPr lang="es-CL" sz="1400"/>
              <a:t>tendientes a </a:t>
            </a:r>
            <a:r>
              <a:rPr lang="es-CL" sz="1400" dirty="0"/>
              <a:t>disminuir el consumo de energía, promoviendo la implementación de sistemas de gestión de energía en los diferentes sectores (industria, minería, transporte, residencial, público, comercial, artefactos, leña), la cogeneración y la incorporación de tecnologías eficientes, además de brindar asistencia técnica y capacitación.  La ejecución presupuestaria alcanza un 5%.</a:t>
            </a:r>
          </a:p>
          <a:p>
            <a:pPr lvl="0" algn="just">
              <a:spcBef>
                <a:spcPts val="0"/>
              </a:spcBef>
            </a:pPr>
            <a:endParaRPr lang="es-CL" sz="1400" dirty="0">
              <a:solidFill>
                <a:prstClr val="black"/>
              </a:solidFill>
            </a:endParaRPr>
          </a:p>
          <a:p>
            <a:pPr marL="363538" lvl="0" algn="just">
              <a:spcBef>
                <a:spcPts val="0"/>
              </a:spcBef>
            </a:pPr>
            <a:r>
              <a:rPr lang="es-CL" sz="1400" dirty="0">
                <a:solidFill>
                  <a:prstClr val="black"/>
                </a:solidFill>
              </a:rPr>
              <a:t>Se incluyen las transferencias a la </a:t>
            </a:r>
            <a:r>
              <a:rPr lang="es-CL" sz="1400" b="1" dirty="0">
                <a:solidFill>
                  <a:prstClr val="black"/>
                </a:solidFill>
              </a:rPr>
              <a:t>Agencia Chilena de Eficiencia Energética</a:t>
            </a:r>
            <a:r>
              <a:rPr lang="es-CL" sz="1400" dirty="0">
                <a:solidFill>
                  <a:prstClr val="black"/>
                </a:solidFill>
              </a:rPr>
              <a:t>: considerando un presupuesto de $5.560 millones, para la operación de la Agencia y para programas específicos en materia de Eficiencia Energética (EE). </a:t>
            </a:r>
          </a:p>
          <a:p>
            <a:pPr marL="363538" lvl="0" algn="just">
              <a:spcBef>
                <a:spcPts val="0"/>
              </a:spcBef>
            </a:pPr>
            <a:r>
              <a:rPr lang="es-CL" sz="1400" dirty="0">
                <a:solidFill>
                  <a:prstClr val="black"/>
                </a:solidFill>
              </a:rPr>
              <a:t>- Con recursos vigentes por $2.606 millones en las transferencias corrientes, sin informar gasto</a:t>
            </a:r>
          </a:p>
          <a:p>
            <a:pPr marL="363538" lvl="0" algn="just">
              <a:spcBef>
                <a:spcPts val="0"/>
              </a:spcBef>
            </a:pPr>
            <a:r>
              <a:rPr lang="es-CL" sz="1400" dirty="0">
                <a:solidFill>
                  <a:prstClr val="black"/>
                </a:solidFill>
              </a:rPr>
              <a:t>- Con recursos vigentes por $2.953 millones en las transferencias de capital, sin informar gasto</a:t>
            </a:r>
          </a:p>
          <a:p>
            <a:pPr algn="just">
              <a:spcBef>
                <a:spcPts val="0"/>
              </a:spcBef>
            </a:pPr>
            <a:endParaRPr lang="es-CL" sz="1600" dirty="0">
              <a:solidFill>
                <a:prstClr val="black"/>
              </a:solidFill>
            </a:endParaRP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Tree>
    <p:extLst>
      <p:ext uri="{BB962C8B-B14F-4D97-AF65-F5344CB8AC3E}">
        <p14:creationId xmlns:p14="http://schemas.microsoft.com/office/powerpoint/2010/main" val="287491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algn="just"/>
            <a:endParaRPr lang="es-CL" sz="1600" b="1" dirty="0">
              <a:solidFill>
                <a:prstClr val="black"/>
              </a:solidFill>
              <a:ea typeface="Verdana" pitchFamily="34" charset="0"/>
              <a:cs typeface="Verdana" pitchFamily="34" charset="0"/>
            </a:endParaRPr>
          </a:p>
          <a:p>
            <a:pPr marL="342900" lvl="0" indent="-342900" algn="just">
              <a:spcBef>
                <a:spcPts val="0"/>
              </a:spcBef>
              <a:buFont typeface="+mj-lt"/>
              <a:buAutoNum type="arabicPeriod" startAt="7"/>
            </a:pPr>
            <a:r>
              <a:rPr lang="es-CL" sz="1400" b="1" dirty="0">
                <a:solidFill>
                  <a:prstClr val="black"/>
                </a:solidFill>
              </a:rPr>
              <a:t>Comisión Nacional de Energía</a:t>
            </a:r>
            <a:r>
              <a:rPr lang="es-CL" sz="1400" dirty="0">
                <a:solidFill>
                  <a:prstClr val="black"/>
                </a:solidFill>
              </a:rPr>
              <a:t>:</a:t>
            </a:r>
            <a:r>
              <a:rPr lang="es-CL" sz="1400" dirty="0"/>
              <a:t> con un presupuesto vigente de $6.756 millones, destinados principalmente al financiamiento de los estudios regulares asociados a mandatos legales y reglamentarios, presenta una ejecución presupuestaria de 19%, con un gasto total de $1.342 millones.</a:t>
            </a:r>
          </a:p>
          <a:p>
            <a:pPr marL="342900" lvl="0" indent="-342900" algn="just">
              <a:spcBef>
                <a:spcPts val="0"/>
              </a:spcBef>
              <a:buFont typeface="+mj-lt"/>
              <a:buAutoNum type="arabicPeriod" startAt="7"/>
            </a:pPr>
            <a:endParaRPr lang="es-CL" sz="1400" dirty="0">
              <a:solidFill>
                <a:prstClr val="black"/>
              </a:solidFill>
            </a:endParaRPr>
          </a:p>
          <a:p>
            <a:pPr marL="342900" lvl="0" indent="-342900" algn="just">
              <a:spcBef>
                <a:spcPts val="0"/>
              </a:spcBef>
              <a:buFont typeface="+mj-lt"/>
              <a:buAutoNum type="arabicPeriod" startAt="7"/>
            </a:pPr>
            <a:r>
              <a:rPr lang="es-CL" sz="1400" b="1" dirty="0">
                <a:solidFill>
                  <a:prstClr val="black"/>
                </a:solidFill>
              </a:rPr>
              <a:t>Comisión Chilena de Energía Nuclear</a:t>
            </a:r>
            <a:r>
              <a:rPr lang="es-CL" sz="1400" dirty="0">
                <a:solidFill>
                  <a:prstClr val="black"/>
                </a:solidFill>
              </a:rPr>
              <a:t>: </a:t>
            </a:r>
            <a:r>
              <a:rPr lang="es-CL" sz="1400" dirty="0"/>
              <a:t>con $11.797 millones, se destaca el financiamiento de los laboratorios en lo que se refiere a mantenciones e insumos y el arrastre de la iniciativa de inversión iniciada el año 2017 “Construcción Almacén Desechos Radiactivos” (etapa final), presenta un gasto de $2.981, que equivale a un 25% de avance presupuestario.</a:t>
            </a:r>
          </a:p>
          <a:p>
            <a:pPr algn="just">
              <a:spcBef>
                <a:spcPts val="0"/>
              </a:spcBef>
            </a:pPr>
            <a:endParaRPr lang="es-CL" sz="1400" dirty="0">
              <a:solidFill>
                <a:prstClr val="black"/>
              </a:solidFill>
            </a:endParaRPr>
          </a:p>
          <a:p>
            <a:pPr marL="363538" algn="just">
              <a:spcBef>
                <a:spcPts val="0"/>
              </a:spcBef>
            </a:pPr>
            <a:r>
              <a:rPr lang="es-CL" sz="1400" dirty="0">
                <a:solidFill>
                  <a:prstClr val="black"/>
                </a:solidFill>
              </a:rPr>
              <a:t>En cuanto a la deuda flotante, que corresponde a compromisos del año 2018, se observa un gasto de $394 millones, sin </a:t>
            </a:r>
            <a:r>
              <a:rPr lang="es-CL" sz="1400" dirty="0" err="1">
                <a:solidFill>
                  <a:prstClr val="black"/>
                </a:solidFill>
              </a:rPr>
              <a:t>disponibilizarse</a:t>
            </a:r>
            <a:r>
              <a:rPr lang="es-CL" sz="1400" dirty="0">
                <a:solidFill>
                  <a:prstClr val="black"/>
                </a:solidFill>
              </a:rPr>
              <a:t> los recursos a través de Decretos del Ministerio de Hacienda. Si solamente se consideraran los Subtítulos aprobados en la Ley de Presupuestos, es decir, excluyendo la deuda flotante, la ejecución presupuestaria alcanzaría un 21%.</a:t>
            </a:r>
          </a:p>
          <a:p>
            <a:pPr marL="342900" lvl="0" indent="-342900" algn="just">
              <a:spcBef>
                <a:spcPts val="0"/>
              </a:spcBef>
              <a:buFont typeface="+mj-lt"/>
              <a:buAutoNum type="arabicPeriod" startAt="7"/>
            </a:pPr>
            <a:endParaRPr lang="es-CL" sz="14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Tree>
    <p:extLst>
      <p:ext uri="{BB962C8B-B14F-4D97-AF65-F5344CB8AC3E}">
        <p14:creationId xmlns:p14="http://schemas.microsoft.com/office/powerpoint/2010/main" val="132070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5</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lvl="0" algn="just">
              <a:spcBef>
                <a:spcPts val="0"/>
              </a:spcBef>
            </a:pPr>
            <a:endParaRPr lang="es-CL" sz="1400" dirty="0"/>
          </a:p>
          <a:p>
            <a:pPr marL="342900" lvl="0" indent="-342900" algn="just">
              <a:spcBef>
                <a:spcPts val="0"/>
              </a:spcBef>
              <a:buFont typeface="+mj-lt"/>
              <a:buAutoNum type="arabicPeriod" startAt="9"/>
            </a:pPr>
            <a:r>
              <a:rPr lang="es-CL" sz="1400" b="1" dirty="0"/>
              <a:t>Superintendencia de Electricidad y Combustibles</a:t>
            </a:r>
            <a:r>
              <a:rPr lang="es-CL" sz="1400" dirty="0"/>
              <a:t>: contiene un presupuesto de $13.814 millones, destacando las acciones para perfeccionar y actualizar el procedimiento de concesiones eléctricas de Generación, Transmisión y Distribución Eléctrica, y del diseño y construcción de una plataforma única para el Proceso de Concesiones Eléctricas, de Gas y Geotérmicas. La ejecución presupuestaria fue de 25%, con un total gastado de $3.582 millones.</a:t>
            </a:r>
          </a:p>
          <a:p>
            <a:pPr marL="342900" lvl="0" indent="-342900" algn="just">
              <a:spcBef>
                <a:spcPts val="0"/>
              </a:spcBef>
              <a:buFont typeface="+mj-lt"/>
              <a:buAutoNum type="arabicPeriod" startAt="9"/>
            </a:pPr>
            <a:endParaRPr lang="es-CL" sz="1400" dirty="0"/>
          </a:p>
          <a:p>
            <a:pPr marL="363538" algn="just">
              <a:spcBef>
                <a:spcPts val="0"/>
              </a:spcBef>
            </a:pPr>
            <a:r>
              <a:rPr lang="es-CL" sz="1400" dirty="0">
                <a:solidFill>
                  <a:prstClr val="black"/>
                </a:solidFill>
              </a:rPr>
              <a:t>En cuanto a la deuda flotante, que corresponde a compromisos del año 2018, se observa un gasto de $383 millones, sin </a:t>
            </a:r>
            <a:r>
              <a:rPr lang="es-CL" sz="1400" dirty="0" err="1">
                <a:solidFill>
                  <a:prstClr val="black"/>
                </a:solidFill>
              </a:rPr>
              <a:t>disponibilizarse</a:t>
            </a:r>
            <a:r>
              <a:rPr lang="es-CL" sz="1400" dirty="0">
                <a:solidFill>
                  <a:prstClr val="black"/>
                </a:solidFill>
              </a:rPr>
              <a:t> los recursos a través de Decretos del Ministerio de Hacienda. Si solamente se consideraran los Subtítulos aprobados en la Ley de Presupuestos, es decir, excluyendo la deuda flotante, la ejecución presupuestaria alcanzaría un 23%.</a:t>
            </a:r>
          </a:p>
          <a:p>
            <a:pPr marL="363538" lvl="0" algn="just">
              <a:spcBef>
                <a:spcPts val="0"/>
              </a:spcBef>
            </a:pPr>
            <a:endParaRPr lang="es-CL" sz="14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Tree>
    <p:extLst>
      <p:ext uri="{BB962C8B-B14F-4D97-AF65-F5344CB8AC3E}">
        <p14:creationId xmlns:p14="http://schemas.microsoft.com/office/powerpoint/2010/main" val="282037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6</a:t>
            </a:fld>
            <a:endParaRPr lang="es-CL">
              <a:solidFill>
                <a:prstClr val="black">
                  <a:tint val="75000"/>
                </a:prstClr>
              </a:solidFill>
            </a:endParaRPr>
          </a:p>
        </p:txBody>
      </p:sp>
      <p:sp>
        <p:nvSpPr>
          <p:cNvPr id="6"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
        <p:nvSpPr>
          <p:cNvPr id="7" name="3 Marcador de pie de página"/>
          <p:cNvSpPr>
            <a:spLocks noGrp="1"/>
          </p:cNvSpPr>
          <p:nvPr>
            <p:ph type="ftr" sz="quarter" idx="11"/>
          </p:nvPr>
        </p:nvSpPr>
        <p:spPr>
          <a:xfrm>
            <a:off x="683568" y="5944195"/>
            <a:ext cx="7011278"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9" name="Gráfico 8">
            <a:extLst>
              <a:ext uri="{FF2B5EF4-FFF2-40B4-BE49-F238E27FC236}">
                <a16:creationId xmlns:a16="http://schemas.microsoft.com/office/drawing/2014/main" id="{F5A9BC23-2D27-4636-8105-11CA1CE50152}"/>
              </a:ext>
            </a:extLst>
          </p:cNvPr>
          <p:cNvGraphicFramePr>
            <a:graphicFrameLocks/>
          </p:cNvGraphicFramePr>
          <p:nvPr>
            <p:extLst>
              <p:ext uri="{D42A27DB-BD31-4B8C-83A1-F6EECF244321}">
                <p14:modId xmlns:p14="http://schemas.microsoft.com/office/powerpoint/2010/main" val="1178732068"/>
              </p:ext>
            </p:extLst>
          </p:nvPr>
        </p:nvGraphicFramePr>
        <p:xfrm>
          <a:off x="1403648" y="1772816"/>
          <a:ext cx="6291198" cy="38423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4504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7</a:t>
            </a:fld>
            <a:endParaRPr lang="es-CL">
              <a:solidFill>
                <a:prstClr val="black">
                  <a:tint val="75000"/>
                </a:prstClr>
              </a:solidFill>
            </a:endParaRPr>
          </a:p>
        </p:txBody>
      </p:sp>
      <p:sp>
        <p:nvSpPr>
          <p:cNvPr id="6"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
        <p:nvSpPr>
          <p:cNvPr id="7" name="3 Marcador de pie de página"/>
          <p:cNvSpPr>
            <a:spLocks noGrp="1"/>
          </p:cNvSpPr>
          <p:nvPr>
            <p:ph type="ftr" sz="quarter" idx="11"/>
          </p:nvPr>
        </p:nvSpPr>
        <p:spPr>
          <a:xfrm>
            <a:off x="899592" y="5578102"/>
            <a:ext cx="6795254"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11" name="Gráfico 10">
            <a:extLst>
              <a:ext uri="{FF2B5EF4-FFF2-40B4-BE49-F238E27FC236}">
                <a16:creationId xmlns:a16="http://schemas.microsoft.com/office/drawing/2014/main" id="{B1D6CABC-2701-463D-8BB1-882D6AA341B8}"/>
              </a:ext>
            </a:extLst>
          </p:cNvPr>
          <p:cNvGraphicFramePr>
            <a:graphicFrameLocks/>
          </p:cNvGraphicFramePr>
          <p:nvPr>
            <p:extLst>
              <p:ext uri="{D42A27DB-BD31-4B8C-83A1-F6EECF244321}">
                <p14:modId xmlns:p14="http://schemas.microsoft.com/office/powerpoint/2010/main" val="2571554711"/>
              </p:ext>
            </p:extLst>
          </p:nvPr>
        </p:nvGraphicFramePr>
        <p:xfrm>
          <a:off x="1187624" y="1700808"/>
          <a:ext cx="6408712" cy="3464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8890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8</a:t>
            </a:fld>
            <a:endParaRPr lang="es-CL">
              <a:solidFill>
                <a:prstClr val="black">
                  <a:tint val="75000"/>
                </a:prstClr>
              </a:solidFill>
            </a:endParaRPr>
          </a:p>
        </p:txBody>
      </p:sp>
      <p:sp>
        <p:nvSpPr>
          <p:cNvPr id="6"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
        <p:nvSpPr>
          <p:cNvPr id="7" name="3 Marcador de pie de página"/>
          <p:cNvSpPr>
            <a:spLocks noGrp="1"/>
          </p:cNvSpPr>
          <p:nvPr>
            <p:ph type="ftr" sz="quarter" idx="11"/>
          </p:nvPr>
        </p:nvSpPr>
        <p:spPr>
          <a:xfrm>
            <a:off x="971600" y="5650653"/>
            <a:ext cx="7011278"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354541472"/>
              </p:ext>
            </p:extLst>
          </p:nvPr>
        </p:nvGraphicFramePr>
        <p:xfrm>
          <a:off x="683568" y="1556792"/>
          <a:ext cx="7848872"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415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9</a:t>
            </a:fld>
            <a:endParaRPr lang="es-CL">
              <a:solidFill>
                <a:prstClr val="black">
                  <a:tint val="75000"/>
                </a:prstClr>
              </a:solidFill>
            </a:endParaRPr>
          </a:p>
        </p:txBody>
      </p:sp>
      <p:sp>
        <p:nvSpPr>
          <p:cNvPr id="6"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24 MINISTERIO DE ENERGÍA</a:t>
            </a:r>
          </a:p>
        </p:txBody>
      </p:sp>
      <p:sp>
        <p:nvSpPr>
          <p:cNvPr id="7" name="3 Marcador de pie de página"/>
          <p:cNvSpPr>
            <a:spLocks noGrp="1"/>
          </p:cNvSpPr>
          <p:nvPr>
            <p:ph type="ftr" sz="quarter" idx="11"/>
          </p:nvPr>
        </p:nvSpPr>
        <p:spPr>
          <a:xfrm>
            <a:off x="1066361" y="5768462"/>
            <a:ext cx="7011278"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302234096"/>
              </p:ext>
            </p:extLst>
          </p:nvPr>
        </p:nvGraphicFramePr>
        <p:xfrm>
          <a:off x="706321" y="1682544"/>
          <a:ext cx="7731358" cy="3968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588631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567</TotalTime>
  <Words>2963</Words>
  <Application>Microsoft Office PowerPoint</Application>
  <PresentationFormat>Presentación en pantalla (4:3)</PresentationFormat>
  <Paragraphs>1234</Paragraphs>
  <Slides>18</Slides>
  <Notes>1</Notes>
  <HiddenSlides>0</HiddenSlides>
  <MMClips>0</MMClips>
  <ScaleCrop>false</ScaleCrop>
  <HeadingPairs>
    <vt:vector size="6" baseType="variant">
      <vt:variant>
        <vt:lpstr>Fuentes usadas</vt:lpstr>
      </vt:variant>
      <vt:variant>
        <vt:i4>2</vt:i4>
      </vt:variant>
      <vt:variant>
        <vt:lpstr>Tema</vt:lpstr>
      </vt:variant>
      <vt:variant>
        <vt:i4>7</vt:i4>
      </vt:variant>
      <vt:variant>
        <vt:lpstr>Títulos de diapositiva</vt:lpstr>
      </vt:variant>
      <vt:variant>
        <vt:i4>18</vt:i4>
      </vt:variant>
    </vt:vector>
  </HeadingPairs>
  <TitlesOfParts>
    <vt:vector size="27" baseType="lpstr">
      <vt:lpstr>Arial</vt:lpstr>
      <vt:lpstr>Calibri</vt:lpstr>
      <vt:lpstr>1_Tema de Office</vt:lpstr>
      <vt:lpstr>16_Tema de Office</vt:lpstr>
      <vt:lpstr>2_Tema de Office</vt:lpstr>
      <vt:lpstr>3_Tema de Office</vt:lpstr>
      <vt:lpstr>4_Tema de Office</vt:lpstr>
      <vt:lpstr>17_Tema de Office</vt:lpstr>
      <vt:lpstr>5_Tema de Office</vt:lpstr>
      <vt:lpstr>EJECUCIÓN ACUMULADA DE GASTOS PRESUPUESTARIOS AL MES DE MARZO DE 2019 PARTIDA 24: MINISTERIO DE ENERGÍA</vt:lpstr>
      <vt:lpstr>EJECUCIÓN ACUMULADA DE GASTOS A MARZO DE 2019  PARTIDA 24 MINISTERIO DE ENERGÍA</vt:lpstr>
      <vt:lpstr>EJECUCIÓN ACUMULADA DE GASTOS A MARZO DE 2019  PARTIDA 24 MINISTERIO DE ENERGÍA</vt:lpstr>
      <vt:lpstr>EJECUCIÓN ACUMULADA DE GASTOS A MARZO DE 2019  PARTIDA 24 MINISTERIO DE ENERGÍA</vt:lpstr>
      <vt:lpstr>EJECUCIÓN ACUMULADA DE GASTOS A MARZO DE 2019  PARTIDA 24 MINISTERIO DE ENERGÍA</vt:lpstr>
      <vt:lpstr>Presentación de PowerPoint</vt:lpstr>
      <vt:lpstr>Presentación de PowerPoint</vt:lpstr>
      <vt:lpstr>Presentación de PowerPoint</vt:lpstr>
      <vt:lpstr>Presentación de PowerPoint</vt:lpstr>
      <vt:lpstr>EJECUCIÓN ACUMULADA DE GASTOS A MARZO DE 2019  PARTIDA 24 MINISTERIO DE ENERGÍA</vt:lpstr>
      <vt:lpstr>EJECUCIÓN ACUMULADA DE GASTOS A MARZO DE 2019  PARTIDA 24 RESUMEN POR CAPÍTULOS</vt:lpstr>
      <vt:lpstr>EJECUCIÓN ACUMULADA DE GASTOS A MARZO DE 2019  PARTIDA 24. CAPÍTULO 01. PROGRAMA 01:  SUBSECRETARÍA DE ENERGÍA</vt:lpstr>
      <vt:lpstr>EJECUCIÓN ACUMULADA DE GASTOS A MARZO DE 2019  PARTIDA 24. CAPÍTULO 01. PROGRAMA 03:  APOYO AL DESARROLLO DE ENERGÍAS RENOVABLES NO CONVENCIONALES</vt:lpstr>
      <vt:lpstr>EJECUCIÓN ACUMULADA DE GASTOS A MARZO DE 2019  PARTIDA 24. CAPÍTULO 01. PROGRAMA 04:  PROGRAMA ENERGIZACIÓN RURAL Y SOCIAL</vt:lpstr>
      <vt:lpstr>EJECUCIÓN ACUMULADA DE GASTOS A MARZO DE 2019  PARTIDA 24. CAPÍTULO 01. PROGRAMA 05:  PLAN DE ACCIÓN DE EFICIENCIA ENERGÉTICA</vt:lpstr>
      <vt:lpstr>EJECUCIÓN ACUMULADA DE GASTOS A MARZO DE 2019  PARTIDA 24. CAPÍTULO 02. PROGRAMA 01:  COMISIÓN NACIONAL DE ENERGÍA</vt:lpstr>
      <vt:lpstr>EJECUCIÓN ACUMULADA DE GASTOS A MARZO DE 2019  PARTIDA 24. CAPÍTULO 03. PROGRAMA 01:  COMISIÓN CHILENA DE ENERGÍA NUCLEAR</vt:lpstr>
      <vt:lpstr>EJECUCIÓN ACUMULADA DE GASTOS A MARZO DE 2019  PARTIDA 24. CAPÍTULO 04. PROGRAMA 01:  SUPERINTENDENCIA DE ELECTRICIDAD Y COMBUSTIBLES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EJECUCIÓN PRESUPUESTARIA DE GASTOS ACUMULADA AL MES DE JUNIO DE 2016 PARTIDA 24: MINISTERIO DE ENERGÍA</dc:title>
  <dc:creator>Ruben Catalan</dc:creator>
  <cp:lastModifiedBy>EDIAZ</cp:lastModifiedBy>
  <cp:revision>94</cp:revision>
  <cp:lastPrinted>2016-08-01T15:51:15Z</cp:lastPrinted>
  <dcterms:created xsi:type="dcterms:W3CDTF">2016-08-01T15:22:37Z</dcterms:created>
  <dcterms:modified xsi:type="dcterms:W3CDTF">2019-05-14T17:12:28Z</dcterms:modified>
</cp:coreProperties>
</file>