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5"/>
  </p:notesMasterIdLst>
  <p:handoutMasterIdLst>
    <p:handoutMasterId r:id="rId16"/>
  </p:handoutMasterIdLst>
  <p:sldIdLst>
    <p:sldId id="256" r:id="rId3"/>
    <p:sldId id="298" r:id="rId4"/>
    <p:sldId id="299" r:id="rId5"/>
    <p:sldId id="308" r:id="rId6"/>
    <p:sldId id="307" r:id="rId7"/>
    <p:sldId id="300" r:id="rId8"/>
    <p:sldId id="264" r:id="rId9"/>
    <p:sldId id="263" r:id="rId10"/>
    <p:sldId id="281" r:id="rId11"/>
    <p:sldId id="282" r:id="rId12"/>
    <p:sldId id="302" r:id="rId13"/>
    <p:sldId id="306" r:id="rId14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760" y="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03-07-2019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03-07-2019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03-07-2019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03-07-2019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03-07-2019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03-07-2019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03-07-2019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03-07-2019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03-07-2019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03-07-2019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03-07-2019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03-07-2019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03-07-2019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03-07-2019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03-07-2019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03-07-2019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03-07-2019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03-07-2019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03-07-2019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03-07-2019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03-07-2019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03-07-2019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03-07-2019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03-07-2019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03-07-2019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84404" y="215477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538956604"/>
              </p:ext>
            </p:extLst>
          </p:nvPr>
        </p:nvGraphicFramePr>
        <p:xfrm>
          <a:off x="5352992" y="215477"/>
          <a:ext cx="659168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2992" y="215477"/>
                        <a:ext cx="659168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0" y="215477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4D06F859-CB47-449D-87C8-059294D5DA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B318718E-67A3-4385-87F2-EED77AF00B01}"/>
              </a:ext>
            </a:extLst>
          </p:cNvPr>
          <p:cNvGrpSpPr/>
          <p:nvPr userDrawn="1"/>
        </p:nvGrpSpPr>
        <p:grpSpPr>
          <a:xfrm>
            <a:off x="5436096" y="44624"/>
            <a:ext cx="3672408" cy="504056"/>
            <a:chOff x="5436096" y="44624"/>
            <a:chExt cx="3672408" cy="504056"/>
          </a:xfrm>
        </p:grpSpPr>
        <p:sp>
          <p:nvSpPr>
            <p:cNvPr id="10" name="4 CuadroTexto"/>
            <p:cNvSpPr txBox="1"/>
            <p:nvPr userDrawn="1"/>
          </p:nvSpPr>
          <p:spPr>
            <a:xfrm>
              <a:off x="6156176" y="116632"/>
              <a:ext cx="2189753" cy="16346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7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7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11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3" name="2 Objeto"/>
            <p:cNvGraphicFramePr>
              <a:graphicFrameLocks noChangeAspect="1"/>
            </p:cNvGraphicFramePr>
            <p:nvPr userDrawn="1">
              <p:extLst>
                <p:ext uri="{D42A27DB-BD31-4B8C-83A1-F6EECF244321}">
                  <p14:modId xmlns:p14="http://schemas.microsoft.com/office/powerpoint/2010/main" val="1405216472"/>
                </p:ext>
              </p:extLst>
            </p:nvPr>
          </p:nvGraphicFramePr>
          <p:xfrm>
            <a:off x="5436096" y="44624"/>
            <a:ext cx="565001" cy="417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76" name="Imagen de mapa de bits" r:id="rId14" imgW="743054" imgH="523810" progId="PBrush">
                    <p:embed/>
                  </p:oleObj>
                </mc:Choice>
                <mc:Fallback>
                  <p:oleObj name="Imagen de mapa de bits" r:id="rId14" imgW="743054" imgH="523810" progId="PBrush">
                    <p:embed/>
                    <p:pic>
                      <p:nvPicPr>
                        <p:cNvPr id="0" name="11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6096" y="44624"/>
                          <a:ext cx="565001" cy="4172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4 Rectángulo"/>
            <p:cNvSpPr/>
            <p:nvPr userDrawn="1"/>
          </p:nvSpPr>
          <p:spPr>
            <a:xfrm>
              <a:off x="6012160" y="87015"/>
              <a:ext cx="309634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240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05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NIDAD TÉCNCIA DE APOYO PRESUPUESTARIO</a:t>
              </a:r>
              <a:endParaRPr lang="es-CL" sz="1000" dirty="0">
                <a:effectLst/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0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emf"/><Relationship Id="rId4" Type="http://schemas.openxmlformats.org/officeDocument/2006/relationships/package" Target="../embeddings/Microsoft_Excel_Worksheet1.xlsx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 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MAYO DE 2019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02: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CONGRESO NACIONAL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julio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63EBFFCC-CB0A-45F1-B8E4-F25A380EB811}"/>
              </a:ext>
            </a:extLst>
          </p:cNvPr>
          <p:cNvGrpSpPr/>
          <p:nvPr/>
        </p:nvGrpSpPr>
        <p:grpSpPr>
          <a:xfrm>
            <a:off x="410078" y="836712"/>
            <a:ext cx="5890114" cy="792088"/>
            <a:chOff x="410078" y="836712"/>
            <a:chExt cx="6682202" cy="893319"/>
          </a:xfrm>
        </p:grpSpPr>
        <p:sp>
          <p:nvSpPr>
            <p:cNvPr id="5" name="4 CuadroTexto"/>
            <p:cNvSpPr txBox="1"/>
            <p:nvPr/>
          </p:nvSpPr>
          <p:spPr>
            <a:xfrm>
              <a:off x="1844875" y="1064930"/>
              <a:ext cx="3771241" cy="34995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12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12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24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6" name="5 Objeto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07083368"/>
                </p:ext>
              </p:extLst>
            </p:nvPr>
          </p:nvGraphicFramePr>
          <p:xfrm>
            <a:off x="410078" y="836712"/>
            <a:ext cx="1209594" cy="893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66" name="Imagen de mapa de bits" r:id="rId3" imgW="743054" imgH="523810" progId="PBrush">
                    <p:embed/>
                  </p:oleObj>
                </mc:Choice>
                <mc:Fallback>
                  <p:oleObj name="Imagen de mapa de bits" r:id="rId3" imgW="743054" imgH="523810" progId="PBrush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078" y="836712"/>
                          <a:ext cx="1209594" cy="8933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7 Rectángulo"/>
            <p:cNvSpPr/>
            <p:nvPr/>
          </p:nvSpPr>
          <p:spPr>
            <a:xfrm>
              <a:off x="1547664" y="992922"/>
              <a:ext cx="554461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40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NIDAD </a:t>
              </a:r>
              <a:r>
                <a:rPr lang="es-CL" sz="1600" b="1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TÉCNICA DE APOYO 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PRESUPUESTARIO</a:t>
              </a:r>
              <a:endParaRPr lang="es-CL" sz="1400" dirty="0"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02. PROGRAMA 01: CAMARA DE DIPUTADOS</a:t>
            </a:r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961C9969-C05E-4184-B8AF-3E2933F3191F}"/>
              </a:ext>
            </a:extLst>
          </p:cNvPr>
          <p:cNvSpPr txBox="1">
            <a:spLocks/>
          </p:cNvSpPr>
          <p:nvPr/>
        </p:nvSpPr>
        <p:spPr>
          <a:xfrm>
            <a:off x="414336" y="1235115"/>
            <a:ext cx="8229600" cy="3936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11" name="3 Marcador de pie de página">
            <a:extLst>
              <a:ext uri="{FF2B5EF4-FFF2-40B4-BE49-F238E27FC236}">
                <a16:creationId xmlns:a16="http://schemas.microsoft.com/office/drawing/2014/main" id="{D079ABE5-B6C7-461C-A653-E4F0E49DC856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9A8E6868-56D0-4456-ACB0-7C93E2DD17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8417644"/>
              </p:ext>
            </p:extLst>
          </p:nvPr>
        </p:nvGraphicFramePr>
        <p:xfrm>
          <a:off x="452388" y="1636937"/>
          <a:ext cx="8172748" cy="39859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Worksheet" r:id="rId3" imgW="8725024" imgH="4181490" progId="Excel.Sheet.12">
                  <p:embed/>
                </p:oleObj>
              </mc:Choice>
              <mc:Fallback>
                <p:oleObj name="Worksheet" r:id="rId3" imgW="8725024" imgH="418149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2388" y="1636937"/>
                        <a:ext cx="8172748" cy="39859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03. PROGRAMA 01: BIBLIOTECA DEL CONGRESO NACIONAL</a:t>
            </a:r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C1A68A52-8770-4291-9E61-4BF8CD8AE9C3}"/>
              </a:ext>
            </a:extLst>
          </p:cNvPr>
          <p:cNvSpPr txBox="1">
            <a:spLocks/>
          </p:cNvSpPr>
          <p:nvPr/>
        </p:nvSpPr>
        <p:spPr>
          <a:xfrm>
            <a:off x="414336" y="1235115"/>
            <a:ext cx="8229600" cy="3936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95E68D18-06BC-487A-A6CF-4868AB22ABD0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264D327E-A4E8-4DC0-B9DC-1EA1C7A7991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5778422"/>
              </p:ext>
            </p:extLst>
          </p:nvPr>
        </p:nvGraphicFramePr>
        <p:xfrm>
          <a:off x="414336" y="1693365"/>
          <a:ext cx="8210800" cy="36798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" name="Worksheet" r:id="rId3" imgW="8725024" imgH="3724380" progId="Excel.Sheet.12">
                  <p:embed/>
                </p:oleObj>
              </mc:Choice>
              <mc:Fallback>
                <p:oleObj name="Worksheet" r:id="rId3" imgW="8725024" imgH="37243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6" y="1693365"/>
                        <a:ext cx="8210800" cy="36798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62185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29026" y="548680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04. PROGRAMA 01: CONSEJO RESOLUTIVO DE ASIGNACIONES PARLAMENTARIAS</a:t>
            </a:r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1B8EFA11-1081-4F06-AEA1-E438A812D302}"/>
              </a:ext>
            </a:extLst>
          </p:cNvPr>
          <p:cNvSpPr txBox="1">
            <a:spLocks/>
          </p:cNvSpPr>
          <p:nvPr/>
        </p:nvSpPr>
        <p:spPr>
          <a:xfrm>
            <a:off x="414336" y="1451139"/>
            <a:ext cx="8229600" cy="3936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E18CAEE5-2E5F-49F4-8B28-0DC969782459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2FF0C173-9178-42DA-A7CE-F5C27D060E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700784"/>
              </p:ext>
            </p:extLst>
          </p:nvPr>
        </p:nvGraphicFramePr>
        <p:xfrm>
          <a:off x="424458" y="1852960"/>
          <a:ext cx="8210798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7" name="Worksheet" r:id="rId3" imgW="8725024" imgH="1133460" progId="Excel.Sheet.12">
                  <p:embed/>
                </p:oleObj>
              </mc:Choice>
              <mc:Fallback>
                <p:oleObj name="Worksheet" r:id="rId3" imgW="8725024" imgH="11334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4458" y="1852960"/>
                        <a:ext cx="8210798" cy="1133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96140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07654"/>
            <a:ext cx="8229600" cy="507367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400" dirty="0"/>
              <a:t>El proyecto de Ley de Presupuesto consideró un Gasto de Estado de Operaciones de $125.276 millones, lo que representa un incremento del 0,9% respecto del año 2018 (lo que equivale a $1.145 millones).  Dicha propuesta consideró el financiamiento de las dietas de los nuevos cupos de parlamentarios que se incorporaron a partir de marzo de 2018, conforme la Ley N°20.840.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400" dirty="0"/>
              <a:t>Para el año 2019 la Partida presenta un presupuesto aprobado de $125.428 millones, de dichos recursos  un 59,5% se destina a gastos en personal, presupuesto que experimenta un crecimiento de 0,7 puntos porcentuales respecto del registrado en la Ley de Presupuestos de 2018; el resto de los recursos se dividen en un 27,4% para transferencias corrientes; y, un 11,1% a bienes y servicios de consumo.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400" dirty="0"/>
              <a:t>La distribución del presupuesto a nivel de instituciones del Congreso Nacional, fue la siguiente: la Cámara de Diputados concentró el 56%; el Senado un 33,1%; la Biblioteca un 9,9% y el Consejo Resolutivo de Asignaciones Parlamentarias un 1%, manteniendo los niveles de gastos autorizados el año 2018.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400" dirty="0"/>
              <a:t>La ejecución del Congreso al mes de mayo ascendió a $10.253 millones, es decir, un 8% respecto del presupuesto vigente, gasto levemente superior al registrado a igual mes de los años 2017 (7,6%) y 2018 (7,7%).  Por su parte el gasto acumulado alcanzó los $52.211 millones, lo que representa una ejecución de 40,9% sobre el presupuesto vigente.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9121F664-6976-45F0-A2A4-452E6491855E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2378" y="1272216"/>
            <a:ext cx="8229600" cy="48965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es-CL" sz="1400" dirty="0"/>
              <a:t>Respecto al presupuesto inicial, la Partida presentó al mes de mayo un incremento consolidado de $2.143 millones, dicho incremento se estructura con los siguientes movimientos a nivel de Programas:</a:t>
            </a:r>
          </a:p>
          <a:p>
            <a:pPr marL="539750" indent="-182563" algn="just" defTabSz="10795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CL" sz="1400" dirty="0"/>
              <a:t>Senado: incremento en los subtítulos 24 “transferencias corrientes”, por $1.734 millones y 23 “prestaciones de seguridad social”, por $946 millones, y reducciones en el subtítulo 21 “gastos en personal” por $571 millones, asociada este último al ajuste por el pago al incentivo al retiro de cargo de la Institución.  </a:t>
            </a:r>
          </a:p>
          <a:p>
            <a:pPr marL="539750" indent="-182563" algn="just" defTabSz="10795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CL" sz="1400" dirty="0"/>
              <a:t>Cámara de Diputados: reducciones en los subtítulos 21 “gastos en personal” ($1.000 millones) y 22 “bienes y servicios de consumo” ($2.289 millones), e incremento en el subtítulo 24 “transferencias corrientes”, por $3.289 millones.</a:t>
            </a:r>
          </a:p>
          <a:p>
            <a:pPr marL="539750" indent="-182563" algn="just" defTabSz="10795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CL" sz="1400" dirty="0"/>
              <a:t>Consejo Resolutivo de Asignaciones Presupuestarias: incremento en el subtítulos 21 “gastos en personal”, por $33 millones.</a:t>
            </a:r>
          </a:p>
          <a:p>
            <a:pPr marL="357188" algn="just" defTabSz="1079500">
              <a:spcBef>
                <a:spcPts val="600"/>
              </a:spcBef>
              <a:spcAft>
                <a:spcPts val="600"/>
              </a:spcAft>
            </a:pPr>
            <a:r>
              <a:rPr lang="es-CL" sz="1400" dirty="0"/>
              <a:t>Por otro lado, el subtítulo 34 “servicio de la deuda” presentó una ejecución de $634 millones, de los cuales $534 millones corresponden al pago de los compromisos devengados al 31 de diciembre de 2018 (deuda flotante), sin que existan los decretos modificatorios respectivos.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6"/>
            </a:pPr>
            <a:r>
              <a:rPr lang="es-CL" sz="1400" dirty="0"/>
              <a:t>Finalmente, las tasas de ejecución por institución del Congreso Nacional fueron: 40,5% para el caso del Senado, 41,8% en la Cámara de Diputados, 37,9% para la Biblioteca del Congreso y 36,8% en el Consejo Resolutivo de Asignaciones Parlamentarias.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00D7C3C8-68A3-452A-8D19-88CEA65D5C75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</p:spTree>
    <p:extLst>
      <p:ext uri="{BB962C8B-B14F-4D97-AF65-F5344CB8AC3E}">
        <p14:creationId xmlns:p14="http://schemas.microsoft.com/office/powerpoint/2010/main" val="2882976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DISTRIBUCIÓN POR SUBTÍTULO DE GASTO Y CÁPITULO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B5720AF3-96A6-42DB-98AE-2F7A19DBEE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4720" y="1992280"/>
            <a:ext cx="4080360" cy="2524069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7ED61328-F5BC-4FDA-9CB0-B08BB15075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8" y="1988839"/>
            <a:ext cx="4080359" cy="2521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500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MAYO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34F2847-4C26-4483-A153-75256165E3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1735027"/>
            <a:ext cx="6336704" cy="3854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102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MAYO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5A6C7A62-BF23-41E2-84CA-8F22C322B8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1700808"/>
            <a:ext cx="6336704" cy="3899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342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1235115"/>
            <a:ext cx="8229600" cy="3936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14336" y="60565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C946AA2-CC3D-4964-915E-6CCC3F4A5B34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804C2ED1-E092-4727-A1D3-7313141EF69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9213284"/>
              </p:ext>
            </p:extLst>
          </p:nvPr>
        </p:nvGraphicFramePr>
        <p:xfrm>
          <a:off x="452388" y="1667163"/>
          <a:ext cx="8172746" cy="1761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Worksheet" r:id="rId3" imgW="7524823" imgH="1705050" progId="Excel.Sheet.12">
                  <p:embed/>
                </p:oleObj>
              </mc:Choice>
              <mc:Fallback>
                <p:oleObj name="Worksheet" r:id="rId3" imgW="7524823" imgH="170505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2388" y="1667163"/>
                        <a:ext cx="8172746" cy="1761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RESUMEN POR CAPÍTULOS</a:t>
            </a: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A3261535-BF0E-49C8-88FC-1CEBEA8EE893}"/>
              </a:ext>
            </a:extLst>
          </p:cNvPr>
          <p:cNvSpPr txBox="1">
            <a:spLocks/>
          </p:cNvSpPr>
          <p:nvPr/>
        </p:nvSpPr>
        <p:spPr>
          <a:xfrm>
            <a:off x="414336" y="1235115"/>
            <a:ext cx="8229600" cy="3936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78D8C9CA-B356-4EC6-80C8-55EE6732BF7C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CC28424B-2031-497D-9A2A-D282CF054B9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4486770"/>
              </p:ext>
            </p:extLst>
          </p:nvPr>
        </p:nvGraphicFramePr>
        <p:xfrm>
          <a:off x="433137" y="1693365"/>
          <a:ext cx="8210799" cy="14476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Worksheet" r:id="rId4" imgW="8410589" imgH="1533600" progId="Excel.Sheet.12">
                  <p:embed/>
                </p:oleObj>
              </mc:Choice>
              <mc:Fallback>
                <p:oleObj name="Worksheet" r:id="rId4" imgW="8410589" imgH="15336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33137" y="1693365"/>
                        <a:ext cx="8210799" cy="14476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01. PROGRAMA 01: SENADO</a:t>
            </a:r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6F68C57A-4DE0-4BD1-B79F-E9B6A9CD7AC1}"/>
              </a:ext>
            </a:extLst>
          </p:cNvPr>
          <p:cNvSpPr txBox="1">
            <a:spLocks/>
          </p:cNvSpPr>
          <p:nvPr/>
        </p:nvSpPr>
        <p:spPr>
          <a:xfrm>
            <a:off x="414336" y="1235115"/>
            <a:ext cx="8229600" cy="3936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11" name="3 Marcador de pie de página">
            <a:extLst>
              <a:ext uri="{FF2B5EF4-FFF2-40B4-BE49-F238E27FC236}">
                <a16:creationId xmlns:a16="http://schemas.microsoft.com/office/drawing/2014/main" id="{C5BD198D-4DEB-4013-9EE0-D3E1E6DB41A5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CD61246B-46DD-465C-BB06-547C942C91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7957252"/>
              </p:ext>
            </p:extLst>
          </p:nvPr>
        </p:nvGraphicFramePr>
        <p:xfrm>
          <a:off x="465658" y="1636936"/>
          <a:ext cx="8210798" cy="45283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Worksheet" r:id="rId3" imgW="8725024" imgH="4648320" progId="Excel.Sheet.12">
                  <p:embed/>
                </p:oleObj>
              </mc:Choice>
              <mc:Fallback>
                <p:oleObj name="Worksheet" r:id="rId3" imgW="8725024" imgH="464832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5658" y="1636936"/>
                        <a:ext cx="8210798" cy="45283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3407</TotalTime>
  <Words>855</Words>
  <Application>Microsoft Office PowerPoint</Application>
  <PresentationFormat>Presentación en pantalla (4:3)</PresentationFormat>
  <Paragraphs>56</Paragraphs>
  <Slides>12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12</vt:i4>
      </vt:variant>
    </vt:vector>
  </HeadingPairs>
  <TitlesOfParts>
    <vt:vector size="20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Worksheet</vt:lpstr>
      <vt:lpstr>EJECUCIÓN ACUMULADA DE GASTOS PRESUPUESTARIOS  AL MES DE MAYO DE 2019 PARTIDA 02: CONGRESO NACIONAL</vt:lpstr>
      <vt:lpstr>EJECUCIÓN ACUMULADA DE GASTOS A MAYO DE 2019 PARTIDA 02 CONGRESO NACIONAL</vt:lpstr>
      <vt:lpstr>EJECUCIÓN ACUMULADA DE GASTOS A MAYO DE 2019 PARTIDA 02 CONGRESO NACIONAL</vt:lpstr>
      <vt:lpstr>DISTRIBUCIÓN POR SUBTÍTULO DE GASTO Y CÁPITULO  PARTIDA 02 CONGRESO NACIONAL</vt:lpstr>
      <vt:lpstr>COMPORTAMIENTO DE LA EJECUCIÓN ACUMULADA DE GASTOS A MAYO DE 2019 PARTIDA 02 CONGRESO NACIONAL</vt:lpstr>
      <vt:lpstr>COMPORTAMIENTO DE LA EJECUCIÓN ACUMULADA DE GASTOS A MAYO DE 2019 PARTIDA 02 CONGRESO NACIONAL</vt:lpstr>
      <vt:lpstr>EJECUCIÓN ACUMULADA DE GASTOS A MAYO DE 2019 PARTIDA 02 CONGRESO NACIONAL</vt:lpstr>
      <vt:lpstr>EJECUCIÓN ACUMULADA DE GASTOS A MAYO DE 2019 PARTIDA 02 RESUMEN POR CAPÍTULOS</vt:lpstr>
      <vt:lpstr>EJECUCIÓN ACUMULADA DE GASTOS A MAYO DE 2019 PARTIDA 02. CAPÍTULO 01. PROGRAMA 01: SENADO</vt:lpstr>
      <vt:lpstr>EJECUCIÓN ACUMULADA DE GASTOS A MAYO DE 2019 PARTIDA 02. CAPÍTULO 02. PROGRAMA 01: CAMARA DE DIPUTADOS</vt:lpstr>
      <vt:lpstr>EJECUCIÓN ACUMULADA DE GASTOS A MAYO DE 2019 PARTIDA 02. CAPÍTULO 03. PROGRAMA 01: BIBLIOTECA DEL CONGRESO NACIONAL</vt:lpstr>
      <vt:lpstr>EJECUCIÓN ACUMULADA DE GASTOS A MAYO DE 2019 PARTIDA 02. CAPÍTULO 04. PROGRAMA 01: CONSEJO RESOLUTIVO DE ASIGNACIONES PARLAMENTARIAS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228</cp:revision>
  <cp:lastPrinted>2016-07-04T14:42:46Z</cp:lastPrinted>
  <dcterms:created xsi:type="dcterms:W3CDTF">2016-06-23T13:38:47Z</dcterms:created>
  <dcterms:modified xsi:type="dcterms:W3CDTF">2019-07-03T21:33:01Z</dcterms:modified>
</cp:coreProperties>
</file>