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1"/>
  </p:notesMasterIdLst>
  <p:handoutMasterIdLst>
    <p:handoutMasterId r:id="rId12"/>
  </p:handoutMasterIdLst>
  <p:sldIdLst>
    <p:sldId id="256" r:id="rId3"/>
    <p:sldId id="298" r:id="rId4"/>
    <p:sldId id="301" r:id="rId5"/>
    <p:sldId id="300" r:id="rId6"/>
    <p:sldId id="302" r:id="rId7"/>
    <p:sldId id="303" r:id="rId8"/>
    <p:sldId id="264" r:id="rId9"/>
    <p:sldId id="265" r:id="rId10"/>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userDrawn="1">
          <p15:clr>
            <a:srgbClr val="A4A3A4"/>
          </p15:clr>
        </p15:guide>
        <p15:guide id="2" pos="222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21" autoAdjust="0"/>
  </p:normalViewPr>
  <p:slideViewPr>
    <p:cSldViewPr>
      <p:cViewPr varScale="1">
        <p:scale>
          <a:sx n="75" d="100"/>
          <a:sy n="75" d="100"/>
        </p:scale>
        <p:origin x="84" y="468"/>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49"/>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3.326935380678183E-2"/>
          <c:y val="0.14252099737532806"/>
          <c:w val="0.9436980166346769"/>
          <c:h val="0.63158366141732281"/>
        </c:manualLayout>
      </c:layout>
      <c:barChart>
        <c:barDir val="col"/>
        <c:grouping val="clustered"/>
        <c:varyColors val="0"/>
        <c:ser>
          <c:idx val="0"/>
          <c:order val="0"/>
          <c:tx>
            <c:strRef>
              <c:f>'Partida 04'!$C$32</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04'!$D$32:$O$32</c:f>
              <c:numCache>
                <c:formatCode>0.0%</c:formatCode>
                <c:ptCount val="12"/>
                <c:pt idx="0">
                  <c:v>8.8999999999999996E-2</c:v>
                </c:pt>
                <c:pt idx="1">
                  <c:v>6.6000000000000003E-2</c:v>
                </c:pt>
                <c:pt idx="2">
                  <c:v>8.5999999999999993E-2</c:v>
                </c:pt>
                <c:pt idx="3">
                  <c:v>9.6000000000000002E-2</c:v>
                </c:pt>
                <c:pt idx="4">
                  <c:v>7.1999999999999995E-2</c:v>
                </c:pt>
                <c:pt idx="5">
                  <c:v>0.107</c:v>
                </c:pt>
                <c:pt idx="6">
                  <c:v>6.4000000000000001E-2</c:v>
                </c:pt>
                <c:pt idx="7">
                  <c:v>7.4999999999999997E-2</c:v>
                </c:pt>
                <c:pt idx="8">
                  <c:v>0.1</c:v>
                </c:pt>
                <c:pt idx="9">
                  <c:v>6.3E-2</c:v>
                </c:pt>
                <c:pt idx="10">
                  <c:v>7.6999999999999999E-2</c:v>
                </c:pt>
                <c:pt idx="11">
                  <c:v>0.152</c:v>
                </c:pt>
              </c:numCache>
            </c:numRef>
          </c:val>
          <c:extLst>
            <c:ext xmlns:c16="http://schemas.microsoft.com/office/drawing/2014/chart" uri="{C3380CC4-5D6E-409C-BE32-E72D297353CC}">
              <c16:uniqueId val="{00000000-4BE3-477C-B83C-8D6E4565D43D}"/>
            </c:ext>
          </c:extLst>
        </c:ser>
        <c:ser>
          <c:idx val="1"/>
          <c:order val="1"/>
          <c:tx>
            <c:strRef>
              <c:f>'Partida 04'!$C$33</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04'!$D$33:$O$33</c:f>
              <c:numCache>
                <c:formatCode>0.0%</c:formatCode>
                <c:ptCount val="12"/>
                <c:pt idx="0">
                  <c:v>0.112</c:v>
                </c:pt>
                <c:pt idx="1">
                  <c:v>6.8000000000000005E-2</c:v>
                </c:pt>
                <c:pt idx="2">
                  <c:v>9.1999999999999998E-2</c:v>
                </c:pt>
                <c:pt idx="3">
                  <c:v>9.6000000000000002E-2</c:v>
                </c:pt>
                <c:pt idx="4">
                  <c:v>6.7000000000000004E-2</c:v>
                </c:pt>
                <c:pt idx="5">
                  <c:v>0.108</c:v>
                </c:pt>
                <c:pt idx="6">
                  <c:v>7.2999999999999995E-2</c:v>
                </c:pt>
                <c:pt idx="7">
                  <c:v>7.2999999999999995E-2</c:v>
                </c:pt>
                <c:pt idx="8">
                  <c:v>0.106</c:v>
                </c:pt>
                <c:pt idx="9">
                  <c:v>5.8999999999999997E-2</c:v>
                </c:pt>
                <c:pt idx="10">
                  <c:v>8.7999999999999995E-2</c:v>
                </c:pt>
                <c:pt idx="11">
                  <c:v>0.13800000000000001</c:v>
                </c:pt>
              </c:numCache>
            </c:numRef>
          </c:val>
          <c:extLst>
            <c:ext xmlns:c16="http://schemas.microsoft.com/office/drawing/2014/chart" uri="{C3380CC4-5D6E-409C-BE32-E72D297353CC}">
              <c16:uniqueId val="{00000001-4BE3-477C-B83C-8D6E4565D43D}"/>
            </c:ext>
          </c:extLst>
        </c:ser>
        <c:ser>
          <c:idx val="2"/>
          <c:order val="2"/>
          <c:tx>
            <c:strRef>
              <c:f>'Partida 04'!$C$34</c:f>
              <c:strCache>
                <c:ptCount val="1"/>
                <c:pt idx="0">
                  <c:v>% Ejecución Ppto. Vigente 2019</c:v>
                </c:pt>
              </c:strCache>
            </c:strRef>
          </c:tx>
          <c:spPr>
            <a:solidFill>
              <a:srgbClr val="C0504D"/>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04'!$D$31:$O$31</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04'!$D$34:$H$34</c:f>
              <c:numCache>
                <c:formatCode>0.0%</c:formatCode>
                <c:ptCount val="5"/>
                <c:pt idx="0">
                  <c:v>9.8465307841019034E-2</c:v>
                </c:pt>
                <c:pt idx="1">
                  <c:v>6.6063434414056529E-2</c:v>
                </c:pt>
                <c:pt idx="2">
                  <c:v>8.3910710045843051E-2</c:v>
                </c:pt>
                <c:pt idx="3">
                  <c:v>0.10390455919652329</c:v>
                </c:pt>
                <c:pt idx="4">
                  <c:v>6.9628237819129385E-2</c:v>
                </c:pt>
              </c:numCache>
            </c:numRef>
          </c:val>
          <c:extLst>
            <c:ext xmlns:c16="http://schemas.microsoft.com/office/drawing/2014/chart" uri="{C3380CC4-5D6E-409C-BE32-E72D297353CC}">
              <c16:uniqueId val="{00000002-4BE3-477C-B83C-8D6E4565D43D}"/>
            </c:ext>
          </c:extLst>
        </c:ser>
        <c:dLbls>
          <c:showLegendKey val="0"/>
          <c:showVal val="0"/>
          <c:showCatName val="0"/>
          <c:showSerName val="0"/>
          <c:showPercent val="0"/>
          <c:showBubbleSize val="0"/>
        </c:dLbls>
        <c:gapWidth val="150"/>
        <c:overlap val="-49"/>
        <c:axId val="123764096"/>
        <c:axId val="123778176"/>
      </c:barChart>
      <c:catAx>
        <c:axId val="123764096"/>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23778176"/>
        <c:crosses val="autoZero"/>
        <c:auto val="0"/>
        <c:lblAlgn val="ctr"/>
        <c:lblOffset val="100"/>
        <c:noMultiLvlLbl val="0"/>
      </c:catAx>
      <c:valAx>
        <c:axId val="123778176"/>
        <c:scaling>
          <c:orientation val="minMax"/>
        </c:scaling>
        <c:delete val="0"/>
        <c:axPos val="l"/>
        <c:numFmt formatCode="0.0%" sourceLinked="1"/>
        <c:majorTickMark val="out"/>
        <c:minorTickMark val="none"/>
        <c:tickLblPos val="nextTo"/>
        <c:txPr>
          <a:bodyPr/>
          <a:lstStyle/>
          <a:p>
            <a:pPr>
              <a:defRPr sz="800"/>
            </a:pPr>
            <a:endParaRPr lang="es-CL"/>
          </a:p>
        </c:txPr>
        <c:crossAx val="123764096"/>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lineChart>
        <c:grouping val="standard"/>
        <c:varyColors val="0"/>
        <c:ser>
          <c:idx val="0"/>
          <c:order val="0"/>
          <c:tx>
            <c:strRef>
              <c:f>'Partida 04'!$C$28</c:f>
              <c:strCache>
                <c:ptCount val="1"/>
                <c:pt idx="0">
                  <c:v>% Ejecución Ppto. Vigente 2017</c:v>
                </c:pt>
              </c:strCache>
            </c:strRef>
          </c:tx>
          <c:spPr>
            <a:ln>
              <a:solidFill>
                <a:srgbClr val="9BBB59"/>
              </a:solidFill>
            </a:ln>
          </c:spPr>
          <c:marker>
            <c:symbol val="none"/>
          </c:marker>
          <c:cat>
            <c:strRef>
              <c:f>'Partida 04'!$D$27:$O$27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04'!$D$28:$O$28</c:f>
              <c:numCache>
                <c:formatCode>0.0%</c:formatCode>
                <c:ptCount val="12"/>
                <c:pt idx="0">
                  <c:v>8.8999999999999996E-2</c:v>
                </c:pt>
                <c:pt idx="1">
                  <c:v>0.155</c:v>
                </c:pt>
                <c:pt idx="2">
                  <c:v>0.23799999999999999</c:v>
                </c:pt>
                <c:pt idx="3">
                  <c:v>0.33300000000000002</c:v>
                </c:pt>
                <c:pt idx="4">
                  <c:v>0.40600000000000003</c:v>
                </c:pt>
                <c:pt idx="5">
                  <c:v>0.504</c:v>
                </c:pt>
                <c:pt idx="6">
                  <c:v>0.51500000000000001</c:v>
                </c:pt>
                <c:pt idx="7">
                  <c:v>0.59</c:v>
                </c:pt>
                <c:pt idx="8">
                  <c:v>0.68899999999999995</c:v>
                </c:pt>
                <c:pt idx="9">
                  <c:v>0.74299999999999999</c:v>
                </c:pt>
                <c:pt idx="10">
                  <c:v>0.83799999999999997</c:v>
                </c:pt>
                <c:pt idx="11">
                  <c:v>0.98799999999999999</c:v>
                </c:pt>
              </c:numCache>
            </c:numRef>
          </c:val>
          <c:smooth val="0"/>
          <c:extLst>
            <c:ext xmlns:c16="http://schemas.microsoft.com/office/drawing/2014/chart" uri="{C3380CC4-5D6E-409C-BE32-E72D297353CC}">
              <c16:uniqueId val="{00000000-A37E-476A-953D-972BADC0483D}"/>
            </c:ext>
          </c:extLst>
        </c:ser>
        <c:ser>
          <c:idx val="1"/>
          <c:order val="1"/>
          <c:tx>
            <c:strRef>
              <c:f>'Partida 04'!$C$29</c:f>
              <c:strCache>
                <c:ptCount val="1"/>
                <c:pt idx="0">
                  <c:v>% Ejecución Ppto. Vigente 2018</c:v>
                </c:pt>
              </c:strCache>
            </c:strRef>
          </c:tx>
          <c:spPr>
            <a:ln>
              <a:solidFill>
                <a:srgbClr val="0070C0"/>
              </a:solidFill>
            </a:ln>
          </c:spPr>
          <c:marker>
            <c:symbol val="none"/>
          </c:marker>
          <c:cat>
            <c:strRef>
              <c:f>'Partida 04'!$D$27:$O$27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04'!$D$29:$O$29</c:f>
              <c:numCache>
                <c:formatCode>0.0%</c:formatCode>
                <c:ptCount val="12"/>
                <c:pt idx="0">
                  <c:v>0.112</c:v>
                </c:pt>
                <c:pt idx="1">
                  <c:v>0.18</c:v>
                </c:pt>
                <c:pt idx="2">
                  <c:v>0.27200000000000002</c:v>
                </c:pt>
                <c:pt idx="3">
                  <c:v>0.35499999999999998</c:v>
                </c:pt>
                <c:pt idx="4">
                  <c:v>0.42199999999999999</c:v>
                </c:pt>
                <c:pt idx="5">
                  <c:v>0.53100000000000003</c:v>
                </c:pt>
                <c:pt idx="6">
                  <c:v>0.60899999999999999</c:v>
                </c:pt>
                <c:pt idx="7">
                  <c:v>0.622</c:v>
                </c:pt>
                <c:pt idx="8">
                  <c:v>0.72799999999999998</c:v>
                </c:pt>
                <c:pt idx="9">
                  <c:v>0.78500000000000003</c:v>
                </c:pt>
                <c:pt idx="10">
                  <c:v>0.873</c:v>
                </c:pt>
                <c:pt idx="11">
                  <c:v>0.98399999999999999</c:v>
                </c:pt>
              </c:numCache>
            </c:numRef>
          </c:val>
          <c:smooth val="0"/>
          <c:extLst>
            <c:ext xmlns:c16="http://schemas.microsoft.com/office/drawing/2014/chart" uri="{C3380CC4-5D6E-409C-BE32-E72D297353CC}">
              <c16:uniqueId val="{00000001-A37E-476A-953D-972BADC0483D}"/>
            </c:ext>
          </c:extLst>
        </c:ser>
        <c:ser>
          <c:idx val="2"/>
          <c:order val="2"/>
          <c:tx>
            <c:strRef>
              <c:f>'Partida 04'!$C$30</c:f>
              <c:strCache>
                <c:ptCount val="1"/>
                <c:pt idx="0">
                  <c:v>% Ejecución Ppto. Vigente 2019</c:v>
                </c:pt>
              </c:strCache>
            </c:strRef>
          </c:tx>
          <c:spPr>
            <a:ln>
              <a:solidFill>
                <a:srgbClr val="C00000"/>
              </a:solidFill>
            </a:ln>
          </c:spPr>
          <c:marker>
            <c:symbol val="none"/>
          </c:marker>
          <c:dLbls>
            <c:dLbl>
              <c:idx val="0"/>
              <c:layout>
                <c:manualLayout>
                  <c:x val="-3.5153797865662272E-2"/>
                  <c:y val="2.916666666666666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37E-476A-953D-972BADC0483D}"/>
                </c:ext>
              </c:extLst>
            </c:dLbl>
            <c:dLbl>
              <c:idx val="1"/>
              <c:layout>
                <c:manualLayout>
                  <c:x val="-4.519774011299435E-2"/>
                  <c:y val="2.91666666666665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37E-476A-953D-972BADC0483D}"/>
                </c:ext>
              </c:extLst>
            </c:dLbl>
            <c:dLbl>
              <c:idx val="2"/>
              <c:layout>
                <c:manualLayout>
                  <c:x val="-5.0219711236660386E-2"/>
                  <c:y val="2.916666666666659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37E-476A-953D-972BADC0483D}"/>
                </c:ext>
              </c:extLst>
            </c:dLbl>
            <c:dLbl>
              <c:idx val="3"/>
              <c:layout>
                <c:manualLayout>
                  <c:x val="-4.2686754551161374E-2"/>
                  <c:y val="3.333333333333333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37E-476A-953D-972BADC0483D}"/>
                </c:ext>
              </c:extLst>
            </c:dLbl>
            <c:dLbl>
              <c:idx val="4"/>
              <c:layout>
                <c:manualLayout>
                  <c:x val="-4.0175768989328314E-2"/>
                  <c:y val="4.58333333333332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37E-476A-953D-972BADC0483D}"/>
                </c:ext>
              </c:extLst>
            </c:dLbl>
            <c:spPr>
              <a:noFill/>
              <a:ln>
                <a:noFill/>
              </a:ln>
              <a:effectLst/>
            </c:spPr>
            <c:txPr>
              <a:bodyPr/>
              <a:lstStyle/>
              <a:p>
                <a:pPr>
                  <a:defRPr sz="800" b="1"/>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04'!$D$27:$O$27</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04'!$D$30:$H$30</c:f>
              <c:numCache>
                <c:formatCode>0.0%</c:formatCode>
                <c:ptCount val="5"/>
                <c:pt idx="0">
                  <c:v>9.8465307841019034E-2</c:v>
                </c:pt>
                <c:pt idx="1">
                  <c:v>0.16452874225507555</c:v>
                </c:pt>
                <c:pt idx="2">
                  <c:v>0.24358350545267077</c:v>
                </c:pt>
                <c:pt idx="3">
                  <c:v>0.34748806464919407</c:v>
                </c:pt>
                <c:pt idx="4">
                  <c:v>0.41711630246832343</c:v>
                </c:pt>
              </c:numCache>
            </c:numRef>
          </c:val>
          <c:smooth val="0"/>
          <c:extLst>
            <c:ext xmlns:c16="http://schemas.microsoft.com/office/drawing/2014/chart" uri="{C3380CC4-5D6E-409C-BE32-E72D297353CC}">
              <c16:uniqueId val="{00000007-A37E-476A-953D-972BADC0483D}"/>
            </c:ext>
          </c:extLst>
        </c:ser>
        <c:dLbls>
          <c:showLegendKey val="0"/>
          <c:showVal val="0"/>
          <c:showCatName val="0"/>
          <c:showSerName val="0"/>
          <c:showPercent val="0"/>
          <c:showBubbleSize val="0"/>
        </c:dLbls>
        <c:smooth val="0"/>
        <c:axId val="66230528"/>
        <c:axId val="66236416"/>
      </c:lineChart>
      <c:catAx>
        <c:axId val="66230528"/>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66236416"/>
        <c:crosses val="autoZero"/>
        <c:auto val="1"/>
        <c:lblAlgn val="ctr"/>
        <c:lblOffset val="100"/>
        <c:tickLblSkip val="1"/>
        <c:noMultiLvlLbl val="0"/>
      </c:catAx>
      <c:valAx>
        <c:axId val="66236416"/>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66230528"/>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45" tIns="46422" rIns="92845" bIns="46422" rtlCol="0"/>
          <a:lstStyle>
            <a:lvl1pPr algn="l">
              <a:defRPr sz="1200"/>
            </a:lvl1pPr>
          </a:lstStyle>
          <a:p>
            <a:endParaRPr lang="es-CL"/>
          </a:p>
        </p:txBody>
      </p:sp>
      <p:sp>
        <p:nvSpPr>
          <p:cNvPr id="3" name="2 Marcador de fecha"/>
          <p:cNvSpPr>
            <a:spLocks noGrp="1"/>
          </p:cNvSpPr>
          <p:nvPr>
            <p:ph type="dt" sz="quarter" idx="1"/>
          </p:nvPr>
        </p:nvSpPr>
        <p:spPr>
          <a:xfrm>
            <a:off x="4008710" y="0"/>
            <a:ext cx="3066733" cy="468154"/>
          </a:xfrm>
          <a:prstGeom prst="rect">
            <a:avLst/>
          </a:prstGeom>
        </p:spPr>
        <p:txBody>
          <a:bodyPr vert="horz" lIns="92845" tIns="46422" rIns="92845" bIns="46422" rtlCol="0"/>
          <a:lstStyle>
            <a:lvl1pPr algn="r">
              <a:defRPr sz="1200"/>
            </a:lvl1pPr>
          </a:lstStyle>
          <a:p>
            <a:fld id="{616FA1BA-8A8E-4023-9C91-FC56F051C6FA}" type="datetimeFigureOut">
              <a:rPr lang="es-CL" smtClean="0"/>
              <a:t>03-07-2019</a:t>
            </a:fld>
            <a:endParaRPr lang="es-CL"/>
          </a:p>
        </p:txBody>
      </p:sp>
      <p:sp>
        <p:nvSpPr>
          <p:cNvPr id="4" name="3 Marcador de pie de página"/>
          <p:cNvSpPr>
            <a:spLocks noGrp="1"/>
          </p:cNvSpPr>
          <p:nvPr>
            <p:ph type="ftr" sz="quarter" idx="2"/>
          </p:nvPr>
        </p:nvSpPr>
        <p:spPr>
          <a:xfrm>
            <a:off x="4" y="8893296"/>
            <a:ext cx="3066733" cy="468154"/>
          </a:xfrm>
          <a:prstGeom prst="rect">
            <a:avLst/>
          </a:prstGeom>
        </p:spPr>
        <p:txBody>
          <a:bodyPr vert="horz" lIns="92845" tIns="46422" rIns="92845" bIns="46422"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08710" y="8893296"/>
            <a:ext cx="3066733" cy="468154"/>
          </a:xfrm>
          <a:prstGeom prst="rect">
            <a:avLst/>
          </a:prstGeom>
        </p:spPr>
        <p:txBody>
          <a:bodyPr vert="horz" lIns="92845" tIns="46422" rIns="92845" bIns="46422"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45" tIns="46422" rIns="92845" bIns="46422" rtlCol="0"/>
          <a:lstStyle>
            <a:lvl1pPr algn="l">
              <a:defRPr sz="1200"/>
            </a:lvl1pPr>
          </a:lstStyle>
          <a:p>
            <a:endParaRPr lang="es-CL"/>
          </a:p>
        </p:txBody>
      </p:sp>
      <p:sp>
        <p:nvSpPr>
          <p:cNvPr id="3" name="2 Marcador de fecha"/>
          <p:cNvSpPr>
            <a:spLocks noGrp="1"/>
          </p:cNvSpPr>
          <p:nvPr>
            <p:ph type="dt" idx="1"/>
          </p:nvPr>
        </p:nvSpPr>
        <p:spPr>
          <a:xfrm>
            <a:off x="4008710" y="0"/>
            <a:ext cx="3066733" cy="468154"/>
          </a:xfrm>
          <a:prstGeom prst="rect">
            <a:avLst/>
          </a:prstGeom>
        </p:spPr>
        <p:txBody>
          <a:bodyPr vert="horz" lIns="92845" tIns="46422" rIns="92845" bIns="46422" rtlCol="0"/>
          <a:lstStyle>
            <a:lvl1pPr algn="r">
              <a:defRPr sz="1200"/>
            </a:lvl1pPr>
          </a:lstStyle>
          <a:p>
            <a:fld id="{E2B5B10E-871D-42A9-AFA9-7078BA467708}" type="datetimeFigureOut">
              <a:rPr lang="es-CL" smtClean="0"/>
              <a:t>03-07-2019</a:t>
            </a:fld>
            <a:endParaRPr lang="es-CL"/>
          </a:p>
        </p:txBody>
      </p:sp>
      <p:sp>
        <p:nvSpPr>
          <p:cNvPr id="4" name="3 Marcador de imagen de diapositiva"/>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2845" tIns="46422" rIns="92845" bIns="46422"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2845" tIns="46422" rIns="92845" bIns="46422"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893296"/>
            <a:ext cx="3066733" cy="468154"/>
          </a:xfrm>
          <a:prstGeom prst="rect">
            <a:avLst/>
          </a:prstGeom>
        </p:spPr>
        <p:txBody>
          <a:bodyPr vert="horz" lIns="92845" tIns="46422" rIns="92845" bIns="46422"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10" y="8893296"/>
            <a:ext cx="3066733" cy="468154"/>
          </a:xfrm>
          <a:prstGeom prst="rect">
            <a:avLst/>
          </a:prstGeom>
        </p:spPr>
        <p:txBody>
          <a:bodyPr vert="horz" lIns="92845" tIns="46422" rIns="92845" bIns="46422"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03-07-2019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03-07-2019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03-07-2019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03-07-2019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03-07-2019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03-07-2019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03-07-2019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03-07-2019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03-07-2019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03-07-2019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03-07-2019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03-07-2019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03-07-2019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03-07-2019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03-07-2019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03-07-2019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03-07-2019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03-07-2019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03-07-2019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03-07-2019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03-07-2019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03-07-2019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03-07-2019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376"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03-07-2019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32" name="Picture 18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619750" y="2679"/>
            <a:ext cx="352425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PRESUPUESTARIA DE GASTOS ACUMULADA</a:t>
            </a:r>
            <a:br>
              <a:rPr lang="es-CL" sz="2000" b="1" dirty="0">
                <a:latin typeface="+mn-lt"/>
              </a:rPr>
            </a:br>
            <a:r>
              <a:rPr lang="es-CL" sz="2000" b="1" dirty="0">
                <a:latin typeface="+mn-lt"/>
              </a:rPr>
              <a:t>AL MES DE MAYO DE 2019</a:t>
            </a:r>
            <a:br>
              <a:rPr lang="es-CL" sz="2000" b="1" dirty="0">
                <a:latin typeface="+mn-lt"/>
              </a:rPr>
            </a:br>
            <a:r>
              <a:rPr lang="es-CL" sz="2000" b="1" dirty="0">
                <a:latin typeface="+mn-lt"/>
              </a:rPr>
              <a:t>PARTIDA 04:</a:t>
            </a:r>
            <a:br>
              <a:rPr lang="es-CL" sz="2000" b="1" dirty="0">
                <a:latin typeface="+mn-lt"/>
              </a:rPr>
            </a:br>
            <a:r>
              <a:rPr lang="es-CL" sz="2000" b="1" dirty="0">
                <a:latin typeface="+mn-lt"/>
              </a:rPr>
              <a:t>CONTRALORÍA GENERAL DE LA REPÚBLICA</a:t>
            </a:r>
          </a:p>
        </p:txBody>
      </p:sp>
      <p:sp>
        <p:nvSpPr>
          <p:cNvPr id="7" name="6 CuadroTexto"/>
          <p:cNvSpPr txBox="1"/>
          <p:nvPr/>
        </p:nvSpPr>
        <p:spPr>
          <a:xfrm>
            <a:off x="3923928" y="5661248"/>
            <a:ext cx="4536504" cy="276999"/>
          </a:xfrm>
          <a:prstGeom prst="rect">
            <a:avLst/>
          </a:prstGeom>
          <a:noFill/>
        </p:spPr>
        <p:txBody>
          <a:bodyPr wrap="square" rtlCol="0">
            <a:spAutoFit/>
          </a:bodyPr>
          <a:lstStyle/>
          <a:p>
            <a:pPr algn="r"/>
            <a:r>
              <a:rPr lang="es-CL" sz="1200" dirty="0"/>
              <a:t>Valparaíso, julio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21" name="Picture 1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199" y="545351"/>
            <a:ext cx="4805395" cy="939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2</a:t>
            </a:fld>
            <a:endParaRPr lang="es-CL"/>
          </a:p>
        </p:txBody>
      </p:sp>
      <p:sp>
        <p:nvSpPr>
          <p:cNvPr id="6" name="1 Título"/>
          <p:cNvSpPr txBox="1">
            <a:spLocks/>
          </p:cNvSpPr>
          <p:nvPr/>
        </p:nvSpPr>
        <p:spPr>
          <a:xfrm>
            <a:off x="386224" y="1340768"/>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600"/>
              </a:spcBef>
              <a:spcAft>
                <a:spcPts val="600"/>
              </a:spcAft>
            </a:pPr>
            <a:r>
              <a:rPr lang="es-CL" sz="1600" b="1" dirty="0">
                <a:latin typeface="+mn-lt"/>
                <a:ea typeface="Verdana" pitchFamily="34" charset="0"/>
                <a:cs typeface="Verdana" pitchFamily="34" charset="0"/>
              </a:rPr>
              <a:t>Principales hallazgos</a:t>
            </a:r>
          </a:p>
          <a:p>
            <a:pPr marL="355600" indent="-355600" algn="just">
              <a:spcBef>
                <a:spcPts val="600"/>
              </a:spcBef>
              <a:spcAft>
                <a:spcPts val="600"/>
              </a:spcAft>
              <a:buFont typeface="+mj-lt"/>
              <a:buAutoNum type="arabicPeriod"/>
            </a:pPr>
            <a:r>
              <a:rPr lang="es-CL" sz="1200" dirty="0"/>
              <a:t>El Presupuesto 2019 de la Contraloría General de la República asciende a </a:t>
            </a:r>
            <a:r>
              <a:rPr lang="es-CL" sz="1200" b="1" dirty="0"/>
              <a:t>$80.313 millones</a:t>
            </a:r>
            <a:r>
              <a:rPr lang="es-CL" sz="1100" dirty="0"/>
              <a:t>. </a:t>
            </a:r>
          </a:p>
          <a:p>
            <a:pPr marL="355600" lvl="0" indent="-355600" algn="just">
              <a:spcBef>
                <a:spcPts val="600"/>
              </a:spcBef>
              <a:spcAft>
                <a:spcPts val="600"/>
              </a:spcAft>
              <a:buFont typeface="+mj-lt"/>
              <a:buAutoNum type="arabicPeriod"/>
            </a:pPr>
            <a:r>
              <a:rPr lang="es-CL" sz="1200" dirty="0">
                <a:solidFill>
                  <a:prstClr val="black"/>
                </a:solidFill>
                <a:ea typeface="+mn-ea"/>
                <a:cs typeface="+mn-cs"/>
              </a:rPr>
              <a:t>Para 2019, el presupuesto de la Contraloría  presenta una variación real de 4,3% respecto del año 2018 (Inicial + reajustes + leyes especiales + ajuste fiscal)</a:t>
            </a:r>
          </a:p>
          <a:p>
            <a:pPr marL="355600" indent="-355600" algn="just">
              <a:spcBef>
                <a:spcPts val="600"/>
              </a:spcBef>
              <a:spcAft>
                <a:spcPts val="600"/>
              </a:spcAft>
              <a:buFont typeface="+mj-lt"/>
              <a:buAutoNum type="arabicPeriod"/>
            </a:pPr>
            <a:r>
              <a:rPr lang="es-CL" sz="1200" dirty="0">
                <a:solidFill>
                  <a:prstClr val="black"/>
                </a:solidFill>
                <a:ea typeface="+mn-ea"/>
                <a:cs typeface="+mn-cs"/>
              </a:rPr>
              <a:t>El Presupuesto 2019 se distribuye en:</a:t>
            </a:r>
            <a:r>
              <a:rPr lang="es-MX" sz="1200" dirty="0"/>
              <a:t> </a:t>
            </a:r>
            <a:r>
              <a:rPr lang="es-MX" sz="1200" b="1" dirty="0"/>
              <a:t>78% a Gastos en Personal, 12% en Bienes y Servicios de Consumo y 3,9% en Iniciativas de Inversión.</a:t>
            </a:r>
          </a:p>
          <a:p>
            <a:pPr algn="just">
              <a:spcBef>
                <a:spcPts val="600"/>
              </a:spcBef>
              <a:spcAft>
                <a:spcPts val="600"/>
              </a:spcAft>
            </a:pPr>
            <a:endParaRPr lang="es-MX" sz="1600" dirty="0"/>
          </a:p>
          <a:p>
            <a:pPr marL="342900" indent="-342900" algn="just">
              <a:spcBef>
                <a:spcPts val="600"/>
              </a:spcBef>
              <a:spcAft>
                <a:spcPts val="600"/>
              </a:spcAft>
              <a:buFont typeface="+mj-lt"/>
              <a:buAutoNum type="arabicPeriod" startAt="3"/>
            </a:pPr>
            <a:endParaRPr lang="es-CL" sz="1600" dirty="0"/>
          </a:p>
        </p:txBody>
      </p:sp>
      <p:pic>
        <p:nvPicPr>
          <p:cNvPr id="7" name="Marcador de contenido 6">
            <a:extLst>
              <a:ext uri="{FF2B5EF4-FFF2-40B4-BE49-F238E27FC236}">
                <a16:creationId xmlns:a16="http://schemas.microsoft.com/office/drawing/2014/main" id="{A909BF1D-7A1A-4CC4-8927-F3477256397B}"/>
              </a:ext>
            </a:extLst>
          </p:cNvPr>
          <p:cNvPicPr>
            <a:picLocks noGrp="1" noChangeAspect="1"/>
          </p:cNvPicPr>
          <p:nvPr>
            <p:ph idx="1"/>
          </p:nvPr>
        </p:nvPicPr>
        <p:blipFill>
          <a:blip r:embed="rId2"/>
          <a:stretch>
            <a:fillRect/>
          </a:stretch>
        </p:blipFill>
        <p:spPr>
          <a:xfrm>
            <a:off x="1888484" y="3219747"/>
            <a:ext cx="5367032" cy="3169965"/>
          </a:xfrm>
          <a:prstGeom prst="rect">
            <a:avLst/>
          </a:prstGeom>
        </p:spPr>
      </p:pic>
    </p:spTree>
    <p:extLst>
      <p:ext uri="{BB962C8B-B14F-4D97-AF65-F5344CB8AC3E}">
        <p14:creationId xmlns:p14="http://schemas.microsoft.com/office/powerpoint/2010/main" val="3205060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número de diapositiva 4">
            <a:extLst>
              <a:ext uri="{FF2B5EF4-FFF2-40B4-BE49-F238E27FC236}">
                <a16:creationId xmlns:a16="http://schemas.microsoft.com/office/drawing/2014/main" id="{612B46E8-5FCA-4B05-A798-3F9F146A3383}"/>
              </a:ext>
            </a:extLst>
          </p:cNvPr>
          <p:cNvSpPr>
            <a:spLocks noGrp="1"/>
          </p:cNvSpPr>
          <p:nvPr>
            <p:ph type="sldNum" sz="quarter" idx="12"/>
          </p:nvPr>
        </p:nvSpPr>
        <p:spPr/>
        <p:txBody>
          <a:bodyPr/>
          <a:lstStyle/>
          <a:p>
            <a:fld id="{66452F03-F775-4AB4-A3E9-A5A78C748C69}" type="slidenum">
              <a:rPr lang="es-CL" smtClean="0"/>
              <a:t>3</a:t>
            </a:fld>
            <a:endParaRPr lang="es-CL"/>
          </a:p>
        </p:txBody>
      </p:sp>
      <p:sp>
        <p:nvSpPr>
          <p:cNvPr id="6" name="1 Título">
            <a:extLst>
              <a:ext uri="{FF2B5EF4-FFF2-40B4-BE49-F238E27FC236}">
                <a16:creationId xmlns:a16="http://schemas.microsoft.com/office/drawing/2014/main" id="{64D91F17-ADA1-4D69-AAA1-674592434E9B}"/>
              </a:ext>
            </a:extLst>
          </p:cNvPr>
          <p:cNvSpPr>
            <a:spLocks noGrp="1"/>
          </p:cNvSpPr>
          <p:nvPr>
            <p:ph type="title"/>
          </p:nvPr>
        </p:nvSpPr>
        <p:spPr>
          <a:xfrm>
            <a:off x="457200" y="476672"/>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MAYO</a:t>
            </a:r>
            <a:r>
              <a:rPr lang="es-CL" sz="1600" b="1" dirty="0">
                <a:solidFill>
                  <a:schemeClr val="tx1"/>
                </a:solidFill>
                <a:ea typeface="Verdana" pitchFamily="34" charset="0"/>
                <a:cs typeface="Verdana" pitchFamily="34" charset="0"/>
              </a:rPr>
              <a:t>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2" name="Rectángulo 1">
            <a:extLst>
              <a:ext uri="{FF2B5EF4-FFF2-40B4-BE49-F238E27FC236}">
                <a16:creationId xmlns:a16="http://schemas.microsoft.com/office/drawing/2014/main" id="{625B09F3-8A05-4518-A9DF-7B82E9861C8D}"/>
              </a:ext>
            </a:extLst>
          </p:cNvPr>
          <p:cNvSpPr/>
          <p:nvPr/>
        </p:nvSpPr>
        <p:spPr>
          <a:xfrm>
            <a:off x="519363" y="1300918"/>
            <a:ext cx="8155226" cy="1615827"/>
          </a:xfrm>
          <a:prstGeom prst="rect">
            <a:avLst/>
          </a:prstGeom>
        </p:spPr>
        <p:txBody>
          <a:bodyPr wrap="square">
            <a:spAutoFit/>
          </a:bodyPr>
          <a:lstStyle/>
          <a:p>
            <a:pPr lvl="0" algn="just">
              <a:spcBef>
                <a:spcPts val="600"/>
              </a:spcBef>
              <a:spcAft>
                <a:spcPts val="600"/>
              </a:spcAft>
            </a:pPr>
            <a:r>
              <a:rPr lang="es-CL" sz="1600" b="1" dirty="0">
                <a:solidFill>
                  <a:prstClr val="black"/>
                </a:solidFill>
                <a:ea typeface="Verdana" pitchFamily="34" charset="0"/>
                <a:cs typeface="Verdana" pitchFamily="34" charset="0"/>
              </a:rPr>
              <a:t>Principales hallazgos</a:t>
            </a:r>
          </a:p>
          <a:p>
            <a:pPr marL="342900" lvl="0" indent="-342900" algn="just">
              <a:spcBef>
                <a:spcPts val="1200"/>
              </a:spcBef>
              <a:spcAft>
                <a:spcPts val="1200"/>
              </a:spcAft>
              <a:buFont typeface="+mj-lt"/>
              <a:buAutoNum type="arabicPeriod" startAt="4"/>
            </a:pPr>
            <a:r>
              <a:rPr lang="es-CL" sz="1200" dirty="0">
                <a:solidFill>
                  <a:prstClr val="black"/>
                </a:solidFill>
              </a:rPr>
              <a:t>El presupuesto de </a:t>
            </a:r>
            <a:r>
              <a:rPr lang="es-CL" sz="1200" b="1" dirty="0">
                <a:solidFill>
                  <a:prstClr val="black"/>
                </a:solidFill>
              </a:rPr>
              <a:t>$80.313 millones,</a:t>
            </a:r>
            <a:r>
              <a:rPr lang="es-CL" sz="1200" dirty="0">
                <a:solidFill>
                  <a:prstClr val="black"/>
                </a:solidFill>
              </a:rPr>
              <a:t> al mes de mayo, presenta modificaciones presupuestarias que incrementan la autorización de gastos en $2.442 millones, destinados a deuda flotante, que corresponde a operaciones del año anterior.</a:t>
            </a:r>
          </a:p>
          <a:p>
            <a:pPr marL="342900" lvl="0" indent="-342900" algn="just">
              <a:spcBef>
                <a:spcPts val="1200"/>
              </a:spcBef>
              <a:spcAft>
                <a:spcPts val="1200"/>
              </a:spcAft>
              <a:buFont typeface="+mj-lt"/>
              <a:buAutoNum type="arabicPeriod" startAt="4"/>
            </a:pPr>
            <a:r>
              <a:rPr lang="es-CL" sz="1200" dirty="0">
                <a:solidFill>
                  <a:prstClr val="black"/>
                </a:solidFill>
              </a:rPr>
              <a:t>En el mes de mayo, la ejecución de la Partida 04 Contraloría General de la República fue de </a:t>
            </a:r>
            <a:r>
              <a:rPr lang="es-CL" sz="1200" b="1" dirty="0">
                <a:solidFill>
                  <a:prstClr val="black"/>
                </a:solidFill>
              </a:rPr>
              <a:t>$5.762 millones</a:t>
            </a:r>
            <a:r>
              <a:rPr lang="es-CL" sz="1200" dirty="0">
                <a:solidFill>
                  <a:prstClr val="black"/>
                </a:solidFill>
              </a:rPr>
              <a:t>, </a:t>
            </a:r>
            <a:r>
              <a:rPr lang="es-CL" sz="1200" b="1" dirty="0">
                <a:solidFill>
                  <a:prstClr val="black"/>
                </a:solidFill>
              </a:rPr>
              <a:t>equivalente a un 7%</a:t>
            </a:r>
            <a:r>
              <a:rPr lang="es-CL" sz="1200" dirty="0">
                <a:solidFill>
                  <a:prstClr val="black"/>
                </a:solidFill>
              </a:rPr>
              <a:t> respecto del presupuesto vigente. Este ejecución es superior a lo registrado en el mismo mes del año anterior.</a:t>
            </a:r>
          </a:p>
        </p:txBody>
      </p:sp>
      <p:graphicFrame>
        <p:nvGraphicFramePr>
          <p:cNvPr id="8" name="2 Gráfico">
            <a:extLst>
              <a:ext uri="{FF2B5EF4-FFF2-40B4-BE49-F238E27FC236}">
                <a16:creationId xmlns:a16="http://schemas.microsoft.com/office/drawing/2014/main" id="{07E64580-E7A6-4D61-803A-558CCE8D2DC5}"/>
              </a:ext>
            </a:extLst>
          </p:cNvPr>
          <p:cNvGraphicFramePr>
            <a:graphicFrameLocks/>
          </p:cNvGraphicFramePr>
          <p:nvPr>
            <p:extLst>
              <p:ext uri="{D42A27DB-BD31-4B8C-83A1-F6EECF244321}">
                <p14:modId xmlns:p14="http://schemas.microsoft.com/office/powerpoint/2010/main" val="3905911600"/>
              </p:ext>
            </p:extLst>
          </p:nvPr>
        </p:nvGraphicFramePr>
        <p:xfrm>
          <a:off x="899592" y="3170238"/>
          <a:ext cx="7774997" cy="304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97332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a:t>
            </a:fld>
            <a:endParaRPr lang="es-CL"/>
          </a:p>
        </p:txBody>
      </p:sp>
      <p:sp>
        <p:nvSpPr>
          <p:cNvPr id="7" name="1 Título"/>
          <p:cNvSpPr>
            <a:spLocks noGrp="1"/>
          </p:cNvSpPr>
          <p:nvPr>
            <p:ph type="title"/>
          </p:nvPr>
        </p:nvSpPr>
        <p:spPr>
          <a:xfrm>
            <a:off x="467544" y="579457"/>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EJECUCION ACUMULADA DE GASTOS A </a:t>
            </a:r>
            <a:r>
              <a:rPr lang="es-CL" sz="1600" b="1" dirty="0">
                <a:solidFill>
                  <a:prstClr val="black"/>
                </a:solidFill>
                <a:ea typeface="Verdana" pitchFamily="34" charset="0"/>
                <a:cs typeface="Verdana" pitchFamily="34" charset="0"/>
              </a:rPr>
              <a:t>MAYO</a:t>
            </a:r>
            <a:r>
              <a:rPr lang="es-CL" sz="1600" b="1" dirty="0">
                <a:solidFill>
                  <a:schemeClr val="tx1"/>
                </a:solidFill>
                <a:ea typeface="Verdana" pitchFamily="34" charset="0"/>
                <a:cs typeface="Verdana" pitchFamily="34" charset="0"/>
              </a:rPr>
              <a:t> DE 2019</a:t>
            </a:r>
            <a:r>
              <a:rPr lang="es-CL" sz="1600" b="1" dirty="0">
                <a:solidFill>
                  <a:prstClr val="black"/>
                </a:solidFill>
                <a:ea typeface="Verdana" pitchFamily="34" charset="0"/>
                <a:cs typeface="Verdana" pitchFamily="34" charset="0"/>
              </a:rPr>
              <a:t>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2" name="Rectángulo 1">
            <a:extLst>
              <a:ext uri="{FF2B5EF4-FFF2-40B4-BE49-F238E27FC236}">
                <a16:creationId xmlns:a16="http://schemas.microsoft.com/office/drawing/2014/main" id="{0699E8C1-D64E-4621-86BB-F1182B4DCAD2}"/>
              </a:ext>
            </a:extLst>
          </p:cNvPr>
          <p:cNvSpPr/>
          <p:nvPr/>
        </p:nvSpPr>
        <p:spPr>
          <a:xfrm>
            <a:off x="791580" y="1813715"/>
            <a:ext cx="7560840" cy="1138773"/>
          </a:xfrm>
          <a:prstGeom prst="rect">
            <a:avLst/>
          </a:prstGeom>
        </p:spPr>
        <p:txBody>
          <a:bodyPr wrap="square">
            <a:spAutoFit/>
          </a:bodyPr>
          <a:lstStyle/>
          <a:p>
            <a:pPr lvl="0" algn="just">
              <a:spcBef>
                <a:spcPts val="1200"/>
              </a:spcBef>
              <a:spcAft>
                <a:spcPts val="1200"/>
              </a:spcAft>
            </a:pPr>
            <a:r>
              <a:rPr lang="es-CL" sz="1200" b="1" dirty="0">
                <a:solidFill>
                  <a:prstClr val="black"/>
                </a:solidFill>
                <a:ea typeface="Verdana" pitchFamily="34" charset="0"/>
                <a:cs typeface="Verdana" pitchFamily="34" charset="0"/>
              </a:rPr>
              <a:t>Principales hallazgos</a:t>
            </a:r>
            <a:endParaRPr lang="es-CL" sz="1200" dirty="0">
              <a:solidFill>
                <a:prstClr val="black"/>
              </a:solidFill>
            </a:endParaRPr>
          </a:p>
          <a:p>
            <a:pPr marL="342900" lvl="0" indent="-342900" algn="just">
              <a:spcBef>
                <a:spcPts val="1200"/>
              </a:spcBef>
              <a:spcAft>
                <a:spcPts val="1200"/>
              </a:spcAft>
              <a:buFont typeface="+mj-lt"/>
              <a:buAutoNum type="arabicPeriod" startAt="6"/>
            </a:pPr>
            <a:r>
              <a:rPr lang="es-CL" sz="1200" dirty="0">
                <a:solidFill>
                  <a:prstClr val="black"/>
                </a:solidFill>
              </a:rPr>
              <a:t>El gasto acumulado a mayo de la Partida asciende a </a:t>
            </a:r>
            <a:r>
              <a:rPr lang="es-CL" sz="1200" b="1" dirty="0">
                <a:solidFill>
                  <a:prstClr val="black"/>
                </a:solidFill>
              </a:rPr>
              <a:t>$ 34.518 millones, equivalente a un 41,7% </a:t>
            </a:r>
            <a:r>
              <a:rPr lang="es-CL" sz="1200" dirty="0">
                <a:solidFill>
                  <a:prstClr val="black"/>
                </a:solidFill>
              </a:rPr>
              <a:t>del presupuesto vigente. El comportamiento del gasto a la fecha muestra un avance en línea al de la misma fecha de los años 2017 y 2018. (40,6% y 42,2%, respectivamente.).</a:t>
            </a:r>
          </a:p>
        </p:txBody>
      </p:sp>
      <p:graphicFrame>
        <p:nvGraphicFramePr>
          <p:cNvPr id="6" name="1 Gráfico">
            <a:extLst>
              <a:ext uri="{FF2B5EF4-FFF2-40B4-BE49-F238E27FC236}">
                <a16:creationId xmlns:a16="http://schemas.microsoft.com/office/drawing/2014/main" id="{5DEE9E19-4B2C-479D-89DB-FF54FBE7F2B2}"/>
              </a:ext>
            </a:extLst>
          </p:cNvPr>
          <p:cNvGraphicFramePr>
            <a:graphicFrameLocks/>
          </p:cNvGraphicFramePr>
          <p:nvPr>
            <p:extLst>
              <p:ext uri="{D42A27DB-BD31-4B8C-83A1-F6EECF244321}">
                <p14:modId xmlns:p14="http://schemas.microsoft.com/office/powerpoint/2010/main" val="2062708230"/>
              </p:ext>
            </p:extLst>
          </p:nvPr>
        </p:nvGraphicFramePr>
        <p:xfrm>
          <a:off x="1187624" y="3130419"/>
          <a:ext cx="7164796" cy="3048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40912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47CFB550-EB00-44DF-B689-36C3DE75CBCF}"/>
              </a:ext>
            </a:extLst>
          </p:cNvPr>
          <p:cNvSpPr>
            <a:spLocks noGrp="1"/>
          </p:cNvSpPr>
          <p:nvPr>
            <p:ph idx="1"/>
          </p:nvPr>
        </p:nvSpPr>
        <p:spPr>
          <a:xfrm>
            <a:off x="457200" y="1600201"/>
            <a:ext cx="8229600" cy="3701008"/>
          </a:xfrm>
        </p:spPr>
        <p:txBody>
          <a:bodyPr/>
          <a:lstStyle/>
          <a:p>
            <a:pPr marL="0" lvl="0" indent="0" algn="just">
              <a:spcBef>
                <a:spcPts val="1200"/>
              </a:spcBef>
              <a:spcAft>
                <a:spcPts val="1200"/>
              </a:spcAft>
              <a:buNone/>
            </a:pPr>
            <a:r>
              <a:rPr lang="es-CL" sz="1200" b="1" dirty="0">
                <a:solidFill>
                  <a:prstClr val="black"/>
                </a:solidFill>
              </a:rPr>
              <a:t>Principales Hallazgos</a:t>
            </a:r>
          </a:p>
          <a:p>
            <a:pPr marL="0" lvl="0" indent="0" algn="just">
              <a:spcBef>
                <a:spcPts val="1200"/>
              </a:spcBef>
              <a:spcAft>
                <a:spcPts val="1200"/>
              </a:spcAft>
              <a:buNone/>
            </a:pPr>
            <a:r>
              <a:rPr lang="es-CL" sz="1200" b="1" dirty="0">
                <a:solidFill>
                  <a:prstClr val="black"/>
                </a:solidFill>
              </a:rPr>
              <a:t>Líneas programáticas y contenidos de la Ley de Presupuesto 2019</a:t>
            </a:r>
            <a:r>
              <a:rPr lang="es-CL" sz="1200" dirty="0">
                <a:solidFill>
                  <a:prstClr val="black"/>
                </a:solidFill>
              </a:rPr>
              <a:t> (identifican prioridades en las actividades de Contraloría). </a:t>
            </a:r>
          </a:p>
          <a:p>
            <a:pPr marL="228600" lvl="0" indent="-228600" algn="just" defTabSz="984250">
              <a:spcBef>
                <a:spcPts val="600"/>
              </a:spcBef>
              <a:spcAft>
                <a:spcPts val="600"/>
              </a:spcAft>
              <a:buFont typeface="+mj-lt"/>
              <a:buAutoNum type="arabicPeriod"/>
              <a:tabLst>
                <a:tab pos="0" algn="l"/>
                <a:tab pos="7891463" algn="l"/>
              </a:tabLst>
            </a:pPr>
            <a:r>
              <a:rPr lang="es-MX" sz="1200" b="1" dirty="0">
                <a:solidFill>
                  <a:prstClr val="black"/>
                </a:solidFill>
              </a:rPr>
              <a:t>Gestión Administrativa</a:t>
            </a:r>
            <a:r>
              <a:rPr lang="es-MX" sz="1200" dirty="0">
                <a:solidFill>
                  <a:prstClr val="black"/>
                </a:solidFill>
              </a:rPr>
              <a:t>: </a:t>
            </a:r>
            <a:r>
              <a:rPr lang="es-MX" sz="1200" b="1" dirty="0">
                <a:solidFill>
                  <a:prstClr val="black"/>
                </a:solidFill>
              </a:rPr>
              <a:t>$76.187 millones</a:t>
            </a:r>
            <a:r>
              <a:rPr lang="es-MX" sz="1200" dirty="0">
                <a:solidFill>
                  <a:prstClr val="black"/>
                </a:solidFill>
              </a:rPr>
              <a:t>. </a:t>
            </a:r>
            <a:r>
              <a:rPr lang="es-CL" sz="1200" dirty="0">
                <a:solidFill>
                  <a:prstClr val="black"/>
                </a:solidFill>
              </a:rPr>
              <a:t>Corresponde a: Gastos en Personal, Bienes y Servicios de Consumo, </a:t>
            </a:r>
            <a:r>
              <a:rPr lang="es-CL" sz="1200" dirty="0" err="1">
                <a:solidFill>
                  <a:prstClr val="black"/>
                </a:solidFill>
              </a:rPr>
              <a:t>Integros</a:t>
            </a:r>
            <a:r>
              <a:rPr lang="es-CL" sz="1200" dirty="0">
                <a:solidFill>
                  <a:prstClr val="black"/>
                </a:solidFill>
              </a:rPr>
              <a:t> al Fisco y Adquisición de Activos No Financieros, necesarios para el normal funcionamiento de la Contraloría General, su sede central, más 16 sedes regionales.</a:t>
            </a:r>
          </a:p>
          <a:p>
            <a:pPr marL="438150" indent="-171450" algn="just" defTabSz="984250">
              <a:spcBef>
                <a:spcPts val="600"/>
              </a:spcBef>
              <a:spcAft>
                <a:spcPts val="600"/>
              </a:spcAft>
              <a:tabLst>
                <a:tab pos="0" algn="l"/>
                <a:tab pos="7891463" algn="l"/>
              </a:tabLst>
            </a:pPr>
            <a:r>
              <a:rPr lang="es-CL" sz="1200" dirty="0"/>
              <a:t>Gasto en Personal considera financiamiento para un incremento de dotación de 64 profesionales ($ 1.610 millones), para el fortalecimiento de la función de fiscalización. </a:t>
            </a:r>
            <a:endParaRPr lang="es-CL" sz="1200" b="1" dirty="0">
              <a:solidFill>
                <a:prstClr val="black"/>
              </a:solidFill>
              <a:ea typeface="Verdana" pitchFamily="34" charset="0"/>
              <a:cs typeface="Verdana" pitchFamily="34" charset="0"/>
            </a:endParaRPr>
          </a:p>
          <a:p>
            <a:pPr marL="438150" indent="-171450" algn="just" defTabSz="984250">
              <a:spcBef>
                <a:spcPts val="600"/>
              </a:spcBef>
              <a:spcAft>
                <a:spcPts val="600"/>
              </a:spcAft>
              <a:tabLst>
                <a:tab pos="0" algn="l"/>
                <a:tab pos="7891463" algn="l"/>
              </a:tabLst>
            </a:pPr>
            <a:r>
              <a:rPr lang="es-CL" sz="1200" dirty="0">
                <a:solidFill>
                  <a:prstClr val="black"/>
                </a:solidFill>
              </a:rPr>
              <a:t>Gastos de Operación, incluye $ 81 millones adicionales para financiar la Sede Regional de Ñuble. </a:t>
            </a:r>
          </a:p>
          <a:p>
            <a:pPr marL="438150" indent="-171450" algn="just" defTabSz="984250">
              <a:spcBef>
                <a:spcPts val="600"/>
              </a:spcBef>
              <a:spcAft>
                <a:spcPts val="600"/>
              </a:spcAft>
              <a:tabLst>
                <a:tab pos="0" algn="l"/>
                <a:tab pos="7891463" algn="l"/>
              </a:tabLst>
            </a:pPr>
            <a:r>
              <a:rPr lang="es-CL" sz="1200" dirty="0">
                <a:solidFill>
                  <a:prstClr val="black"/>
                </a:solidFill>
              </a:rPr>
              <a:t>Adquisición de Activos No Financieros se incrementa en $ 540 millones, para financiar programas informáticos asociados a las nuevas tareas de fiscalización. Además, de mobiliario y equipos.</a:t>
            </a:r>
          </a:p>
          <a:p>
            <a:pPr marL="266700" lvl="0" indent="0" algn="just" defTabSz="984250">
              <a:spcBef>
                <a:spcPts val="600"/>
              </a:spcBef>
              <a:spcAft>
                <a:spcPts val="600"/>
              </a:spcAft>
              <a:buNone/>
              <a:tabLst>
                <a:tab pos="0" algn="l"/>
                <a:tab pos="7891463" algn="l"/>
              </a:tabLst>
            </a:pPr>
            <a:r>
              <a:rPr lang="es-CL" sz="1200" b="1" dirty="0">
                <a:solidFill>
                  <a:prstClr val="black"/>
                </a:solidFill>
              </a:rPr>
              <a:t>Al mes de MAYO, de los $76.187 millones de la Gestión Administrativa, se han ejecutado $31.636 millones equivalente a un 41,5%.</a:t>
            </a:r>
          </a:p>
        </p:txBody>
      </p:sp>
      <p:sp>
        <p:nvSpPr>
          <p:cNvPr id="5" name="Marcador de número de diapositiva 4">
            <a:extLst>
              <a:ext uri="{FF2B5EF4-FFF2-40B4-BE49-F238E27FC236}">
                <a16:creationId xmlns:a16="http://schemas.microsoft.com/office/drawing/2014/main" id="{536510D2-58AD-41EB-9804-FA11062C0A62}"/>
              </a:ext>
            </a:extLst>
          </p:cNvPr>
          <p:cNvSpPr>
            <a:spLocks noGrp="1"/>
          </p:cNvSpPr>
          <p:nvPr>
            <p:ph type="sldNum" sz="quarter" idx="12"/>
          </p:nvPr>
        </p:nvSpPr>
        <p:spPr/>
        <p:txBody>
          <a:bodyPr/>
          <a:lstStyle/>
          <a:p>
            <a:fld id="{66452F03-F775-4AB4-A3E9-A5A78C748C69}" type="slidenum">
              <a:rPr lang="es-CL" smtClean="0"/>
              <a:t>5</a:t>
            </a:fld>
            <a:endParaRPr lang="es-CL"/>
          </a:p>
        </p:txBody>
      </p:sp>
      <p:sp>
        <p:nvSpPr>
          <p:cNvPr id="6" name="1 Título">
            <a:extLst>
              <a:ext uri="{FF2B5EF4-FFF2-40B4-BE49-F238E27FC236}">
                <a16:creationId xmlns:a16="http://schemas.microsoft.com/office/drawing/2014/main" id="{149791B2-FA1A-41FE-8EC4-0F8B24615564}"/>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Tree>
    <p:extLst>
      <p:ext uri="{BB962C8B-B14F-4D97-AF65-F5344CB8AC3E}">
        <p14:creationId xmlns:p14="http://schemas.microsoft.com/office/powerpoint/2010/main" val="470538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351356F8-4119-4AD7-9CD3-DAB744D79EBA}"/>
              </a:ext>
            </a:extLst>
          </p:cNvPr>
          <p:cNvSpPr>
            <a:spLocks noGrp="1"/>
          </p:cNvSpPr>
          <p:nvPr>
            <p:ph idx="1"/>
          </p:nvPr>
        </p:nvSpPr>
        <p:spPr/>
        <p:txBody>
          <a:bodyPr/>
          <a:lstStyle/>
          <a:p>
            <a:pPr marL="0" lvl="0" indent="0" algn="just">
              <a:spcBef>
                <a:spcPts val="1200"/>
              </a:spcBef>
              <a:spcAft>
                <a:spcPts val="1200"/>
              </a:spcAft>
              <a:buNone/>
            </a:pPr>
            <a:r>
              <a:rPr lang="es-CL" sz="1200" b="1" dirty="0">
                <a:solidFill>
                  <a:prstClr val="black"/>
                </a:solidFill>
              </a:rPr>
              <a:t>Líneas programáticas y contenidos de la Ley de Presupuesto 2019</a:t>
            </a:r>
            <a:r>
              <a:rPr lang="es-CL" sz="1200" dirty="0">
                <a:solidFill>
                  <a:prstClr val="black"/>
                </a:solidFill>
              </a:rPr>
              <a:t> (identifican prioridades en las actividades de Contraloría). </a:t>
            </a:r>
          </a:p>
          <a:p>
            <a:pPr marL="171450" lvl="0" indent="-171450" algn="just" defTabSz="984250">
              <a:spcBef>
                <a:spcPts val="600"/>
              </a:spcBef>
              <a:spcAft>
                <a:spcPts val="600"/>
              </a:spcAft>
              <a:tabLst>
                <a:tab pos="0" algn="l"/>
                <a:tab pos="7891463" algn="l"/>
              </a:tabLst>
            </a:pPr>
            <a:endParaRPr lang="es-CL" sz="1200" dirty="0">
              <a:solidFill>
                <a:prstClr val="black"/>
              </a:solidFill>
            </a:endParaRPr>
          </a:p>
          <a:p>
            <a:pPr marL="228600" lvl="0" indent="-228600" algn="just" defTabSz="984250">
              <a:spcBef>
                <a:spcPts val="600"/>
              </a:spcBef>
              <a:spcAft>
                <a:spcPts val="600"/>
              </a:spcAft>
              <a:buFont typeface="+mj-lt"/>
              <a:buAutoNum type="arabicPeriod" startAt="2"/>
              <a:tabLst>
                <a:tab pos="0" algn="l"/>
                <a:tab pos="7891463" algn="l"/>
              </a:tabLst>
            </a:pPr>
            <a:r>
              <a:rPr lang="es-CL" sz="1200" b="1" dirty="0">
                <a:solidFill>
                  <a:prstClr val="black"/>
                </a:solidFill>
              </a:rPr>
              <a:t>Transferencias Corrientes a Organismos Internacionales, por $173 millones</a:t>
            </a:r>
            <a:r>
              <a:rPr lang="es-CL" sz="1200" dirty="0">
                <a:solidFill>
                  <a:prstClr val="black"/>
                </a:solidFill>
              </a:rPr>
              <a:t>, para la continuidad de Implementación de los Servicios de Asesorías Reembolsables Etapa III (RAS III) con el Banco Mundial, de modo de continuar con la implementación de las Normas Internacionales de las Entidades Fiscalizadoras Superiores en sus tres dimensiones: auditoría financiera, de cumplimiento y, de desempeño.</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mayo, presenta una ejecución de $7,5 millones, equivalente a un 4,4% de avance.</a:t>
            </a:r>
          </a:p>
          <a:p>
            <a:pPr marL="228600" lvl="0" indent="-228600" algn="just" defTabSz="984250">
              <a:spcBef>
                <a:spcPts val="600"/>
              </a:spcBef>
              <a:spcAft>
                <a:spcPts val="600"/>
              </a:spcAft>
              <a:buFont typeface="+mj-lt"/>
              <a:buAutoNum type="arabicPeriod" startAt="3"/>
              <a:tabLst>
                <a:tab pos="0" algn="l"/>
                <a:tab pos="7891463" algn="l"/>
              </a:tabLst>
            </a:pPr>
            <a:r>
              <a:rPr lang="es-CL" sz="1200" b="1" dirty="0">
                <a:solidFill>
                  <a:prstClr val="black"/>
                </a:solidFill>
              </a:rPr>
              <a:t>Servicio de la Deuda</a:t>
            </a:r>
            <a:r>
              <a:rPr lang="es-CL" sz="1200" dirty="0">
                <a:solidFill>
                  <a:prstClr val="black"/>
                </a:solidFill>
              </a:rPr>
              <a:t>, </a:t>
            </a:r>
            <a:r>
              <a:rPr lang="es-CL" sz="1200" b="1" dirty="0">
                <a:solidFill>
                  <a:prstClr val="black"/>
                </a:solidFill>
              </a:rPr>
              <a:t>por $840 millones</a:t>
            </a:r>
            <a:r>
              <a:rPr lang="es-CL" sz="1200" dirty="0">
                <a:solidFill>
                  <a:prstClr val="black"/>
                </a:solidFill>
              </a:rPr>
              <a:t>, corresponde a amortización de la deuda externa y pago de intereses del crédito BID </a:t>
            </a:r>
            <a:r>
              <a:rPr lang="es-CL" sz="1200" dirty="0" err="1">
                <a:solidFill>
                  <a:prstClr val="black"/>
                </a:solidFill>
              </a:rPr>
              <a:t>N°</a:t>
            </a:r>
            <a:r>
              <a:rPr lang="es-CL" sz="1200" dirty="0">
                <a:solidFill>
                  <a:prstClr val="black"/>
                </a:solidFill>
              </a:rPr>
              <a:t> 1391/OC-CH, para el Proyecto de Modernización de la Contraloría General de la República.</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mayo, la ejecución de esta Deuda alcanza a $383 millones, equivalente a un 45,6% de avance.</a:t>
            </a:r>
            <a:endParaRPr lang="es-MX" sz="1200" b="1" dirty="0">
              <a:solidFill>
                <a:prstClr val="black"/>
              </a:solidFill>
            </a:endParaRPr>
          </a:p>
          <a:p>
            <a:pPr marL="228600" lvl="0" indent="-228600" algn="just" defTabSz="984250">
              <a:spcBef>
                <a:spcPts val="600"/>
              </a:spcBef>
              <a:spcAft>
                <a:spcPts val="600"/>
              </a:spcAft>
              <a:buFont typeface="+mj-lt"/>
              <a:buAutoNum type="arabicPeriod" startAt="4"/>
              <a:tabLst>
                <a:tab pos="0" algn="l"/>
                <a:tab pos="7891463" algn="l"/>
              </a:tabLst>
            </a:pPr>
            <a:r>
              <a:rPr lang="es-MX" sz="1200" b="1" dirty="0">
                <a:solidFill>
                  <a:prstClr val="black"/>
                </a:solidFill>
              </a:rPr>
              <a:t>Iniciativas de Inversión,</a:t>
            </a:r>
            <a:r>
              <a:rPr lang="es-MX" sz="1200" dirty="0">
                <a:solidFill>
                  <a:prstClr val="black"/>
                </a:solidFill>
              </a:rPr>
              <a:t> </a:t>
            </a:r>
            <a:r>
              <a:rPr lang="es-MX" sz="1200" b="1" dirty="0">
                <a:solidFill>
                  <a:prstClr val="black"/>
                </a:solidFill>
              </a:rPr>
              <a:t>por $3.097 millones</a:t>
            </a:r>
            <a:r>
              <a:rPr lang="es-MX" sz="1200" dirty="0">
                <a:solidFill>
                  <a:prstClr val="black"/>
                </a:solidFill>
              </a:rPr>
              <a:t>, considera inversiones menores en oficinas en Santiago y gastos de arrastre del proyecto Sede Regional de Tarapacá. </a:t>
            </a:r>
          </a:p>
          <a:p>
            <a:pPr marL="265113" lvl="0" indent="0" algn="just" defTabSz="984250">
              <a:spcBef>
                <a:spcPts val="600"/>
              </a:spcBef>
              <a:spcAft>
                <a:spcPts val="600"/>
              </a:spcAft>
              <a:buNone/>
              <a:tabLst>
                <a:tab pos="265113" algn="l"/>
                <a:tab pos="7891463" algn="l"/>
              </a:tabLst>
            </a:pPr>
            <a:r>
              <a:rPr lang="es-CL" sz="1200" b="1" dirty="0">
                <a:solidFill>
                  <a:prstClr val="black"/>
                </a:solidFill>
              </a:rPr>
              <a:t>Al mes de mayo, la ejecución de las iniciativas de inversión totalizan $49 millones, equivalente a un 1,6% de avance.</a:t>
            </a:r>
            <a:endParaRPr lang="es-MX" sz="1200" b="1" dirty="0">
              <a:solidFill>
                <a:prstClr val="black"/>
              </a:solidFill>
            </a:endParaRPr>
          </a:p>
          <a:p>
            <a:pPr marL="228600" lvl="0" indent="-228600" algn="just" defTabSz="984250">
              <a:spcBef>
                <a:spcPts val="600"/>
              </a:spcBef>
              <a:spcAft>
                <a:spcPts val="600"/>
              </a:spcAft>
              <a:buFont typeface="+mj-lt"/>
              <a:buAutoNum type="arabicPeriod" startAt="4"/>
              <a:tabLst>
                <a:tab pos="0" algn="l"/>
                <a:tab pos="7891463" algn="l"/>
              </a:tabLst>
            </a:pPr>
            <a:endParaRPr lang="es-MX" sz="1200" dirty="0">
              <a:solidFill>
                <a:prstClr val="black"/>
              </a:solidFill>
            </a:endParaRPr>
          </a:p>
          <a:p>
            <a:endParaRPr lang="es-CL" dirty="0"/>
          </a:p>
        </p:txBody>
      </p:sp>
      <p:sp>
        <p:nvSpPr>
          <p:cNvPr id="5" name="Marcador de número de diapositiva 4">
            <a:extLst>
              <a:ext uri="{FF2B5EF4-FFF2-40B4-BE49-F238E27FC236}">
                <a16:creationId xmlns:a16="http://schemas.microsoft.com/office/drawing/2014/main" id="{D8974A61-B578-41E6-AD2E-0477BA4D840C}"/>
              </a:ext>
            </a:extLst>
          </p:cNvPr>
          <p:cNvSpPr>
            <a:spLocks noGrp="1"/>
          </p:cNvSpPr>
          <p:nvPr>
            <p:ph type="sldNum" sz="quarter" idx="12"/>
          </p:nvPr>
        </p:nvSpPr>
        <p:spPr/>
        <p:txBody>
          <a:bodyPr/>
          <a:lstStyle/>
          <a:p>
            <a:fld id="{66452F03-F775-4AB4-A3E9-A5A78C748C69}" type="slidenum">
              <a:rPr lang="es-CL" smtClean="0"/>
              <a:t>6</a:t>
            </a:fld>
            <a:endParaRPr lang="es-CL"/>
          </a:p>
        </p:txBody>
      </p:sp>
      <p:sp>
        <p:nvSpPr>
          <p:cNvPr id="6" name="1 Título">
            <a:extLst>
              <a:ext uri="{FF2B5EF4-FFF2-40B4-BE49-F238E27FC236}">
                <a16:creationId xmlns:a16="http://schemas.microsoft.com/office/drawing/2014/main" id="{853A728A-ACB2-4EFB-88F6-CC539A2A4B02}"/>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MAYO DE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Tree>
    <p:extLst>
      <p:ext uri="{BB962C8B-B14F-4D97-AF65-F5344CB8AC3E}">
        <p14:creationId xmlns:p14="http://schemas.microsoft.com/office/powerpoint/2010/main" val="4125263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836712"/>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MAYO</a:t>
            </a:r>
            <a:r>
              <a:rPr lang="es-CL" sz="1600" b="1" dirty="0">
                <a:solidFill>
                  <a:schemeClr val="tx1"/>
                </a:solidFill>
                <a:ea typeface="Verdana" pitchFamily="34" charset="0"/>
                <a:cs typeface="Verdana" pitchFamily="34" charset="0"/>
              </a:rPr>
              <a:t> DE 2019</a:t>
            </a:r>
            <a:r>
              <a:rPr lang="es-CL" sz="1600" b="1" dirty="0">
                <a:solidFill>
                  <a:prstClr val="black"/>
                </a:solidFill>
                <a:ea typeface="Verdana" pitchFamily="34" charset="0"/>
                <a:cs typeface="Verdana" pitchFamily="34" charset="0"/>
              </a:rPr>
              <a:t>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CONTRALORÍA GENERAL DE LA REPÚBLICA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7</a:t>
            </a:fld>
            <a:endParaRPr lang="es-CL"/>
          </a:p>
        </p:txBody>
      </p:sp>
      <p:sp>
        <p:nvSpPr>
          <p:cNvPr id="6" name="1 Título"/>
          <p:cNvSpPr txBox="1">
            <a:spLocks/>
          </p:cNvSpPr>
          <p:nvPr/>
        </p:nvSpPr>
        <p:spPr>
          <a:xfrm>
            <a:off x="467544" y="1932697"/>
            <a:ext cx="8229600" cy="45534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sp>
        <p:nvSpPr>
          <p:cNvPr id="7" name="3 Marcador de pie de página"/>
          <p:cNvSpPr>
            <a:spLocks noGrp="1"/>
          </p:cNvSpPr>
          <p:nvPr>
            <p:ph type="ftr" sz="quarter" idx="11"/>
          </p:nvPr>
        </p:nvSpPr>
        <p:spPr>
          <a:xfrm>
            <a:off x="693912" y="5085184"/>
            <a:ext cx="7776864" cy="365125"/>
          </a:xfrm>
        </p:spPr>
        <p:txBody>
          <a:bodyPr/>
          <a:lstStyle/>
          <a:p>
            <a:r>
              <a:rPr lang="es-CL" sz="1050" b="1" dirty="0"/>
              <a:t>Fuente</a:t>
            </a:r>
            <a:r>
              <a:rPr lang="es-CL" sz="1050" dirty="0"/>
              <a:t>: Elaboración propia en base  a Informes de ejecución presupuestaria mensual de DIPRES</a:t>
            </a:r>
          </a:p>
        </p:txBody>
      </p:sp>
      <p:graphicFrame>
        <p:nvGraphicFramePr>
          <p:cNvPr id="3" name="Tabla 2">
            <a:extLst>
              <a:ext uri="{FF2B5EF4-FFF2-40B4-BE49-F238E27FC236}">
                <a16:creationId xmlns:a16="http://schemas.microsoft.com/office/drawing/2014/main" id="{43308068-CFCE-416D-A56E-384C425CA971}"/>
              </a:ext>
            </a:extLst>
          </p:cNvPr>
          <p:cNvGraphicFramePr>
            <a:graphicFrameLocks noGrp="1"/>
          </p:cNvGraphicFramePr>
          <p:nvPr/>
        </p:nvGraphicFramePr>
        <p:xfrm>
          <a:off x="628650" y="3042330"/>
          <a:ext cx="7886700" cy="1917928"/>
        </p:xfrm>
        <a:graphic>
          <a:graphicData uri="http://schemas.openxmlformats.org/drawingml/2006/table">
            <a:tbl>
              <a:tblPr/>
              <a:tblGrid>
                <a:gridCol w="715032">
                  <a:extLst>
                    <a:ext uri="{9D8B030D-6E8A-4147-A177-3AD203B41FA5}">
                      <a16:colId xmlns:a16="http://schemas.microsoft.com/office/drawing/2014/main" val="1886440671"/>
                    </a:ext>
                  </a:extLst>
                </a:gridCol>
                <a:gridCol w="3009540">
                  <a:extLst>
                    <a:ext uri="{9D8B030D-6E8A-4147-A177-3AD203B41FA5}">
                      <a16:colId xmlns:a16="http://schemas.microsoft.com/office/drawing/2014/main" val="2009921064"/>
                    </a:ext>
                  </a:extLst>
                </a:gridCol>
                <a:gridCol w="715032">
                  <a:extLst>
                    <a:ext uri="{9D8B030D-6E8A-4147-A177-3AD203B41FA5}">
                      <a16:colId xmlns:a16="http://schemas.microsoft.com/office/drawing/2014/main" val="875063227"/>
                    </a:ext>
                  </a:extLst>
                </a:gridCol>
                <a:gridCol w="715032">
                  <a:extLst>
                    <a:ext uri="{9D8B030D-6E8A-4147-A177-3AD203B41FA5}">
                      <a16:colId xmlns:a16="http://schemas.microsoft.com/office/drawing/2014/main" val="206489325"/>
                    </a:ext>
                  </a:extLst>
                </a:gridCol>
                <a:gridCol w="715032">
                  <a:extLst>
                    <a:ext uri="{9D8B030D-6E8A-4147-A177-3AD203B41FA5}">
                      <a16:colId xmlns:a16="http://schemas.microsoft.com/office/drawing/2014/main" val="3441355498"/>
                    </a:ext>
                  </a:extLst>
                </a:gridCol>
                <a:gridCol w="715032">
                  <a:extLst>
                    <a:ext uri="{9D8B030D-6E8A-4147-A177-3AD203B41FA5}">
                      <a16:colId xmlns:a16="http://schemas.microsoft.com/office/drawing/2014/main" val="3759776934"/>
                    </a:ext>
                  </a:extLst>
                </a:gridCol>
                <a:gridCol w="651000">
                  <a:extLst>
                    <a:ext uri="{9D8B030D-6E8A-4147-A177-3AD203B41FA5}">
                      <a16:colId xmlns:a16="http://schemas.microsoft.com/office/drawing/2014/main" val="135924782"/>
                    </a:ext>
                  </a:extLst>
                </a:gridCol>
                <a:gridCol w="651000">
                  <a:extLst>
                    <a:ext uri="{9D8B030D-6E8A-4147-A177-3AD203B41FA5}">
                      <a16:colId xmlns:a16="http://schemas.microsoft.com/office/drawing/2014/main" val="2229403522"/>
                    </a:ext>
                  </a:extLst>
                </a:gridCol>
              </a:tblGrid>
              <a:tr h="135783">
                <a:tc rowSpan="2" gridSpan="2">
                  <a:txBody>
                    <a:bodyPr/>
                    <a:lstStyle/>
                    <a:p>
                      <a:pPr algn="ctr" fontAlgn="ctr"/>
                      <a:r>
                        <a:rPr lang="es-CL" sz="800" b="1" i="0" u="none" strike="noStrike">
                          <a:solidFill>
                            <a:srgbClr val="FFFFFF"/>
                          </a:solidFill>
                          <a:effectLst/>
                          <a:latin typeface="Calibri" panose="020F0502020204030204" pitchFamily="34" charset="0"/>
                        </a:rPr>
                        <a:t>Subtítulo</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897018325"/>
                  </a:ext>
                </a:extLst>
              </a:tr>
              <a:tr h="415834">
                <a:tc gridSpan="2"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486" marR="8486" marT="8486"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486" marR="8486" marT="848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057845431"/>
                  </a:ext>
                </a:extLst>
              </a:tr>
              <a:tr h="178215">
                <a:tc>
                  <a:txBody>
                    <a:bodyPr/>
                    <a:lstStyle/>
                    <a:p>
                      <a:pPr algn="ctr" fontAlgn="ctr"/>
                      <a:r>
                        <a:rPr lang="es-CL" sz="800" b="1" i="0" u="none" strike="noStrike">
                          <a:solidFill>
                            <a:srgbClr val="000000"/>
                          </a:solidFill>
                          <a:effectLst/>
                          <a:latin typeface="Calibri" panose="020F0502020204030204" pitchFamily="34" charset="0"/>
                        </a:rPr>
                        <a:t>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80.313.566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82.756.051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2.442.485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34.518.898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43,0%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41,7%</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43671377"/>
                  </a:ext>
                </a:extLst>
              </a:tr>
              <a:tr h="169728">
                <a:tc>
                  <a:txBody>
                    <a:bodyPr/>
                    <a:lstStyle/>
                    <a:p>
                      <a:pPr algn="ctr" fontAlgn="ctr"/>
                      <a:r>
                        <a:rPr lang="es-CL" sz="800" b="0" i="0" u="none" strike="noStrike">
                          <a:solidFill>
                            <a:srgbClr val="000000"/>
                          </a:solidFill>
                          <a:effectLst/>
                          <a:latin typeface="Calibri" panose="020F0502020204030204" pitchFamily="34" charset="0"/>
                        </a:rPr>
                        <a:t>21</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GASTOS EN PERSONAL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63.373.687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63.373.687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27.780.296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43,8%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94511878"/>
                  </a:ext>
                </a:extLst>
              </a:tr>
              <a:tr h="169728">
                <a:tc>
                  <a:txBody>
                    <a:bodyPr/>
                    <a:lstStyle/>
                    <a:p>
                      <a:pPr algn="ctr" fontAlgn="ctr"/>
                      <a:r>
                        <a:rPr lang="es-CL" sz="800" b="0" i="0" u="none" strike="noStrike">
                          <a:solidFill>
                            <a:srgbClr val="000000"/>
                          </a:solidFill>
                          <a:effectLst/>
                          <a:latin typeface="Calibri" panose="020F0502020204030204" pitchFamily="34" charset="0"/>
                        </a:rPr>
                        <a:t>22</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BIENES Y SERVICIOS DE CONSUMO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9.858.126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9.858.126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3.552.177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36,0%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788433871"/>
                  </a:ext>
                </a:extLst>
              </a:tr>
              <a:tr h="169728">
                <a:tc>
                  <a:txBody>
                    <a:bodyPr/>
                    <a:lstStyle/>
                    <a:p>
                      <a:pPr algn="ctr" fontAlgn="ctr"/>
                      <a:r>
                        <a:rPr lang="es-CL" sz="800" b="0" i="0" u="none" strike="noStrike">
                          <a:solidFill>
                            <a:srgbClr val="000000"/>
                          </a:solidFill>
                          <a:effectLst/>
                          <a:latin typeface="Calibri" panose="020F0502020204030204" pitchFamily="34" charset="0"/>
                        </a:rPr>
                        <a:t>24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TRANSFERENCIAS CORRIENTES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187.742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187.742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10.276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5,5%</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39847118"/>
                  </a:ext>
                </a:extLst>
              </a:tr>
              <a:tr h="169728">
                <a:tc>
                  <a:txBody>
                    <a:bodyPr/>
                    <a:lstStyle/>
                    <a:p>
                      <a:pPr algn="ctr" fontAlgn="ctr"/>
                      <a:r>
                        <a:rPr lang="es-CL" sz="800" b="0" i="0" u="none" strike="noStrike">
                          <a:solidFill>
                            <a:srgbClr val="000000"/>
                          </a:solidFill>
                          <a:effectLst/>
                          <a:latin typeface="Calibri" panose="020F0502020204030204" pitchFamily="34" charset="0"/>
                        </a:rPr>
                        <a:t>25</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INTEGROS AL FISCO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5.383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5.383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3.273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60,8%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60,8%</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22574543"/>
                  </a:ext>
                </a:extLst>
              </a:tr>
              <a:tr h="169728">
                <a:tc>
                  <a:txBody>
                    <a:bodyPr/>
                    <a:lstStyle/>
                    <a:p>
                      <a:pPr algn="ctr" fontAlgn="ctr"/>
                      <a:r>
                        <a:rPr lang="es-CL" sz="800" b="0" i="0" u="none" strike="noStrike">
                          <a:solidFill>
                            <a:srgbClr val="000000"/>
                          </a:solidFill>
                          <a:effectLst/>
                          <a:latin typeface="Calibri" panose="020F0502020204030204" pitchFamily="34" charset="0"/>
                        </a:rPr>
                        <a:t>29</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ADQUISICIÓN DE ACTIVOS NO FINANCIEROS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2.950.700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2.950.700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300.352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10,2%</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10,2%</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25589872"/>
                  </a:ext>
                </a:extLst>
              </a:tr>
              <a:tr h="169728">
                <a:tc>
                  <a:txBody>
                    <a:bodyPr/>
                    <a:lstStyle/>
                    <a:p>
                      <a:pPr algn="ctr" fontAlgn="ctr"/>
                      <a:r>
                        <a:rPr lang="es-CL" sz="800" b="0" i="0" u="none" strike="noStrike">
                          <a:solidFill>
                            <a:srgbClr val="000000"/>
                          </a:solidFill>
                          <a:effectLst/>
                          <a:latin typeface="Calibri" panose="020F0502020204030204" pitchFamily="34" charset="0"/>
                        </a:rPr>
                        <a:t>31</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INICIATIVAS DE INVERSIÓN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3.097.649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3.097.649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49.702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94671650"/>
                  </a:ext>
                </a:extLst>
              </a:tr>
              <a:tr h="169728">
                <a:tc>
                  <a:txBody>
                    <a:bodyPr/>
                    <a:lstStyle/>
                    <a:p>
                      <a:pPr algn="ctr" fontAlgn="ctr"/>
                      <a:r>
                        <a:rPr lang="es-CL" sz="800" b="0" i="0" u="none" strike="noStrike">
                          <a:solidFill>
                            <a:srgbClr val="000000"/>
                          </a:solidFill>
                          <a:effectLst/>
                          <a:latin typeface="Calibri" panose="020F0502020204030204" pitchFamily="34" charset="0"/>
                        </a:rPr>
                        <a:t>34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SERVICIO DE LA DEUDA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840.279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3.282.764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2.442.485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2.822.822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335,9%</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86,0%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951572542"/>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21792" y="6093296"/>
            <a:ext cx="7714167" cy="322391"/>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7" name="1 Título"/>
          <p:cNvSpPr txBox="1">
            <a:spLocks/>
          </p:cNvSpPr>
          <p:nvPr/>
        </p:nvSpPr>
        <p:spPr>
          <a:xfrm>
            <a:off x="391216" y="620688"/>
            <a:ext cx="8210799"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t>
            </a:r>
            <a:r>
              <a:rPr lang="es-CL" sz="1600" b="1" dirty="0">
                <a:solidFill>
                  <a:prstClr val="black"/>
                </a:solidFill>
                <a:ea typeface="Verdana" pitchFamily="34" charset="0"/>
                <a:cs typeface="Verdana" pitchFamily="34" charset="0"/>
              </a:rPr>
              <a:t>MAYO</a:t>
            </a:r>
            <a:r>
              <a:rPr lang="es-CL" sz="1600" b="1" dirty="0">
                <a:solidFill>
                  <a:schemeClr val="tx1"/>
                </a:solidFill>
                <a:ea typeface="Verdana" pitchFamily="34" charset="0"/>
                <a:cs typeface="Verdana" pitchFamily="34" charset="0"/>
              </a:rPr>
              <a:t> DE 2019</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04. CAPÍTULO 01. PROGRAMA 01: CONTRALORÍA GENERAL DE LA REPÚBLICA</a:t>
            </a:r>
          </a:p>
        </p:txBody>
      </p:sp>
      <p:sp>
        <p:nvSpPr>
          <p:cNvPr id="9" name="1 Título"/>
          <p:cNvSpPr txBox="1">
            <a:spLocks/>
          </p:cNvSpPr>
          <p:nvPr/>
        </p:nvSpPr>
        <p:spPr>
          <a:xfrm>
            <a:off x="539552" y="1329445"/>
            <a:ext cx="7716232" cy="22767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4BB9A505-4677-42BC-8232-7A62ACAFEDCF}"/>
              </a:ext>
            </a:extLst>
          </p:cNvPr>
          <p:cNvGraphicFramePr>
            <a:graphicFrameLocks noGrp="1"/>
          </p:cNvGraphicFramePr>
          <p:nvPr/>
        </p:nvGraphicFramePr>
        <p:xfrm>
          <a:off x="628651" y="2058689"/>
          <a:ext cx="7886698" cy="3885209"/>
        </p:xfrm>
        <a:graphic>
          <a:graphicData uri="http://schemas.openxmlformats.org/drawingml/2006/table">
            <a:tbl>
              <a:tblPr/>
              <a:tblGrid>
                <a:gridCol w="670995">
                  <a:extLst>
                    <a:ext uri="{9D8B030D-6E8A-4147-A177-3AD203B41FA5}">
                      <a16:colId xmlns:a16="http://schemas.microsoft.com/office/drawing/2014/main" val="1424929396"/>
                    </a:ext>
                  </a:extLst>
                </a:gridCol>
                <a:gridCol w="247868">
                  <a:extLst>
                    <a:ext uri="{9D8B030D-6E8A-4147-A177-3AD203B41FA5}">
                      <a16:colId xmlns:a16="http://schemas.microsoft.com/office/drawing/2014/main" val="2474834432"/>
                    </a:ext>
                  </a:extLst>
                </a:gridCol>
                <a:gridCol w="247868">
                  <a:extLst>
                    <a:ext uri="{9D8B030D-6E8A-4147-A177-3AD203B41FA5}">
                      <a16:colId xmlns:a16="http://schemas.microsoft.com/office/drawing/2014/main" val="2599919044"/>
                    </a:ext>
                  </a:extLst>
                </a:gridCol>
                <a:gridCol w="2824189">
                  <a:extLst>
                    <a:ext uri="{9D8B030D-6E8A-4147-A177-3AD203B41FA5}">
                      <a16:colId xmlns:a16="http://schemas.microsoft.com/office/drawing/2014/main" val="3472719422"/>
                    </a:ext>
                  </a:extLst>
                </a:gridCol>
                <a:gridCol w="670995">
                  <a:extLst>
                    <a:ext uri="{9D8B030D-6E8A-4147-A177-3AD203B41FA5}">
                      <a16:colId xmlns:a16="http://schemas.microsoft.com/office/drawing/2014/main" val="1136076888"/>
                    </a:ext>
                  </a:extLst>
                </a:gridCol>
                <a:gridCol w="670995">
                  <a:extLst>
                    <a:ext uri="{9D8B030D-6E8A-4147-A177-3AD203B41FA5}">
                      <a16:colId xmlns:a16="http://schemas.microsoft.com/office/drawing/2014/main" val="3228741001"/>
                    </a:ext>
                  </a:extLst>
                </a:gridCol>
                <a:gridCol w="670995">
                  <a:extLst>
                    <a:ext uri="{9D8B030D-6E8A-4147-A177-3AD203B41FA5}">
                      <a16:colId xmlns:a16="http://schemas.microsoft.com/office/drawing/2014/main" val="3871652742"/>
                    </a:ext>
                  </a:extLst>
                </a:gridCol>
                <a:gridCol w="670995">
                  <a:extLst>
                    <a:ext uri="{9D8B030D-6E8A-4147-A177-3AD203B41FA5}">
                      <a16:colId xmlns:a16="http://schemas.microsoft.com/office/drawing/2014/main" val="2270669515"/>
                    </a:ext>
                  </a:extLst>
                </a:gridCol>
                <a:gridCol w="610907">
                  <a:extLst>
                    <a:ext uri="{9D8B030D-6E8A-4147-A177-3AD203B41FA5}">
                      <a16:colId xmlns:a16="http://schemas.microsoft.com/office/drawing/2014/main" val="4294166318"/>
                    </a:ext>
                  </a:extLst>
                </a:gridCol>
                <a:gridCol w="600891">
                  <a:extLst>
                    <a:ext uri="{9D8B030D-6E8A-4147-A177-3AD203B41FA5}">
                      <a16:colId xmlns:a16="http://schemas.microsoft.com/office/drawing/2014/main" val="1904890534"/>
                    </a:ext>
                  </a:extLst>
                </a:gridCol>
              </a:tblGrid>
              <a:tr h="158580">
                <a:tc rowSpan="2" gridSpan="4">
                  <a:txBody>
                    <a:bodyPr/>
                    <a:lstStyle/>
                    <a:p>
                      <a:pPr algn="ctr" fontAlgn="ctr"/>
                      <a:r>
                        <a:rPr lang="es-CL" sz="700" b="1" i="0" u="none" strike="noStrike">
                          <a:solidFill>
                            <a:srgbClr val="FFFFFF"/>
                          </a:solidFill>
                          <a:effectLst/>
                          <a:latin typeface="Calibri" panose="020F0502020204030204" pitchFamily="34" charset="0"/>
                        </a:rPr>
                        <a:t>Subtítulo</a:t>
                      </a:r>
                    </a:p>
                  </a:txBody>
                  <a:tcPr marL="7929" marR="7929" marT="7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3399765757"/>
                  </a:ext>
                </a:extLst>
              </a:tr>
              <a:tr h="388520">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7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140276697"/>
                  </a:ext>
                </a:extLst>
              </a:tr>
              <a:tr h="166509">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80.313.566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82.756.051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2.442.485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34.518.898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43,0%</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41,7%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66138752"/>
                  </a:ext>
                </a:extLst>
              </a:tr>
              <a:tr h="158580">
                <a:tc>
                  <a:txBody>
                    <a:bodyPr/>
                    <a:lstStyle/>
                    <a:p>
                      <a:pPr algn="ctr" fontAlgn="ctr"/>
                      <a:r>
                        <a:rPr lang="es-CL" sz="7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63.373.687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63.373.687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27.780.296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43,8%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43,8%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59089103"/>
                  </a:ext>
                </a:extLst>
              </a:tr>
              <a:tr h="158580">
                <a:tc>
                  <a:txBody>
                    <a:bodyPr/>
                    <a:lstStyle/>
                    <a:p>
                      <a:pPr algn="ctr" fontAlgn="ctr"/>
                      <a:r>
                        <a:rPr lang="es-CL" sz="7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9.858.126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9.858.126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3.552.177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36,0%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36,0%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23194946"/>
                  </a:ext>
                </a:extLst>
              </a:tr>
              <a:tr h="158580">
                <a:tc>
                  <a:txBody>
                    <a:bodyPr/>
                    <a:lstStyle/>
                    <a:p>
                      <a:pPr algn="ctr" fontAlgn="ctr"/>
                      <a:r>
                        <a:rPr lang="es-CL" sz="7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187.742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187.742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10.276</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95150493"/>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Al Sector Privado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14.697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14.697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2.711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862618567"/>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Otras Transferencias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14.697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14.697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2.711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38100892"/>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Organismos Internacionales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173.045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173.045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7.565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32241509"/>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Organismos Internacionales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173.045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173.045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7.565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50547566"/>
                  </a:ext>
                </a:extLst>
              </a:tr>
              <a:tr h="158580">
                <a:tc>
                  <a:txBody>
                    <a:bodyPr/>
                    <a:lstStyle/>
                    <a:p>
                      <a:pPr algn="ctr" fontAlgn="ctr"/>
                      <a:r>
                        <a:rPr lang="es-CL" sz="700" b="1" i="0" u="none" strike="noStrike">
                          <a:solidFill>
                            <a:srgbClr val="000000"/>
                          </a:solidFill>
                          <a:effectLst/>
                          <a:latin typeface="Calibri" panose="020F0502020204030204" pitchFamily="34" charset="0"/>
                        </a:rPr>
                        <a:t>25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INTEGROS AL FISCO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5.383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5.383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3.273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60,8%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60,8%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15701769"/>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Impuestos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5.383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5.383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3.273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60,8%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60,8%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527609"/>
                  </a:ext>
                </a:extLst>
              </a:tr>
              <a:tr h="158580">
                <a:tc>
                  <a:txBody>
                    <a:bodyPr/>
                    <a:lstStyle/>
                    <a:p>
                      <a:pPr algn="ctr" fontAlgn="ctr"/>
                      <a:r>
                        <a:rPr lang="es-CL" sz="7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2.950.700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2.950.700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300.352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10,2%</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10,2%</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068923730"/>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71.516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71.516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59.455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83,1%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83,1%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41587791"/>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29.870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29.870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18.631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62,4%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62,4%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03203409"/>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977.667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977.667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33.308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25563297"/>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1.871.647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1.871.647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188.958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4043615"/>
                  </a:ext>
                </a:extLst>
              </a:tr>
              <a:tr h="158580">
                <a:tc>
                  <a:txBody>
                    <a:bodyPr/>
                    <a:lstStyle/>
                    <a:p>
                      <a:pPr algn="ctr" fontAlgn="ctr"/>
                      <a:r>
                        <a:rPr lang="es-CL" sz="700" b="1" i="0" u="none" strike="noStrike">
                          <a:solidFill>
                            <a:srgbClr val="000000"/>
                          </a:solidFill>
                          <a:effectLst/>
                          <a:latin typeface="Calibri" panose="020F0502020204030204" pitchFamily="34" charset="0"/>
                        </a:rPr>
                        <a:t>31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INICIATIVAS DE INVERSIÓN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3.097.649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3.097.649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49.702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46925297"/>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Proyectos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3.097.649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3.097.649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49.702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80713505"/>
                  </a:ext>
                </a:extLst>
              </a:tr>
              <a:tr h="158580">
                <a:tc>
                  <a:txBody>
                    <a:bodyPr/>
                    <a:lstStyle/>
                    <a:p>
                      <a:pPr algn="ctr" fontAlgn="ctr"/>
                      <a:r>
                        <a:rPr lang="es-CL" sz="7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840.279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3.282.764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2.442.485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2.822.822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335,9%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86,0%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79407810"/>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Amortización Deuda Externa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665.681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665.681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331.597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49,8%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49,8%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80152948"/>
                  </a:ext>
                </a:extLst>
              </a:tr>
              <a:tr h="158580">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Intereses Deuda Externa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174.598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174.598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51.682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29,6%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29,6%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39101767"/>
                  </a:ext>
                </a:extLst>
              </a:tr>
              <a:tr h="158580">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2.442.485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2.442.485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2.439.543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dirty="0">
                          <a:solidFill>
                            <a:srgbClr val="000000"/>
                          </a:solidFill>
                          <a:effectLst/>
                          <a:latin typeface="Calibri" panose="020F0502020204030204" pitchFamily="34" charset="0"/>
                        </a:rPr>
                        <a:t>99,9%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597748811"/>
                  </a:ext>
                </a:extLst>
              </a:tr>
            </a:tbl>
          </a:graphicData>
        </a:graphic>
      </p:graphicFrame>
    </p:spTree>
    <p:extLst>
      <p:ext uri="{BB962C8B-B14F-4D97-AF65-F5344CB8AC3E}">
        <p14:creationId xmlns:p14="http://schemas.microsoft.com/office/powerpoint/2010/main" val="82732011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3663</TotalTime>
  <Words>1173</Words>
  <Application>Microsoft Office PowerPoint</Application>
  <PresentationFormat>Presentación en pantalla (4:3)</PresentationFormat>
  <Paragraphs>343</Paragraphs>
  <Slides>8</Slides>
  <Notes>0</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8</vt:i4>
      </vt:variant>
    </vt:vector>
  </HeadingPairs>
  <TitlesOfParts>
    <vt:vector size="15" baseType="lpstr">
      <vt:lpstr>Andalus</vt:lpstr>
      <vt:lpstr>Arial</vt:lpstr>
      <vt:lpstr>Calibri</vt:lpstr>
      <vt:lpstr>Times New Roman</vt:lpstr>
      <vt:lpstr>1_Tema de Office</vt:lpstr>
      <vt:lpstr>Tema de Office</vt:lpstr>
      <vt:lpstr>Imagen de mapa de bits</vt:lpstr>
      <vt:lpstr>EJECUCIÓN PRESUPUESTARIA DE GASTOS ACUMULADA AL MES DE MAYO DE 2019 PARTIDA 04: CONTRALORÍA GENERAL DE LA REPÚBLICA</vt:lpstr>
      <vt:lpstr>EJECUCIÓN ACUMULADA DE GASTOS A MAYO DE 2019  PARTIDA 04 CONTRALORÍA GENERAL DE LA REPÚBLICA</vt:lpstr>
      <vt:lpstr>EJECUCIÓN ACUMULADA DE GASTOS A MAYO DE 2019  PARTIDA 04 CONTRALORÍA GENERAL DE LA REPÚBLICA</vt:lpstr>
      <vt:lpstr>EJECUCION ACUMULADA DE GASTOS A MAYO DE 2019  PARTIDA 04 CONTRALORÍA GENERAL DE LA REPÚBLICA</vt:lpstr>
      <vt:lpstr>EJECUCIÓN ACUMULADA DE GASTOS A MAYO DE 2019  PARTIDA 04 CONTRALORÍA GENERAL DE LA REPÚBLICA</vt:lpstr>
      <vt:lpstr>EJECUCIÓN ACUMULADA DE GASTOS A MAYO DE 2019  PARTIDA 04 CONTRALORÍA GENERAL DE LA REPÚBLICA</vt:lpstr>
      <vt:lpstr>EJECUCIÓN ACUMULADA DE GASTOS A MAYO DE 2019  PARTIDA 04 CONTRALORÍA GENERAL DE LA REPÚBLICA</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RCATALAN</cp:lastModifiedBy>
  <cp:revision>247</cp:revision>
  <cp:lastPrinted>2019-06-03T14:18:39Z</cp:lastPrinted>
  <dcterms:created xsi:type="dcterms:W3CDTF">2016-06-23T13:38:47Z</dcterms:created>
  <dcterms:modified xsi:type="dcterms:W3CDTF">2019-07-03T22:15:16Z</dcterms:modified>
</cp:coreProperties>
</file>