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9"/>
  </p:notesMasterIdLst>
  <p:handoutMasterIdLst>
    <p:handoutMasterId r:id="rId40"/>
  </p:handoutMasterIdLst>
  <p:sldIdLst>
    <p:sldId id="256" r:id="rId3"/>
    <p:sldId id="298" r:id="rId4"/>
    <p:sldId id="308" r:id="rId5"/>
    <p:sldId id="300" r:id="rId6"/>
    <p:sldId id="306" r:id="rId7"/>
    <p:sldId id="305" r:id="rId8"/>
    <p:sldId id="301" r:id="rId9"/>
    <p:sldId id="264" r:id="rId10"/>
    <p:sldId id="263" r:id="rId11"/>
    <p:sldId id="265" r:id="rId12"/>
    <p:sldId id="304" r:id="rId13"/>
    <p:sldId id="269" r:id="rId14"/>
    <p:sldId id="271" r:id="rId15"/>
    <p:sldId id="273" r:id="rId16"/>
    <p:sldId id="274" r:id="rId17"/>
    <p:sldId id="275" r:id="rId18"/>
    <p:sldId id="276" r:id="rId19"/>
    <p:sldId id="278" r:id="rId20"/>
    <p:sldId id="272" r:id="rId21"/>
    <p:sldId id="280" r:id="rId22"/>
    <p:sldId id="281" r:id="rId23"/>
    <p:sldId id="282" r:id="rId24"/>
    <p:sldId id="284" r:id="rId25"/>
    <p:sldId id="285" r:id="rId26"/>
    <p:sldId id="286" r:id="rId27"/>
    <p:sldId id="287" r:id="rId28"/>
    <p:sldId id="288" r:id="rId29"/>
    <p:sldId id="289" r:id="rId30"/>
    <p:sldId id="291" r:id="rId31"/>
    <p:sldId id="292" r:id="rId32"/>
    <p:sldId id="293" r:id="rId33"/>
    <p:sldId id="297" r:id="rId34"/>
    <p:sldId id="303" r:id="rId35"/>
    <p:sldId id="307" r:id="rId36"/>
    <p:sldId id="295" r:id="rId37"/>
    <p:sldId id="296" r:id="rId3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76" d="100"/>
          <a:sy n="76" d="100"/>
        </p:scale>
        <p:origin x="102" y="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15-07-2019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15-07-2019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15-07-2019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15-07-2019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15-07-2019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15-07-2019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15-07-2019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15-07-2019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15-07-2019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15-07-2019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15-07-2019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15-07-2019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15-07-2019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6928123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1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/>
              <a:t>EJECUCIÓN ACUMULADA DE GASTOS PRESUPUESTARIOS </a:t>
            </a:r>
            <a:br>
              <a:rPr lang="es-CL" sz="2400" b="1" dirty="0"/>
            </a:br>
            <a:r>
              <a:rPr lang="es-CL" sz="2400" b="1" dirty="0"/>
              <a:t>AL MES DE MAYO DE 2019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05: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DEL INTERIOR Y SEGURIDAD 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junio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9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01, PROGRAMA 01: SERVICIO DE GOBIERNO INTERIOR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4848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BAC8682-85A6-4A83-A741-19448EFB5F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170345"/>
              </p:ext>
            </p:extLst>
          </p:nvPr>
        </p:nvGraphicFramePr>
        <p:xfrm>
          <a:off x="628649" y="1815448"/>
          <a:ext cx="7886701" cy="3341747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588704484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77456687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243059361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54278221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86200433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65751154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26796033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032033964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052968074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026133849"/>
                    </a:ext>
                  </a:extLst>
                </a:gridCol>
              </a:tblGrid>
              <a:tr h="1313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86970"/>
                  </a:ext>
                </a:extLst>
              </a:tr>
              <a:tr h="4023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154674"/>
                  </a:ext>
                </a:extLst>
              </a:tr>
              <a:tr h="1724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74.220.558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75.529.327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1.308.769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20.642.074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261791"/>
                  </a:ext>
                </a:extLst>
              </a:tr>
              <a:tr h="131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34.340.913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34.340.913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12.892.481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805392"/>
                  </a:ext>
                </a:extLst>
              </a:tr>
              <a:tr h="131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6.411.346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6.411.346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2.016.144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017818"/>
                  </a:ext>
                </a:extLst>
              </a:tr>
              <a:tr h="131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0319"/>
                  </a:ext>
                </a:extLst>
              </a:tr>
              <a:tr h="131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92668"/>
                  </a:ext>
                </a:extLst>
              </a:tr>
              <a:tr h="131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10.945.941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10.945.941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3.293.556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751376"/>
                  </a:ext>
                </a:extLst>
              </a:tr>
              <a:tr h="131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15091"/>
                  </a:ext>
                </a:extLst>
              </a:tr>
              <a:tr h="131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Nacional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437384"/>
                  </a:ext>
                </a:extLst>
              </a:tr>
              <a:tr h="131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10.945.931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10.945.931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3.293.556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434970"/>
                  </a:ext>
                </a:extLst>
              </a:tr>
              <a:tr h="131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de Régimen  Interior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717041"/>
                  </a:ext>
                </a:extLst>
              </a:tr>
              <a:tr h="131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Complejos Fronterizos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7.632.608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7.632.608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2.464.872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253475"/>
                  </a:ext>
                </a:extLst>
              </a:tr>
              <a:tr h="131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Coordinación, Orden Público y Gestión Territorial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2.854.110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2.854.110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650.800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113073"/>
                  </a:ext>
                </a:extLst>
              </a:tr>
              <a:tr h="131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Barrios Transitorios de Emergencias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459.203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459.203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177.884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622837"/>
                  </a:ext>
                </a:extLst>
              </a:tr>
              <a:tr h="131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474.973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474.973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3713"/>
                  </a:ext>
                </a:extLst>
              </a:tr>
              <a:tr h="131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83.430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83.430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448627"/>
                  </a:ext>
                </a:extLst>
              </a:tr>
              <a:tr h="1395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664344"/>
                  </a:ext>
                </a:extLst>
              </a:tr>
              <a:tr h="131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227.450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227.450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741581"/>
                  </a:ext>
                </a:extLst>
              </a:tr>
              <a:tr h="131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92.570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92.570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515540"/>
                  </a:ext>
                </a:extLst>
              </a:tr>
              <a:tr h="131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203748"/>
                  </a:ext>
                </a:extLst>
              </a:tr>
              <a:tr h="131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4.957.564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4.957.564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30426"/>
                  </a:ext>
                </a:extLst>
              </a:tr>
              <a:tr h="1313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4.957.564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4.957.564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147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EB79CBAC-0C7C-4DD9-8F81-219D50B237FB}"/>
              </a:ext>
            </a:extLst>
          </p:cNvPr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01, PROGRAMA 01: SERVICIO DE GOBIERNO INTERIOR</a:t>
            </a: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CB23C511-9738-4792-98D0-C7BD16810442}"/>
              </a:ext>
            </a:extLst>
          </p:cNvPr>
          <p:cNvSpPr txBox="1">
            <a:spLocks/>
          </p:cNvSpPr>
          <p:nvPr/>
        </p:nvSpPr>
        <p:spPr>
          <a:xfrm>
            <a:off x="374848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D9055F5-48E6-4B54-BB5D-15B502FFCC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304036"/>
              </p:ext>
            </p:extLst>
          </p:nvPr>
        </p:nvGraphicFramePr>
        <p:xfrm>
          <a:off x="584101" y="1744948"/>
          <a:ext cx="7975798" cy="1540034"/>
        </p:xfrm>
        <a:graphic>
          <a:graphicData uri="http://schemas.openxmlformats.org/drawingml/2006/table">
            <a:tbl>
              <a:tblPr/>
              <a:tblGrid>
                <a:gridCol w="267286">
                  <a:extLst>
                    <a:ext uri="{9D8B030D-6E8A-4147-A177-3AD203B41FA5}">
                      <a16:colId xmlns:a16="http://schemas.microsoft.com/office/drawing/2014/main" val="3438038183"/>
                    </a:ext>
                  </a:extLst>
                </a:gridCol>
                <a:gridCol w="267286">
                  <a:extLst>
                    <a:ext uri="{9D8B030D-6E8A-4147-A177-3AD203B41FA5}">
                      <a16:colId xmlns:a16="http://schemas.microsoft.com/office/drawing/2014/main" val="2465255584"/>
                    </a:ext>
                  </a:extLst>
                </a:gridCol>
                <a:gridCol w="267286">
                  <a:extLst>
                    <a:ext uri="{9D8B030D-6E8A-4147-A177-3AD203B41FA5}">
                      <a16:colId xmlns:a16="http://schemas.microsoft.com/office/drawing/2014/main" val="3913023756"/>
                    </a:ext>
                  </a:extLst>
                </a:gridCol>
                <a:gridCol w="3014979">
                  <a:extLst>
                    <a:ext uri="{9D8B030D-6E8A-4147-A177-3AD203B41FA5}">
                      <a16:colId xmlns:a16="http://schemas.microsoft.com/office/drawing/2014/main" val="2772564032"/>
                    </a:ext>
                  </a:extLst>
                </a:gridCol>
                <a:gridCol w="716325">
                  <a:extLst>
                    <a:ext uri="{9D8B030D-6E8A-4147-A177-3AD203B41FA5}">
                      <a16:colId xmlns:a16="http://schemas.microsoft.com/office/drawing/2014/main" val="4241997177"/>
                    </a:ext>
                  </a:extLst>
                </a:gridCol>
                <a:gridCol w="716325">
                  <a:extLst>
                    <a:ext uri="{9D8B030D-6E8A-4147-A177-3AD203B41FA5}">
                      <a16:colId xmlns:a16="http://schemas.microsoft.com/office/drawing/2014/main" val="509996637"/>
                    </a:ext>
                  </a:extLst>
                </a:gridCol>
                <a:gridCol w="716325">
                  <a:extLst>
                    <a:ext uri="{9D8B030D-6E8A-4147-A177-3AD203B41FA5}">
                      <a16:colId xmlns:a16="http://schemas.microsoft.com/office/drawing/2014/main" val="3896300419"/>
                    </a:ext>
                  </a:extLst>
                </a:gridCol>
                <a:gridCol w="716325">
                  <a:extLst>
                    <a:ext uri="{9D8B030D-6E8A-4147-A177-3AD203B41FA5}">
                      <a16:colId xmlns:a16="http://schemas.microsoft.com/office/drawing/2014/main" val="2424365588"/>
                    </a:ext>
                  </a:extLst>
                </a:gridCol>
                <a:gridCol w="652176">
                  <a:extLst>
                    <a:ext uri="{9D8B030D-6E8A-4147-A177-3AD203B41FA5}">
                      <a16:colId xmlns:a16="http://schemas.microsoft.com/office/drawing/2014/main" val="1458519510"/>
                    </a:ext>
                  </a:extLst>
                </a:gridCol>
                <a:gridCol w="641485">
                  <a:extLst>
                    <a:ext uri="{9D8B030D-6E8A-4147-A177-3AD203B41FA5}">
                      <a16:colId xmlns:a16="http://schemas.microsoft.com/office/drawing/2014/main" val="3403520504"/>
                    </a:ext>
                  </a:extLst>
                </a:gridCol>
              </a:tblGrid>
              <a:tr h="1400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187637"/>
                  </a:ext>
                </a:extLst>
              </a:tr>
              <a:tr h="2800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535766"/>
                  </a:ext>
                </a:extLst>
              </a:tr>
              <a:tr h="140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920657"/>
                  </a:ext>
                </a:extLst>
              </a:tr>
              <a:tr h="140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055986"/>
                  </a:ext>
                </a:extLst>
              </a:tr>
              <a:tr h="140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17.089.801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17.089.801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937.303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393220"/>
                  </a:ext>
                </a:extLst>
              </a:tr>
              <a:tr h="140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17.089.801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17.089.801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937.303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667443"/>
                  </a:ext>
                </a:extLst>
              </a:tr>
              <a:tr h="140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 a Concesiones de Complejos Fronterizos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14.893.139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14.893.139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396072"/>
                  </a:ext>
                </a:extLst>
              </a:tr>
              <a:tr h="140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IVA  Concesiones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2.196.662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2.196.662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937.303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625425"/>
                  </a:ext>
                </a:extLst>
              </a:tr>
              <a:tr h="140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1.308.769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1.308.769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1.359.014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501800"/>
                  </a:ext>
                </a:extLst>
              </a:tr>
              <a:tr h="140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1.308.769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1.308.769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1.359.014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649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674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04, PROGRAMA 01: OFICINA NACIONAL DE EMERGENCIA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E333C72-533F-4806-86BC-1868B01540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196485"/>
              </p:ext>
            </p:extLst>
          </p:nvPr>
        </p:nvGraphicFramePr>
        <p:xfrm>
          <a:off x="493787" y="1744948"/>
          <a:ext cx="8148280" cy="3196219"/>
        </p:xfrm>
        <a:graphic>
          <a:graphicData uri="http://schemas.openxmlformats.org/drawingml/2006/table">
            <a:tbl>
              <a:tblPr/>
              <a:tblGrid>
                <a:gridCol w="273066">
                  <a:extLst>
                    <a:ext uri="{9D8B030D-6E8A-4147-A177-3AD203B41FA5}">
                      <a16:colId xmlns:a16="http://schemas.microsoft.com/office/drawing/2014/main" val="2402617579"/>
                    </a:ext>
                  </a:extLst>
                </a:gridCol>
                <a:gridCol w="273066">
                  <a:extLst>
                    <a:ext uri="{9D8B030D-6E8A-4147-A177-3AD203B41FA5}">
                      <a16:colId xmlns:a16="http://schemas.microsoft.com/office/drawing/2014/main" val="1191531784"/>
                    </a:ext>
                  </a:extLst>
                </a:gridCol>
                <a:gridCol w="273066">
                  <a:extLst>
                    <a:ext uri="{9D8B030D-6E8A-4147-A177-3AD203B41FA5}">
                      <a16:colId xmlns:a16="http://schemas.microsoft.com/office/drawing/2014/main" val="3607555157"/>
                    </a:ext>
                  </a:extLst>
                </a:gridCol>
                <a:gridCol w="3080180">
                  <a:extLst>
                    <a:ext uri="{9D8B030D-6E8A-4147-A177-3AD203B41FA5}">
                      <a16:colId xmlns:a16="http://schemas.microsoft.com/office/drawing/2014/main" val="2392121005"/>
                    </a:ext>
                  </a:extLst>
                </a:gridCol>
                <a:gridCol w="731816">
                  <a:extLst>
                    <a:ext uri="{9D8B030D-6E8A-4147-A177-3AD203B41FA5}">
                      <a16:colId xmlns:a16="http://schemas.microsoft.com/office/drawing/2014/main" val="3470771827"/>
                    </a:ext>
                  </a:extLst>
                </a:gridCol>
                <a:gridCol w="731816">
                  <a:extLst>
                    <a:ext uri="{9D8B030D-6E8A-4147-A177-3AD203B41FA5}">
                      <a16:colId xmlns:a16="http://schemas.microsoft.com/office/drawing/2014/main" val="1162234862"/>
                    </a:ext>
                  </a:extLst>
                </a:gridCol>
                <a:gridCol w="731816">
                  <a:extLst>
                    <a:ext uri="{9D8B030D-6E8A-4147-A177-3AD203B41FA5}">
                      <a16:colId xmlns:a16="http://schemas.microsoft.com/office/drawing/2014/main" val="551406281"/>
                    </a:ext>
                  </a:extLst>
                </a:gridCol>
                <a:gridCol w="731816">
                  <a:extLst>
                    <a:ext uri="{9D8B030D-6E8A-4147-A177-3AD203B41FA5}">
                      <a16:colId xmlns:a16="http://schemas.microsoft.com/office/drawing/2014/main" val="814288767"/>
                    </a:ext>
                  </a:extLst>
                </a:gridCol>
                <a:gridCol w="666280">
                  <a:extLst>
                    <a:ext uri="{9D8B030D-6E8A-4147-A177-3AD203B41FA5}">
                      <a16:colId xmlns:a16="http://schemas.microsoft.com/office/drawing/2014/main" val="51193334"/>
                    </a:ext>
                  </a:extLst>
                </a:gridCol>
                <a:gridCol w="655358">
                  <a:extLst>
                    <a:ext uri="{9D8B030D-6E8A-4147-A177-3AD203B41FA5}">
                      <a16:colId xmlns:a16="http://schemas.microsoft.com/office/drawing/2014/main" val="3140727167"/>
                    </a:ext>
                  </a:extLst>
                </a:gridCol>
              </a:tblGrid>
              <a:tr h="1311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2672835"/>
                  </a:ext>
                </a:extLst>
              </a:tr>
              <a:tr h="4015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527061"/>
                  </a:ext>
                </a:extLst>
              </a:tr>
              <a:tr h="1721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15.872.229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15.973.248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6.606.804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336526"/>
                  </a:ext>
                </a:extLst>
              </a:tr>
              <a:tr h="131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7.270.007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7.350.764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80.757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3.334.504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286258"/>
                  </a:ext>
                </a:extLst>
              </a:tr>
              <a:tr h="131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4.277.882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4.277.882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1.405.828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403887"/>
                  </a:ext>
                </a:extLst>
              </a:tr>
              <a:tr h="131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297882"/>
                  </a:ext>
                </a:extLst>
              </a:tr>
              <a:tr h="131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113871"/>
                  </a:ext>
                </a:extLst>
              </a:tr>
              <a:tr h="131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3.898.747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3.898.747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1.716.286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084610"/>
                  </a:ext>
                </a:extLst>
              </a:tr>
              <a:tr h="131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309.271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309.271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172.872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897104"/>
                  </a:ext>
                </a:extLst>
              </a:tr>
              <a:tr h="131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309.271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309.271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172.872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63591"/>
                  </a:ext>
                </a:extLst>
              </a:tr>
              <a:tr h="131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272.161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272.161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26591"/>
                  </a:ext>
                </a:extLst>
              </a:tr>
              <a:tr h="131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de Respaldo de Telecomunicaciones - Ejército de Chile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272.161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272.161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393014"/>
                  </a:ext>
                </a:extLst>
              </a:tr>
              <a:tr h="131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3.317.315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3.317.315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1.543.414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034389"/>
                  </a:ext>
                </a:extLst>
              </a:tr>
              <a:tr h="131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en Protección Civil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412.511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412.511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747467"/>
                  </a:ext>
                </a:extLst>
              </a:tr>
              <a:tr h="131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de Chile - Red Sismológica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2.799.126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2.799.126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328796"/>
                  </a:ext>
                </a:extLst>
              </a:tr>
              <a:tr h="131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Riesgos Socionaturales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105.678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105.678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431986"/>
                  </a:ext>
                </a:extLst>
              </a:tr>
              <a:tr h="131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425.593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425.593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138.920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383617"/>
                  </a:ext>
                </a:extLst>
              </a:tr>
              <a:tr h="131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353321"/>
                  </a:ext>
                </a:extLst>
              </a:tr>
              <a:tr h="131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458320"/>
                  </a:ext>
                </a:extLst>
              </a:tr>
              <a:tr h="131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198.169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198.169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65060"/>
                  </a:ext>
                </a:extLst>
              </a:tr>
              <a:tr h="131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84.460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896270"/>
                  </a:ext>
                </a:extLst>
              </a:tr>
              <a:tr h="1311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81.164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81.164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637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01: SUBSECRETARÍA DE DESARROLLO REGIONAL Y ADMINISTRATIVO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A912531-6984-4996-A71E-489B4C27FE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148862"/>
              </p:ext>
            </p:extLst>
          </p:nvPr>
        </p:nvGraphicFramePr>
        <p:xfrm>
          <a:off x="471255" y="1988840"/>
          <a:ext cx="8201489" cy="3744420"/>
        </p:xfrm>
        <a:graphic>
          <a:graphicData uri="http://schemas.openxmlformats.org/drawingml/2006/table">
            <a:tbl>
              <a:tblPr/>
              <a:tblGrid>
                <a:gridCol w="274849">
                  <a:extLst>
                    <a:ext uri="{9D8B030D-6E8A-4147-A177-3AD203B41FA5}">
                      <a16:colId xmlns:a16="http://schemas.microsoft.com/office/drawing/2014/main" val="888490080"/>
                    </a:ext>
                  </a:extLst>
                </a:gridCol>
                <a:gridCol w="274849">
                  <a:extLst>
                    <a:ext uri="{9D8B030D-6E8A-4147-A177-3AD203B41FA5}">
                      <a16:colId xmlns:a16="http://schemas.microsoft.com/office/drawing/2014/main" val="1403549212"/>
                    </a:ext>
                  </a:extLst>
                </a:gridCol>
                <a:gridCol w="274849">
                  <a:extLst>
                    <a:ext uri="{9D8B030D-6E8A-4147-A177-3AD203B41FA5}">
                      <a16:colId xmlns:a16="http://schemas.microsoft.com/office/drawing/2014/main" val="3898278504"/>
                    </a:ext>
                  </a:extLst>
                </a:gridCol>
                <a:gridCol w="3100294">
                  <a:extLst>
                    <a:ext uri="{9D8B030D-6E8A-4147-A177-3AD203B41FA5}">
                      <a16:colId xmlns:a16="http://schemas.microsoft.com/office/drawing/2014/main" val="2930339682"/>
                    </a:ext>
                  </a:extLst>
                </a:gridCol>
                <a:gridCol w="736595">
                  <a:extLst>
                    <a:ext uri="{9D8B030D-6E8A-4147-A177-3AD203B41FA5}">
                      <a16:colId xmlns:a16="http://schemas.microsoft.com/office/drawing/2014/main" val="4141696853"/>
                    </a:ext>
                  </a:extLst>
                </a:gridCol>
                <a:gridCol w="736595">
                  <a:extLst>
                    <a:ext uri="{9D8B030D-6E8A-4147-A177-3AD203B41FA5}">
                      <a16:colId xmlns:a16="http://schemas.microsoft.com/office/drawing/2014/main" val="2317412551"/>
                    </a:ext>
                  </a:extLst>
                </a:gridCol>
                <a:gridCol w="736595">
                  <a:extLst>
                    <a:ext uri="{9D8B030D-6E8A-4147-A177-3AD203B41FA5}">
                      <a16:colId xmlns:a16="http://schemas.microsoft.com/office/drawing/2014/main" val="1207685990"/>
                    </a:ext>
                  </a:extLst>
                </a:gridCol>
                <a:gridCol w="736595">
                  <a:extLst>
                    <a:ext uri="{9D8B030D-6E8A-4147-A177-3AD203B41FA5}">
                      <a16:colId xmlns:a16="http://schemas.microsoft.com/office/drawing/2014/main" val="962010473"/>
                    </a:ext>
                  </a:extLst>
                </a:gridCol>
                <a:gridCol w="670631">
                  <a:extLst>
                    <a:ext uri="{9D8B030D-6E8A-4147-A177-3AD203B41FA5}">
                      <a16:colId xmlns:a16="http://schemas.microsoft.com/office/drawing/2014/main" val="1260528019"/>
                    </a:ext>
                  </a:extLst>
                </a:gridCol>
                <a:gridCol w="659637">
                  <a:extLst>
                    <a:ext uri="{9D8B030D-6E8A-4147-A177-3AD203B41FA5}">
                      <a16:colId xmlns:a16="http://schemas.microsoft.com/office/drawing/2014/main" val="42427308"/>
                    </a:ext>
                  </a:extLst>
                </a:gridCol>
              </a:tblGrid>
              <a:tr h="1319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6899042"/>
                  </a:ext>
                </a:extLst>
              </a:tr>
              <a:tr h="4041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979638"/>
                  </a:ext>
                </a:extLst>
              </a:tr>
              <a:tr h="1732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37.864.811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38.709.120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844.309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17.702.029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393803"/>
                  </a:ext>
                </a:extLst>
              </a:tr>
              <a:tr h="13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14.034.400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14.127.491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93.091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5.490.021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386734"/>
                  </a:ext>
                </a:extLst>
              </a:tr>
              <a:tr h="13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2.803.560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2.965.487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161.927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802.099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315263"/>
                  </a:ext>
                </a:extLst>
              </a:tr>
              <a:tr h="13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184307"/>
                  </a:ext>
                </a:extLst>
              </a:tr>
              <a:tr h="13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458198"/>
                  </a:ext>
                </a:extLst>
              </a:tr>
              <a:tr h="13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225.123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470.538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102.879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66885"/>
                  </a:ext>
                </a:extLst>
              </a:tr>
              <a:tr h="13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225.123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361.498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136.375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101.281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607748"/>
                  </a:ext>
                </a:extLst>
              </a:tr>
              <a:tr h="13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en Desarrollo Regional y Comunal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232189"/>
                  </a:ext>
                </a:extLst>
              </a:tr>
              <a:tr h="13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Revitalización de Barrios e Infraestructura Patrimonial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163.043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163.043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65.390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245110"/>
                  </a:ext>
                </a:extLst>
              </a:tr>
              <a:tr h="13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Donación Española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62.070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198.445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136.375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821683"/>
                  </a:ext>
                </a:extLst>
              </a:tr>
              <a:tr h="13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30143"/>
                  </a:ext>
                </a:extLst>
              </a:tr>
              <a:tr h="13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Banco Interamericano de Desarrollo (BID)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107.440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107.440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658065"/>
                  </a:ext>
                </a:extLst>
              </a:tr>
              <a:tr h="13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Banco Mundial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748905"/>
                  </a:ext>
                </a:extLst>
              </a:tr>
              <a:tr h="13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262.483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270.056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117.574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022880"/>
                  </a:ext>
                </a:extLst>
              </a:tr>
              <a:tr h="13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53.093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193139"/>
                  </a:ext>
                </a:extLst>
              </a:tr>
              <a:tr h="13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037981"/>
                  </a:ext>
                </a:extLst>
              </a:tr>
              <a:tr h="13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62.954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4529"/>
                  </a:ext>
                </a:extLst>
              </a:tr>
              <a:tr h="13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477808"/>
                  </a:ext>
                </a:extLst>
              </a:tr>
              <a:tr h="13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109.356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109.356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043327"/>
                  </a:ext>
                </a:extLst>
              </a:tr>
              <a:tr h="13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20.539.245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20.805.776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266.531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11.143.907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249627"/>
                  </a:ext>
                </a:extLst>
              </a:tr>
              <a:tr h="13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16.485.127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16.485.127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8.581.086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761270"/>
                  </a:ext>
                </a:extLst>
              </a:tr>
              <a:tr h="13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3.823.061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3.823.061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2.151.737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544840"/>
                  </a:ext>
                </a:extLst>
              </a:tr>
              <a:tr h="13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230.057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230.057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143.673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084039"/>
                  </a:ext>
                </a:extLst>
              </a:tr>
              <a:tr h="131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267.531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266.531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267.411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26741,1%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280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02: FORTALECIMIENTO DE LA GESTIÓN SUBNACIONAL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EBEA57E-3229-4508-A913-873E8C0D40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479489"/>
              </p:ext>
            </p:extLst>
          </p:nvPr>
        </p:nvGraphicFramePr>
        <p:xfrm>
          <a:off x="497859" y="2044013"/>
          <a:ext cx="8148281" cy="2393102"/>
        </p:xfrm>
        <a:graphic>
          <a:graphicData uri="http://schemas.openxmlformats.org/drawingml/2006/table">
            <a:tbl>
              <a:tblPr/>
              <a:tblGrid>
                <a:gridCol w="273066">
                  <a:extLst>
                    <a:ext uri="{9D8B030D-6E8A-4147-A177-3AD203B41FA5}">
                      <a16:colId xmlns:a16="http://schemas.microsoft.com/office/drawing/2014/main" val="1318297774"/>
                    </a:ext>
                  </a:extLst>
                </a:gridCol>
                <a:gridCol w="273066">
                  <a:extLst>
                    <a:ext uri="{9D8B030D-6E8A-4147-A177-3AD203B41FA5}">
                      <a16:colId xmlns:a16="http://schemas.microsoft.com/office/drawing/2014/main" val="850849052"/>
                    </a:ext>
                  </a:extLst>
                </a:gridCol>
                <a:gridCol w="273066">
                  <a:extLst>
                    <a:ext uri="{9D8B030D-6E8A-4147-A177-3AD203B41FA5}">
                      <a16:colId xmlns:a16="http://schemas.microsoft.com/office/drawing/2014/main" val="649649216"/>
                    </a:ext>
                  </a:extLst>
                </a:gridCol>
                <a:gridCol w="3080180">
                  <a:extLst>
                    <a:ext uri="{9D8B030D-6E8A-4147-A177-3AD203B41FA5}">
                      <a16:colId xmlns:a16="http://schemas.microsoft.com/office/drawing/2014/main" val="919630653"/>
                    </a:ext>
                  </a:extLst>
                </a:gridCol>
                <a:gridCol w="731816">
                  <a:extLst>
                    <a:ext uri="{9D8B030D-6E8A-4147-A177-3AD203B41FA5}">
                      <a16:colId xmlns:a16="http://schemas.microsoft.com/office/drawing/2014/main" val="4059478835"/>
                    </a:ext>
                  </a:extLst>
                </a:gridCol>
                <a:gridCol w="731816">
                  <a:extLst>
                    <a:ext uri="{9D8B030D-6E8A-4147-A177-3AD203B41FA5}">
                      <a16:colId xmlns:a16="http://schemas.microsoft.com/office/drawing/2014/main" val="2446047495"/>
                    </a:ext>
                  </a:extLst>
                </a:gridCol>
                <a:gridCol w="731816">
                  <a:extLst>
                    <a:ext uri="{9D8B030D-6E8A-4147-A177-3AD203B41FA5}">
                      <a16:colId xmlns:a16="http://schemas.microsoft.com/office/drawing/2014/main" val="2051680845"/>
                    </a:ext>
                  </a:extLst>
                </a:gridCol>
                <a:gridCol w="731816">
                  <a:extLst>
                    <a:ext uri="{9D8B030D-6E8A-4147-A177-3AD203B41FA5}">
                      <a16:colId xmlns:a16="http://schemas.microsoft.com/office/drawing/2014/main" val="1714985795"/>
                    </a:ext>
                  </a:extLst>
                </a:gridCol>
                <a:gridCol w="666281">
                  <a:extLst>
                    <a:ext uri="{9D8B030D-6E8A-4147-A177-3AD203B41FA5}">
                      <a16:colId xmlns:a16="http://schemas.microsoft.com/office/drawing/2014/main" val="1975144985"/>
                    </a:ext>
                  </a:extLst>
                </a:gridCol>
                <a:gridCol w="655358">
                  <a:extLst>
                    <a:ext uri="{9D8B030D-6E8A-4147-A177-3AD203B41FA5}">
                      <a16:colId xmlns:a16="http://schemas.microsoft.com/office/drawing/2014/main" val="1681491457"/>
                    </a:ext>
                  </a:extLst>
                </a:gridCol>
              </a:tblGrid>
              <a:tr h="1302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731935"/>
                  </a:ext>
                </a:extLst>
              </a:tr>
              <a:tr h="3988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580902"/>
                  </a:ext>
                </a:extLst>
              </a:tr>
              <a:tr h="1709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8.933.157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10.116.015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1.182.858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1.999.166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923735"/>
                  </a:ext>
                </a:extLst>
              </a:tr>
              <a:tr h="130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7.788.514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7.938.514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854.261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924614"/>
                  </a:ext>
                </a:extLst>
              </a:tr>
              <a:tr h="130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7.788.514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7.938.514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854.261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221566"/>
                  </a:ext>
                </a:extLst>
              </a:tr>
              <a:tr h="130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Academia Capacitación Municipal y Regional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1.615.159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167.394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78430"/>
                  </a:ext>
                </a:extLst>
              </a:tr>
              <a:tr h="130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 Becas - Ley N°20.742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2.792.314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2.792.314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390.631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642865"/>
                  </a:ext>
                </a:extLst>
              </a:tr>
              <a:tr h="2604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Mejoramiento de la Gestión y de Servicios Municipales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135.882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135.882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099584"/>
                  </a:ext>
                </a:extLst>
              </a:tr>
              <a:tr h="130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(Prevención y Mitigación de Riesgos)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357.585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357.585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301767"/>
                  </a:ext>
                </a:extLst>
              </a:tr>
              <a:tr h="130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de Modernización)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2.887.574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2.887.574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904939"/>
                  </a:ext>
                </a:extLst>
              </a:tr>
              <a:tr h="130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1.143.643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1.143.643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111.047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751946"/>
                  </a:ext>
                </a:extLst>
              </a:tr>
              <a:tr h="130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1.143.643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1.143.643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111.047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888806"/>
                  </a:ext>
                </a:extLst>
              </a:tr>
              <a:tr h="130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de Modernización)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1.143.643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1.143.643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111.047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733467"/>
                  </a:ext>
                </a:extLst>
              </a:tr>
              <a:tr h="130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1.033.858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1.032.858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1.033.858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103385,8%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882409"/>
                  </a:ext>
                </a:extLst>
              </a:tr>
              <a:tr h="130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1.033.858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1.032.858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1.033.858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103385,8%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174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05, CAPÍTULO 05, PROGRAMA 03: PROGRAMA DE DESARROLLO LOCAL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7B58AA0-DB1B-4D1F-A9FC-6D957ECFE2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718635"/>
              </p:ext>
            </p:extLst>
          </p:nvPr>
        </p:nvGraphicFramePr>
        <p:xfrm>
          <a:off x="584101" y="1744948"/>
          <a:ext cx="7975798" cy="3341545"/>
        </p:xfrm>
        <a:graphic>
          <a:graphicData uri="http://schemas.openxmlformats.org/drawingml/2006/table">
            <a:tbl>
              <a:tblPr/>
              <a:tblGrid>
                <a:gridCol w="267286">
                  <a:extLst>
                    <a:ext uri="{9D8B030D-6E8A-4147-A177-3AD203B41FA5}">
                      <a16:colId xmlns:a16="http://schemas.microsoft.com/office/drawing/2014/main" val="432131413"/>
                    </a:ext>
                  </a:extLst>
                </a:gridCol>
                <a:gridCol w="267286">
                  <a:extLst>
                    <a:ext uri="{9D8B030D-6E8A-4147-A177-3AD203B41FA5}">
                      <a16:colId xmlns:a16="http://schemas.microsoft.com/office/drawing/2014/main" val="1036813271"/>
                    </a:ext>
                  </a:extLst>
                </a:gridCol>
                <a:gridCol w="267286">
                  <a:extLst>
                    <a:ext uri="{9D8B030D-6E8A-4147-A177-3AD203B41FA5}">
                      <a16:colId xmlns:a16="http://schemas.microsoft.com/office/drawing/2014/main" val="4251925076"/>
                    </a:ext>
                  </a:extLst>
                </a:gridCol>
                <a:gridCol w="3014979">
                  <a:extLst>
                    <a:ext uri="{9D8B030D-6E8A-4147-A177-3AD203B41FA5}">
                      <a16:colId xmlns:a16="http://schemas.microsoft.com/office/drawing/2014/main" val="764831127"/>
                    </a:ext>
                  </a:extLst>
                </a:gridCol>
                <a:gridCol w="716325">
                  <a:extLst>
                    <a:ext uri="{9D8B030D-6E8A-4147-A177-3AD203B41FA5}">
                      <a16:colId xmlns:a16="http://schemas.microsoft.com/office/drawing/2014/main" val="3876841256"/>
                    </a:ext>
                  </a:extLst>
                </a:gridCol>
                <a:gridCol w="716325">
                  <a:extLst>
                    <a:ext uri="{9D8B030D-6E8A-4147-A177-3AD203B41FA5}">
                      <a16:colId xmlns:a16="http://schemas.microsoft.com/office/drawing/2014/main" val="2563636072"/>
                    </a:ext>
                  </a:extLst>
                </a:gridCol>
                <a:gridCol w="716325">
                  <a:extLst>
                    <a:ext uri="{9D8B030D-6E8A-4147-A177-3AD203B41FA5}">
                      <a16:colId xmlns:a16="http://schemas.microsoft.com/office/drawing/2014/main" val="1209026249"/>
                    </a:ext>
                  </a:extLst>
                </a:gridCol>
                <a:gridCol w="716325">
                  <a:extLst>
                    <a:ext uri="{9D8B030D-6E8A-4147-A177-3AD203B41FA5}">
                      <a16:colId xmlns:a16="http://schemas.microsoft.com/office/drawing/2014/main" val="1194132415"/>
                    </a:ext>
                  </a:extLst>
                </a:gridCol>
                <a:gridCol w="652176">
                  <a:extLst>
                    <a:ext uri="{9D8B030D-6E8A-4147-A177-3AD203B41FA5}">
                      <a16:colId xmlns:a16="http://schemas.microsoft.com/office/drawing/2014/main" val="850959067"/>
                    </a:ext>
                  </a:extLst>
                </a:gridCol>
                <a:gridCol w="641485">
                  <a:extLst>
                    <a:ext uri="{9D8B030D-6E8A-4147-A177-3AD203B41FA5}">
                      <a16:colId xmlns:a16="http://schemas.microsoft.com/office/drawing/2014/main" val="1211476194"/>
                    </a:ext>
                  </a:extLst>
                </a:gridCol>
              </a:tblGrid>
              <a:tr h="1324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350108"/>
                  </a:ext>
                </a:extLst>
              </a:tr>
              <a:tr h="4024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8497"/>
                  </a:ext>
                </a:extLst>
              </a:tr>
              <a:tr h="1724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190.480.302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208.905.708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18.425.406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100.693.954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300466"/>
                  </a:ext>
                </a:extLst>
              </a:tr>
              <a:tr h="132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71.276.702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71.276.702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65.718.920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181856"/>
                  </a:ext>
                </a:extLst>
              </a:tr>
              <a:tr h="132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71.276.702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71.276.702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65.718.920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670483"/>
                  </a:ext>
                </a:extLst>
              </a:tr>
              <a:tr h="132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(Compensación por Predios Exentos)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64.312.070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64.312.070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63.904.040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962878"/>
                  </a:ext>
                </a:extLst>
              </a:tr>
              <a:tr h="262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Esterilización y </a:t>
                      </a:r>
                      <a:b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 Sanitaria de Animales de Compañia)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6.964.632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6.964.632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1.814.880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192243"/>
                  </a:ext>
                </a:extLst>
              </a:tr>
              <a:tr h="132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10.445.086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10.445.086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280.700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223953"/>
                  </a:ext>
                </a:extLst>
              </a:tr>
              <a:tr h="132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10.445.086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10.445.086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280.700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402715"/>
                  </a:ext>
                </a:extLst>
              </a:tr>
              <a:tr h="132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10.445.086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10.445.086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280.700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79325"/>
                  </a:ext>
                </a:extLst>
              </a:tr>
              <a:tr h="132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108.757.514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120.507.094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11.749.580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28.017.508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74151"/>
                  </a:ext>
                </a:extLst>
              </a:tr>
              <a:tr h="132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108.757.514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120.507.094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11.749.580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28.017.508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142927"/>
                  </a:ext>
                </a:extLst>
              </a:tr>
              <a:tr h="262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de Mejoramiento Urbano y Equipamiento Comunal)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42.116.134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44.116.134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12.321.378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402649"/>
                  </a:ext>
                </a:extLst>
              </a:tr>
              <a:tr h="132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Mejoramiento de Barrios)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27.030.897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36.780.477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9.749.580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8.311.040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021764"/>
                  </a:ext>
                </a:extLst>
              </a:tr>
              <a:tr h="132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(Fondo Recuperación de Ciudades)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15.222.424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15.222.424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4.138.334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565662"/>
                  </a:ext>
                </a:extLst>
              </a:tr>
              <a:tr h="256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(Fondo de Incentivo al Mejoramiento de la Gestión Municipal)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15.311.020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15.311.020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409071"/>
                  </a:ext>
                </a:extLst>
              </a:tr>
              <a:tr h="262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Revitalización de Barrios e Infraestructura Patrimonial Emblemática)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9.077.039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9.077.039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3.246.756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851636"/>
                  </a:ext>
                </a:extLst>
              </a:tr>
              <a:tr h="132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6.676.826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6.675.826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6.676.826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667682,6%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560357"/>
                  </a:ext>
                </a:extLst>
              </a:tr>
              <a:tr h="1324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6.676.826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6.675.826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6.676.826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667682,6%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854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090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TRANSFERENCIAS A LOS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217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				     	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8982626-6838-418A-B58E-D0C945461C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695225"/>
              </p:ext>
            </p:extLst>
          </p:nvPr>
        </p:nvGraphicFramePr>
        <p:xfrm>
          <a:off x="539551" y="1977530"/>
          <a:ext cx="8085585" cy="4259791"/>
        </p:xfrm>
        <a:graphic>
          <a:graphicData uri="http://schemas.openxmlformats.org/drawingml/2006/table">
            <a:tbl>
              <a:tblPr/>
              <a:tblGrid>
                <a:gridCol w="267028">
                  <a:extLst>
                    <a:ext uri="{9D8B030D-6E8A-4147-A177-3AD203B41FA5}">
                      <a16:colId xmlns:a16="http://schemas.microsoft.com/office/drawing/2014/main" val="298615635"/>
                    </a:ext>
                  </a:extLst>
                </a:gridCol>
                <a:gridCol w="267028">
                  <a:extLst>
                    <a:ext uri="{9D8B030D-6E8A-4147-A177-3AD203B41FA5}">
                      <a16:colId xmlns:a16="http://schemas.microsoft.com/office/drawing/2014/main" val="3404360213"/>
                    </a:ext>
                  </a:extLst>
                </a:gridCol>
                <a:gridCol w="267028">
                  <a:extLst>
                    <a:ext uri="{9D8B030D-6E8A-4147-A177-3AD203B41FA5}">
                      <a16:colId xmlns:a16="http://schemas.microsoft.com/office/drawing/2014/main" val="1111456440"/>
                    </a:ext>
                  </a:extLst>
                </a:gridCol>
                <a:gridCol w="3012066">
                  <a:extLst>
                    <a:ext uri="{9D8B030D-6E8A-4147-A177-3AD203B41FA5}">
                      <a16:colId xmlns:a16="http://schemas.microsoft.com/office/drawing/2014/main" val="1567978545"/>
                    </a:ext>
                  </a:extLst>
                </a:gridCol>
                <a:gridCol w="715633">
                  <a:extLst>
                    <a:ext uri="{9D8B030D-6E8A-4147-A177-3AD203B41FA5}">
                      <a16:colId xmlns:a16="http://schemas.microsoft.com/office/drawing/2014/main" val="3687614158"/>
                    </a:ext>
                  </a:extLst>
                </a:gridCol>
                <a:gridCol w="715633">
                  <a:extLst>
                    <a:ext uri="{9D8B030D-6E8A-4147-A177-3AD203B41FA5}">
                      <a16:colId xmlns:a16="http://schemas.microsoft.com/office/drawing/2014/main" val="3337051783"/>
                    </a:ext>
                  </a:extLst>
                </a:gridCol>
                <a:gridCol w="715633">
                  <a:extLst>
                    <a:ext uri="{9D8B030D-6E8A-4147-A177-3AD203B41FA5}">
                      <a16:colId xmlns:a16="http://schemas.microsoft.com/office/drawing/2014/main" val="1600429104"/>
                    </a:ext>
                  </a:extLst>
                </a:gridCol>
                <a:gridCol w="715633">
                  <a:extLst>
                    <a:ext uri="{9D8B030D-6E8A-4147-A177-3AD203B41FA5}">
                      <a16:colId xmlns:a16="http://schemas.microsoft.com/office/drawing/2014/main" val="844538738"/>
                    </a:ext>
                  </a:extLst>
                </a:gridCol>
                <a:gridCol w="662227">
                  <a:extLst>
                    <a:ext uri="{9D8B030D-6E8A-4147-A177-3AD203B41FA5}">
                      <a16:colId xmlns:a16="http://schemas.microsoft.com/office/drawing/2014/main" val="3819200019"/>
                    </a:ext>
                  </a:extLst>
                </a:gridCol>
                <a:gridCol w="747676">
                  <a:extLst>
                    <a:ext uri="{9D8B030D-6E8A-4147-A177-3AD203B41FA5}">
                      <a16:colId xmlns:a16="http://schemas.microsoft.com/office/drawing/2014/main" val="4257850921"/>
                    </a:ext>
                  </a:extLst>
                </a:gridCol>
              </a:tblGrid>
              <a:tr h="1352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5404102"/>
                  </a:ext>
                </a:extLst>
              </a:tr>
              <a:tr h="4128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46117"/>
                  </a:ext>
                </a:extLst>
              </a:tr>
              <a:tr h="1769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189.849.727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189.713.352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-136.375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49.125.458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168208"/>
                  </a:ext>
                </a:extLst>
              </a:tr>
              <a:tr h="135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18.924.338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18.924.338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17.785.793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527168"/>
                  </a:ext>
                </a:extLst>
              </a:tr>
              <a:tr h="135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18.924.338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18.924.338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17.785.793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837754"/>
                  </a:ext>
                </a:extLst>
              </a:tr>
              <a:tr h="135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Consejo de Monumentos 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200.000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569032"/>
                  </a:ext>
                </a:extLst>
              </a:tr>
              <a:tr h="156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01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278.540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278.540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96498"/>
                  </a:ext>
                </a:extLst>
              </a:tr>
              <a:tr h="135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- Programa 01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17.263.667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17.263.667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17.111.726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33469"/>
                  </a:ext>
                </a:extLst>
              </a:tr>
              <a:tr h="135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de Antofagasta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131.700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131.700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440733"/>
                  </a:ext>
                </a:extLst>
              </a:tr>
              <a:tr h="135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de Coquimbo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59.500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59.500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03756"/>
                  </a:ext>
                </a:extLst>
              </a:tr>
              <a:tr h="135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de Valparaiso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156.625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156.625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52.208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152032"/>
                  </a:ext>
                </a:extLst>
              </a:tr>
              <a:tr h="269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del Libertador General Bernardo O'Higgins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11.333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650035"/>
                  </a:ext>
                </a:extLst>
              </a:tr>
              <a:tr h="135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del Maule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75.980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75.980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75.980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836748"/>
                  </a:ext>
                </a:extLst>
              </a:tr>
              <a:tr h="135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del Biobío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51.666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047653"/>
                  </a:ext>
                </a:extLst>
              </a:tr>
              <a:tr h="135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de La Araucanía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759449"/>
                  </a:ext>
                </a:extLst>
              </a:tr>
              <a:tr h="135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de Los Lagos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144.080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144.080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89.634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437606"/>
                  </a:ext>
                </a:extLst>
              </a:tr>
              <a:tr h="269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de Aysén del General Carlos Ibáñez del Campo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253020"/>
                  </a:ext>
                </a:extLst>
              </a:tr>
              <a:tr h="269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de Magallanes y de la Antártica Chilena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615634"/>
                  </a:ext>
                </a:extLst>
              </a:tr>
              <a:tr h="135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Metropolitana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163.246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163.246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163.246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326775"/>
                  </a:ext>
                </a:extLst>
              </a:tr>
              <a:tr h="135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de Ñuble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661225"/>
                  </a:ext>
                </a:extLst>
              </a:tr>
              <a:tr h="135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189.849.727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170.362.466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-19.487.261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31.339.665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820176"/>
                  </a:ext>
                </a:extLst>
              </a:tr>
              <a:tr h="135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72.418.642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91.306.147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18.887.505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31.339.665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181371"/>
                  </a:ext>
                </a:extLst>
              </a:tr>
              <a:tr h="135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2.828.474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3.821.328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992.854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937026"/>
                  </a:ext>
                </a:extLst>
              </a:tr>
              <a:tr h="135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9.739.301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9.965.801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226.500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7.426.608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356417"/>
                  </a:ext>
                </a:extLst>
              </a:tr>
              <a:tr h="135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5.069.152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5.419.152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524175"/>
                  </a:ext>
                </a:extLst>
              </a:tr>
              <a:tr h="1352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5.548.063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6.172.175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624.112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5.476.328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471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05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					                    …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6F1FAF6E-8EA0-4E03-8785-DFED477B560E}"/>
              </a:ext>
            </a:extLst>
          </p:cNvPr>
          <p:cNvSpPr txBox="1">
            <a:spLocks/>
          </p:cNvSpPr>
          <p:nvPr/>
        </p:nvSpPr>
        <p:spPr>
          <a:xfrm>
            <a:off x="414336" y="53090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05: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TRANSFERENCIAS A LOS GOBIERNOS REGIONALES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742D939-A6DB-4740-89D8-127CAE1E18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366708"/>
              </p:ext>
            </p:extLst>
          </p:nvPr>
        </p:nvGraphicFramePr>
        <p:xfrm>
          <a:off x="548097" y="1915892"/>
          <a:ext cx="8047806" cy="3817361"/>
        </p:xfrm>
        <a:graphic>
          <a:graphicData uri="http://schemas.openxmlformats.org/drawingml/2006/table">
            <a:tbl>
              <a:tblPr/>
              <a:tblGrid>
                <a:gridCol w="265780">
                  <a:extLst>
                    <a:ext uri="{9D8B030D-6E8A-4147-A177-3AD203B41FA5}">
                      <a16:colId xmlns:a16="http://schemas.microsoft.com/office/drawing/2014/main" val="1079256187"/>
                    </a:ext>
                  </a:extLst>
                </a:gridCol>
                <a:gridCol w="265780">
                  <a:extLst>
                    <a:ext uri="{9D8B030D-6E8A-4147-A177-3AD203B41FA5}">
                      <a16:colId xmlns:a16="http://schemas.microsoft.com/office/drawing/2014/main" val="3202816669"/>
                    </a:ext>
                  </a:extLst>
                </a:gridCol>
                <a:gridCol w="265780">
                  <a:extLst>
                    <a:ext uri="{9D8B030D-6E8A-4147-A177-3AD203B41FA5}">
                      <a16:colId xmlns:a16="http://schemas.microsoft.com/office/drawing/2014/main" val="3682927935"/>
                    </a:ext>
                  </a:extLst>
                </a:gridCol>
                <a:gridCol w="2997994">
                  <a:extLst>
                    <a:ext uri="{9D8B030D-6E8A-4147-A177-3AD203B41FA5}">
                      <a16:colId xmlns:a16="http://schemas.microsoft.com/office/drawing/2014/main" val="2642993043"/>
                    </a:ext>
                  </a:extLst>
                </a:gridCol>
                <a:gridCol w="712289">
                  <a:extLst>
                    <a:ext uri="{9D8B030D-6E8A-4147-A177-3AD203B41FA5}">
                      <a16:colId xmlns:a16="http://schemas.microsoft.com/office/drawing/2014/main" val="374221887"/>
                    </a:ext>
                  </a:extLst>
                </a:gridCol>
                <a:gridCol w="712289">
                  <a:extLst>
                    <a:ext uri="{9D8B030D-6E8A-4147-A177-3AD203B41FA5}">
                      <a16:colId xmlns:a16="http://schemas.microsoft.com/office/drawing/2014/main" val="4167047295"/>
                    </a:ext>
                  </a:extLst>
                </a:gridCol>
                <a:gridCol w="712289">
                  <a:extLst>
                    <a:ext uri="{9D8B030D-6E8A-4147-A177-3AD203B41FA5}">
                      <a16:colId xmlns:a16="http://schemas.microsoft.com/office/drawing/2014/main" val="1019567807"/>
                    </a:ext>
                  </a:extLst>
                </a:gridCol>
                <a:gridCol w="712289">
                  <a:extLst>
                    <a:ext uri="{9D8B030D-6E8A-4147-A177-3AD203B41FA5}">
                      <a16:colId xmlns:a16="http://schemas.microsoft.com/office/drawing/2014/main" val="3091786589"/>
                    </a:ext>
                  </a:extLst>
                </a:gridCol>
                <a:gridCol w="659133">
                  <a:extLst>
                    <a:ext uri="{9D8B030D-6E8A-4147-A177-3AD203B41FA5}">
                      <a16:colId xmlns:a16="http://schemas.microsoft.com/office/drawing/2014/main" val="1975382518"/>
                    </a:ext>
                  </a:extLst>
                </a:gridCol>
                <a:gridCol w="744183">
                  <a:extLst>
                    <a:ext uri="{9D8B030D-6E8A-4147-A177-3AD203B41FA5}">
                      <a16:colId xmlns:a16="http://schemas.microsoft.com/office/drawing/2014/main" val="4801620"/>
                    </a:ext>
                  </a:extLst>
                </a:gridCol>
              </a:tblGrid>
              <a:tr h="13163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29234"/>
                  </a:ext>
                </a:extLst>
              </a:tr>
              <a:tr h="2632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521643"/>
                  </a:ext>
                </a:extLst>
              </a:tr>
              <a:tr h="131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Valparaiso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6.682.356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8.354.185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1.671.829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2.088.546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579684"/>
                  </a:ext>
                </a:extLst>
              </a:tr>
              <a:tr h="263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Libertador General B. O'Higginss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2.158.333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3.992.306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1.833.973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998.077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387665"/>
                  </a:ext>
                </a:extLst>
              </a:tr>
              <a:tr h="131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2.980.232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5.010.256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2.030.024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1.252.564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201261"/>
                  </a:ext>
                </a:extLst>
              </a:tr>
              <a:tr h="131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BíoBío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4.031.049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5.665.488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1.634.439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1.416.372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680034"/>
                  </a:ext>
                </a:extLst>
              </a:tr>
              <a:tr h="131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7.122.674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10.555.866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3.433.192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1.784.442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050929"/>
                  </a:ext>
                </a:extLst>
              </a:tr>
              <a:tr h="131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5.509.087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6.143.022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633.935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3.675.317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764570"/>
                  </a:ext>
                </a:extLst>
              </a:tr>
              <a:tr h="263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del General Carlos Ibáñez del Campo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2.556.929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2.701.929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825344"/>
                  </a:ext>
                </a:extLst>
              </a:tr>
              <a:tr h="263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y de la Antártica Chilena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3.629.584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3.642.284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2.900.000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17172"/>
                  </a:ext>
                </a:extLst>
              </a:tr>
              <a:tr h="131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3.896.893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5.849.730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1.952.837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685.522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952008"/>
                  </a:ext>
                </a:extLst>
              </a:tr>
              <a:tr h="131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5.198.768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8.121.896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2.923.128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3.635.889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041027"/>
                  </a:ext>
                </a:extLst>
              </a:tr>
              <a:tr h="131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592.333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1.015.315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422.982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511724"/>
                  </a:ext>
                </a:extLst>
              </a:tr>
              <a:tr h="131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4.875.414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4.875.414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960967"/>
                  </a:ext>
                </a:extLst>
              </a:tr>
              <a:tr h="131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117.431.085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79.056.319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-38.374.766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420047"/>
                  </a:ext>
                </a:extLst>
              </a:tr>
              <a:tr h="131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Fondo Nacional de Desarrollo Regional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52.231.865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34.968.198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-17.263.667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292864"/>
                  </a:ext>
                </a:extLst>
              </a:tr>
              <a:tr h="131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Programa Infraestructura Rural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7.962.568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2.743.299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-5.219.269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602143"/>
                  </a:ext>
                </a:extLst>
              </a:tr>
              <a:tr h="131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Puesta en Valor del Patrimonio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6.188.524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2.071.990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-4.116.534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952951"/>
                  </a:ext>
                </a:extLst>
              </a:tr>
              <a:tr h="131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de Apoyo a la Gestión Subnacional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2.512.629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1.125.958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-1.386.671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955902"/>
                  </a:ext>
                </a:extLst>
              </a:tr>
              <a:tr h="131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Saneamiento Sanitario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13.087.635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8.370.587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-4.717.048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630965"/>
                  </a:ext>
                </a:extLst>
              </a:tr>
              <a:tr h="131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Programa Residuos Sólidos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4.931.162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2.385.499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-2.545.663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860858"/>
                  </a:ext>
                </a:extLst>
              </a:tr>
              <a:tr h="131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Ley N°20.378 - Fondo de Apoyo Regional (FAR)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20.720.335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20.720.335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063550"/>
                  </a:ext>
                </a:extLst>
              </a:tr>
              <a:tr h="131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Regularización Mayores Ingresos Propios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4.401.904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3.975.356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-426.548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621140"/>
                  </a:ext>
                </a:extLst>
              </a:tr>
              <a:tr h="131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Energización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5.394.463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2.695.097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-2.699.366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527078"/>
                  </a:ext>
                </a:extLst>
              </a:tr>
              <a:tr h="1316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426.548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426.548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650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05, PROGRAMA 06: PROGRAMAS DE CONVERGENCIA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0883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D33FDAD-86F0-4401-878C-4588274D57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709028"/>
              </p:ext>
            </p:extLst>
          </p:nvPr>
        </p:nvGraphicFramePr>
        <p:xfrm>
          <a:off x="490654" y="1744948"/>
          <a:ext cx="8196146" cy="3124209"/>
        </p:xfrm>
        <a:graphic>
          <a:graphicData uri="http://schemas.openxmlformats.org/drawingml/2006/table">
            <a:tbl>
              <a:tblPr/>
              <a:tblGrid>
                <a:gridCol w="274670">
                  <a:extLst>
                    <a:ext uri="{9D8B030D-6E8A-4147-A177-3AD203B41FA5}">
                      <a16:colId xmlns:a16="http://schemas.microsoft.com/office/drawing/2014/main" val="2427676999"/>
                    </a:ext>
                  </a:extLst>
                </a:gridCol>
                <a:gridCol w="274670">
                  <a:extLst>
                    <a:ext uri="{9D8B030D-6E8A-4147-A177-3AD203B41FA5}">
                      <a16:colId xmlns:a16="http://schemas.microsoft.com/office/drawing/2014/main" val="2832342631"/>
                    </a:ext>
                  </a:extLst>
                </a:gridCol>
                <a:gridCol w="274670">
                  <a:extLst>
                    <a:ext uri="{9D8B030D-6E8A-4147-A177-3AD203B41FA5}">
                      <a16:colId xmlns:a16="http://schemas.microsoft.com/office/drawing/2014/main" val="3042713500"/>
                    </a:ext>
                  </a:extLst>
                </a:gridCol>
                <a:gridCol w="3098275">
                  <a:extLst>
                    <a:ext uri="{9D8B030D-6E8A-4147-A177-3AD203B41FA5}">
                      <a16:colId xmlns:a16="http://schemas.microsoft.com/office/drawing/2014/main" val="3591058176"/>
                    </a:ext>
                  </a:extLst>
                </a:gridCol>
                <a:gridCol w="736115">
                  <a:extLst>
                    <a:ext uri="{9D8B030D-6E8A-4147-A177-3AD203B41FA5}">
                      <a16:colId xmlns:a16="http://schemas.microsoft.com/office/drawing/2014/main" val="3862723893"/>
                    </a:ext>
                  </a:extLst>
                </a:gridCol>
                <a:gridCol w="736115">
                  <a:extLst>
                    <a:ext uri="{9D8B030D-6E8A-4147-A177-3AD203B41FA5}">
                      <a16:colId xmlns:a16="http://schemas.microsoft.com/office/drawing/2014/main" val="1239469368"/>
                    </a:ext>
                  </a:extLst>
                </a:gridCol>
                <a:gridCol w="736115">
                  <a:extLst>
                    <a:ext uri="{9D8B030D-6E8A-4147-A177-3AD203B41FA5}">
                      <a16:colId xmlns:a16="http://schemas.microsoft.com/office/drawing/2014/main" val="1642158925"/>
                    </a:ext>
                  </a:extLst>
                </a:gridCol>
                <a:gridCol w="736115">
                  <a:extLst>
                    <a:ext uri="{9D8B030D-6E8A-4147-A177-3AD203B41FA5}">
                      <a16:colId xmlns:a16="http://schemas.microsoft.com/office/drawing/2014/main" val="1543965543"/>
                    </a:ext>
                  </a:extLst>
                </a:gridCol>
                <a:gridCol w="670194">
                  <a:extLst>
                    <a:ext uri="{9D8B030D-6E8A-4147-A177-3AD203B41FA5}">
                      <a16:colId xmlns:a16="http://schemas.microsoft.com/office/drawing/2014/main" val="261675504"/>
                    </a:ext>
                  </a:extLst>
                </a:gridCol>
                <a:gridCol w="659207">
                  <a:extLst>
                    <a:ext uri="{9D8B030D-6E8A-4147-A177-3AD203B41FA5}">
                      <a16:colId xmlns:a16="http://schemas.microsoft.com/office/drawing/2014/main" val="2357105902"/>
                    </a:ext>
                  </a:extLst>
                </a:gridCol>
              </a:tblGrid>
              <a:tr h="1336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948434"/>
                  </a:ext>
                </a:extLst>
              </a:tr>
              <a:tr h="4093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230053"/>
                  </a:ext>
                </a:extLst>
              </a:tr>
              <a:tr h="1754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172.784.886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172.784.886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28.750.317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394898"/>
                  </a:ext>
                </a:extLst>
              </a:tr>
              <a:tr h="133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172.784.886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172.784.886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28.750.317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909167"/>
                  </a:ext>
                </a:extLst>
              </a:tr>
              <a:tr h="133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87.652.146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122.591.833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34.939.687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28.750.317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358603"/>
                  </a:ext>
                </a:extLst>
              </a:tr>
              <a:tr h="133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13.954.035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13.954.035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7.645.545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857667"/>
                  </a:ext>
                </a:extLst>
              </a:tr>
              <a:tr h="133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1.051.013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1.051.013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262.754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936161"/>
                  </a:ext>
                </a:extLst>
              </a:tr>
              <a:tr h="133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4.077.035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4.077.035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1.019.259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451112"/>
                  </a:ext>
                </a:extLst>
              </a:tr>
              <a:tr h="133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25.547.091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25.547.091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958164"/>
                  </a:ext>
                </a:extLst>
              </a:tr>
              <a:tr h="133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2.092.539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10.528.741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8.436.202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2.092.539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721249"/>
                  </a:ext>
                </a:extLst>
              </a:tr>
              <a:tr h="267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del General Carlos Ibáñez del Campo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9.399.659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9.992.005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592.346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7.779.465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821602"/>
                  </a:ext>
                </a:extLst>
              </a:tr>
              <a:tr h="2673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y de la Antártica Chilena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4.178.407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25.578.046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21.399.639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9.950.755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411246"/>
                  </a:ext>
                </a:extLst>
              </a:tr>
              <a:tr h="133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de Santiago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19.052.970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19.052.970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744676"/>
                  </a:ext>
                </a:extLst>
              </a:tr>
              <a:tr h="133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266.088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266.088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542387"/>
                  </a:ext>
                </a:extLst>
              </a:tr>
              <a:tr h="133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5.188.384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9.699.884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4.511.500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498098"/>
                  </a:ext>
                </a:extLst>
              </a:tr>
              <a:tr h="133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2.844.925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2.844.925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534219"/>
                  </a:ext>
                </a:extLst>
              </a:tr>
              <a:tr h="133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85.132.740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50.193.053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-34.939.687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421858"/>
                  </a:ext>
                </a:extLst>
              </a:tr>
              <a:tr h="133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Regiones Extremas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69.879.374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34.939.687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-34.939.687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925352"/>
                  </a:ext>
                </a:extLst>
              </a:tr>
              <a:tr h="1336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Territorios Rezagados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15.253.366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15.253.366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063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72935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07, PROGRAMA 01: AGENCIA NACIONAL DE INTELIGENCIA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491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D5084AD5-339A-4ECD-BFD1-09A0B6873E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342535"/>
              </p:ext>
            </p:extLst>
          </p:nvPr>
        </p:nvGraphicFramePr>
        <p:xfrm>
          <a:off x="539552" y="1744948"/>
          <a:ext cx="8064895" cy="2116099"/>
        </p:xfrm>
        <a:graphic>
          <a:graphicData uri="http://schemas.openxmlformats.org/drawingml/2006/table">
            <a:tbl>
              <a:tblPr/>
              <a:tblGrid>
                <a:gridCol w="270272">
                  <a:extLst>
                    <a:ext uri="{9D8B030D-6E8A-4147-A177-3AD203B41FA5}">
                      <a16:colId xmlns:a16="http://schemas.microsoft.com/office/drawing/2014/main" val="1797404411"/>
                    </a:ext>
                  </a:extLst>
                </a:gridCol>
                <a:gridCol w="270272">
                  <a:extLst>
                    <a:ext uri="{9D8B030D-6E8A-4147-A177-3AD203B41FA5}">
                      <a16:colId xmlns:a16="http://schemas.microsoft.com/office/drawing/2014/main" val="3841283645"/>
                    </a:ext>
                  </a:extLst>
                </a:gridCol>
                <a:gridCol w="270272">
                  <a:extLst>
                    <a:ext uri="{9D8B030D-6E8A-4147-A177-3AD203B41FA5}">
                      <a16:colId xmlns:a16="http://schemas.microsoft.com/office/drawing/2014/main" val="3412004273"/>
                    </a:ext>
                  </a:extLst>
                </a:gridCol>
                <a:gridCol w="3048659">
                  <a:extLst>
                    <a:ext uri="{9D8B030D-6E8A-4147-A177-3AD203B41FA5}">
                      <a16:colId xmlns:a16="http://schemas.microsoft.com/office/drawing/2014/main" val="3791412779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417903653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3655770262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2634182168"/>
                    </a:ext>
                  </a:extLst>
                </a:gridCol>
                <a:gridCol w="724327">
                  <a:extLst>
                    <a:ext uri="{9D8B030D-6E8A-4147-A177-3AD203B41FA5}">
                      <a16:colId xmlns:a16="http://schemas.microsoft.com/office/drawing/2014/main" val="3332511772"/>
                    </a:ext>
                  </a:extLst>
                </a:gridCol>
                <a:gridCol w="659461">
                  <a:extLst>
                    <a:ext uri="{9D8B030D-6E8A-4147-A177-3AD203B41FA5}">
                      <a16:colId xmlns:a16="http://schemas.microsoft.com/office/drawing/2014/main" val="3473660366"/>
                    </a:ext>
                  </a:extLst>
                </a:gridCol>
                <a:gridCol w="648651">
                  <a:extLst>
                    <a:ext uri="{9D8B030D-6E8A-4147-A177-3AD203B41FA5}">
                      <a16:colId xmlns:a16="http://schemas.microsoft.com/office/drawing/2014/main" val="4199877558"/>
                    </a:ext>
                  </a:extLst>
                </a:gridCol>
              </a:tblGrid>
              <a:tr h="1472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371418"/>
                  </a:ext>
                </a:extLst>
              </a:tr>
              <a:tr h="4508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814621"/>
                  </a:ext>
                </a:extLst>
              </a:tr>
              <a:tr h="1932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6.785.168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6.785.168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2.878.045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333848"/>
                  </a:ext>
                </a:extLst>
              </a:tr>
              <a:tr h="147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4.900.640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4.900.640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2.211.033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601135"/>
                  </a:ext>
                </a:extLst>
              </a:tr>
              <a:tr h="147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1.134.817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1.134.817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475.888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41220"/>
                  </a:ext>
                </a:extLst>
              </a:tr>
              <a:tr h="147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749.711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749.711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191.124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489024"/>
                  </a:ext>
                </a:extLst>
              </a:tr>
              <a:tr h="147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338.552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338.552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135.775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16650"/>
                  </a:ext>
                </a:extLst>
              </a:tr>
              <a:tr h="147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766073"/>
                  </a:ext>
                </a:extLst>
              </a:tr>
              <a:tr h="147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897013"/>
                  </a:ext>
                </a:extLst>
              </a:tr>
              <a:tr h="147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005313"/>
                  </a:ext>
                </a:extLst>
              </a:tr>
              <a:tr h="147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233.986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351.986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038026"/>
                  </a:ext>
                </a:extLst>
              </a:tr>
              <a:tr h="1472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143.356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-118.000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363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 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El Proyecto de Ley de Presupuestos para el año 2019 consideró recursos que se focalizan en el financiamiento de 2 grandes áreas: </a:t>
            </a:r>
            <a:r>
              <a:rPr lang="es-CL" sz="1600" b="1" dirty="0">
                <a:latin typeface="+mn-lt"/>
              </a:rPr>
              <a:t>a) </a:t>
            </a:r>
            <a:r>
              <a:rPr lang="es-CL" sz="1600" b="1" u="sng" dirty="0">
                <a:latin typeface="+mn-lt"/>
              </a:rPr>
              <a:t>Seguridad y Prevención</a:t>
            </a:r>
            <a:r>
              <a:rPr lang="es-CL" sz="1600" dirty="0">
                <a:latin typeface="+mn-lt"/>
              </a:rPr>
              <a:t>, que incluye instituciones tales como Carabineros de Chile, Policía de Investigaciones, Subsecretaría de Prevención del Delito y Bomberos, y </a:t>
            </a:r>
            <a:r>
              <a:rPr lang="es-CL" sz="1600" b="1" dirty="0">
                <a:latin typeface="+mn-lt"/>
              </a:rPr>
              <a:t>b) </a:t>
            </a:r>
            <a:r>
              <a:rPr lang="es-CL" sz="1600" b="1" u="sng" dirty="0">
                <a:latin typeface="+mn-lt"/>
              </a:rPr>
              <a:t>Descentralización</a:t>
            </a:r>
            <a:r>
              <a:rPr lang="es-CL" sz="1600" dirty="0">
                <a:latin typeface="+mn-lt"/>
              </a:rPr>
              <a:t>, que considera, Inversión Regional, con un crecimiento de un 2,5%, incluyendo la incorporación de la nueva Región de Ñuble. La implementación de la Ley N°21.074, que considera para el año 2019 la creación de 3 nuevas Divisiones en cada Gobierno Regional (División de Fomento e Industria, División de Infraestructura y Transportes, y División de Desarrollo Social y Humano), así como los cargos de Administrador Regional y de Jefe de la Unidad de Control.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2019 la Partida presenta un presupuesto vigente de </a:t>
            </a:r>
            <a:r>
              <a:rPr lang="es-CL" sz="1600" b="1" dirty="0">
                <a:latin typeface="+mn-lt"/>
              </a:rPr>
              <a:t>$3.394.996 millones</a:t>
            </a:r>
            <a:r>
              <a:rPr lang="es-CL" sz="1600" dirty="0">
                <a:latin typeface="+mn-lt"/>
              </a:rPr>
              <a:t>, de los cuales un 39,9% se destina a gastos en personal, un 19,5% a iniciativas de inversión, un 18,4% a transferencias de capital, manteniendo la distribución de los años anteriores. 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Ministerio, del mes de mayo ascendió a </a:t>
            </a:r>
            <a:r>
              <a:rPr lang="es-CL" sz="1600" b="1" dirty="0">
                <a:latin typeface="+mn-lt"/>
              </a:rPr>
              <a:t>$275.276 millones</a:t>
            </a:r>
            <a:r>
              <a:rPr lang="es-CL" sz="1600" dirty="0">
                <a:latin typeface="+mn-lt"/>
              </a:rPr>
              <a:t>, es decir, un </a:t>
            </a:r>
            <a:r>
              <a:rPr lang="es-CL" sz="1600" b="1" dirty="0">
                <a:latin typeface="+mn-lt"/>
              </a:rPr>
              <a:t>8,1%</a:t>
            </a:r>
            <a:r>
              <a:rPr lang="es-CL" sz="1600" dirty="0">
                <a:latin typeface="+mn-lt"/>
              </a:rPr>
              <a:t> respecto del presupuesto vigente, gasto en línea al registrado en el año 2018 (8%) y levemente superior al 2017 (7,7%).</a:t>
            </a:r>
          </a:p>
          <a:p>
            <a:pPr algn="just">
              <a:spcBef>
                <a:spcPts val="500"/>
              </a:spcBef>
              <a:spcAft>
                <a:spcPts val="500"/>
              </a:spcAft>
            </a:pPr>
            <a:endParaRPr lang="es-CL" sz="1600" dirty="0"/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1845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08, PROGRAMA 01: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PREVENCIÓN DEL DELITO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6577E15-7AEA-4962-8C5C-5DEDC5963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97492"/>
              </p:ext>
            </p:extLst>
          </p:nvPr>
        </p:nvGraphicFramePr>
        <p:xfrm>
          <a:off x="457199" y="1916832"/>
          <a:ext cx="8229601" cy="3312373"/>
        </p:xfrm>
        <a:graphic>
          <a:graphicData uri="http://schemas.openxmlformats.org/drawingml/2006/table">
            <a:tbl>
              <a:tblPr/>
              <a:tblGrid>
                <a:gridCol w="275791">
                  <a:extLst>
                    <a:ext uri="{9D8B030D-6E8A-4147-A177-3AD203B41FA5}">
                      <a16:colId xmlns:a16="http://schemas.microsoft.com/office/drawing/2014/main" val="2041726708"/>
                    </a:ext>
                  </a:extLst>
                </a:gridCol>
                <a:gridCol w="275791">
                  <a:extLst>
                    <a:ext uri="{9D8B030D-6E8A-4147-A177-3AD203B41FA5}">
                      <a16:colId xmlns:a16="http://schemas.microsoft.com/office/drawing/2014/main" val="2967676953"/>
                    </a:ext>
                  </a:extLst>
                </a:gridCol>
                <a:gridCol w="275791">
                  <a:extLst>
                    <a:ext uri="{9D8B030D-6E8A-4147-A177-3AD203B41FA5}">
                      <a16:colId xmlns:a16="http://schemas.microsoft.com/office/drawing/2014/main" val="1349318757"/>
                    </a:ext>
                  </a:extLst>
                </a:gridCol>
                <a:gridCol w="3110921">
                  <a:extLst>
                    <a:ext uri="{9D8B030D-6E8A-4147-A177-3AD203B41FA5}">
                      <a16:colId xmlns:a16="http://schemas.microsoft.com/office/drawing/2014/main" val="1508180443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445253580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617098069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1869716967"/>
                    </a:ext>
                  </a:extLst>
                </a:gridCol>
                <a:gridCol w="739120">
                  <a:extLst>
                    <a:ext uri="{9D8B030D-6E8A-4147-A177-3AD203B41FA5}">
                      <a16:colId xmlns:a16="http://schemas.microsoft.com/office/drawing/2014/main" val="3902032606"/>
                    </a:ext>
                  </a:extLst>
                </a:gridCol>
                <a:gridCol w="672929">
                  <a:extLst>
                    <a:ext uri="{9D8B030D-6E8A-4147-A177-3AD203B41FA5}">
                      <a16:colId xmlns:a16="http://schemas.microsoft.com/office/drawing/2014/main" val="2470619095"/>
                    </a:ext>
                  </a:extLst>
                </a:gridCol>
                <a:gridCol w="661898">
                  <a:extLst>
                    <a:ext uri="{9D8B030D-6E8A-4147-A177-3AD203B41FA5}">
                      <a16:colId xmlns:a16="http://schemas.microsoft.com/office/drawing/2014/main" val="3113873044"/>
                    </a:ext>
                  </a:extLst>
                </a:gridCol>
              </a:tblGrid>
              <a:tr h="1305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146899"/>
                  </a:ext>
                </a:extLst>
              </a:tr>
              <a:tr h="3997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504782"/>
                  </a:ext>
                </a:extLst>
              </a:tr>
              <a:tr h="1713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35.784.603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35.784.603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10.799.114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905527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8.742.171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8.742.171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3.412.098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289441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2.012.343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2.012.343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447.787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740301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24.400.188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24.400.188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6.705.925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225852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7080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Nacional Urbana de Seguridad Ciudadana - INE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63026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23.464.126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23.464.126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6.705.925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788289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Prevención del Delito y Seguridad Ciudadana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11.142.204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11.142.204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6.462.423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054252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Gestión en Seguridad Ciudadana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3.414.954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3.414.954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113257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Nacional de Seguridad Pública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3.941.485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3.941.485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158.545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345918"/>
                  </a:ext>
                </a:extLst>
              </a:tr>
              <a:tr h="2610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las Personas Afectadas por Eventos de Violencia Rural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3.170.340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3.170.340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35344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Innovación y Tecnología para la Prevención del Delito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1.795.143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1.795.143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33.783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402047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282.706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282.706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575764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70827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22219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77.499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56411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187.161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187.161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717095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347.195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347.195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681789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311.617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311.617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170.935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166962"/>
                  </a:ext>
                </a:extLst>
              </a:tr>
              <a:tr h="1305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675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08,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CENTROS REGIONALES DE ATENCIÓN Y ORIENTACIÓN A VÍCTIMAS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7C4B562-99C7-4194-8BC9-D6EED4BA0B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795832"/>
              </p:ext>
            </p:extLst>
          </p:nvPr>
        </p:nvGraphicFramePr>
        <p:xfrm>
          <a:off x="532379" y="1965548"/>
          <a:ext cx="8076273" cy="1702291"/>
        </p:xfrm>
        <a:graphic>
          <a:graphicData uri="http://schemas.openxmlformats.org/drawingml/2006/table">
            <a:tbl>
              <a:tblPr/>
              <a:tblGrid>
                <a:gridCol w="293363">
                  <a:extLst>
                    <a:ext uri="{9D8B030D-6E8A-4147-A177-3AD203B41FA5}">
                      <a16:colId xmlns:a16="http://schemas.microsoft.com/office/drawing/2014/main" val="2808836026"/>
                    </a:ext>
                  </a:extLst>
                </a:gridCol>
                <a:gridCol w="293363">
                  <a:extLst>
                    <a:ext uri="{9D8B030D-6E8A-4147-A177-3AD203B41FA5}">
                      <a16:colId xmlns:a16="http://schemas.microsoft.com/office/drawing/2014/main" val="399067223"/>
                    </a:ext>
                  </a:extLst>
                </a:gridCol>
                <a:gridCol w="293363">
                  <a:extLst>
                    <a:ext uri="{9D8B030D-6E8A-4147-A177-3AD203B41FA5}">
                      <a16:colId xmlns:a16="http://schemas.microsoft.com/office/drawing/2014/main" val="2707532339"/>
                    </a:ext>
                  </a:extLst>
                </a:gridCol>
                <a:gridCol w="2631462">
                  <a:extLst>
                    <a:ext uri="{9D8B030D-6E8A-4147-A177-3AD203B41FA5}">
                      <a16:colId xmlns:a16="http://schemas.microsoft.com/office/drawing/2014/main" val="3574360574"/>
                    </a:ext>
                  </a:extLst>
                </a:gridCol>
                <a:gridCol w="786212">
                  <a:extLst>
                    <a:ext uri="{9D8B030D-6E8A-4147-A177-3AD203B41FA5}">
                      <a16:colId xmlns:a16="http://schemas.microsoft.com/office/drawing/2014/main" val="1679897271"/>
                    </a:ext>
                  </a:extLst>
                </a:gridCol>
                <a:gridCol w="786212">
                  <a:extLst>
                    <a:ext uri="{9D8B030D-6E8A-4147-A177-3AD203B41FA5}">
                      <a16:colId xmlns:a16="http://schemas.microsoft.com/office/drawing/2014/main" val="3058777751"/>
                    </a:ext>
                  </a:extLst>
                </a:gridCol>
                <a:gridCol w="786212">
                  <a:extLst>
                    <a:ext uri="{9D8B030D-6E8A-4147-A177-3AD203B41FA5}">
                      <a16:colId xmlns:a16="http://schemas.microsoft.com/office/drawing/2014/main" val="2445997998"/>
                    </a:ext>
                  </a:extLst>
                </a:gridCol>
                <a:gridCol w="786212">
                  <a:extLst>
                    <a:ext uri="{9D8B030D-6E8A-4147-A177-3AD203B41FA5}">
                      <a16:colId xmlns:a16="http://schemas.microsoft.com/office/drawing/2014/main" val="2200380690"/>
                    </a:ext>
                  </a:extLst>
                </a:gridCol>
                <a:gridCol w="715805">
                  <a:extLst>
                    <a:ext uri="{9D8B030D-6E8A-4147-A177-3AD203B41FA5}">
                      <a16:colId xmlns:a16="http://schemas.microsoft.com/office/drawing/2014/main" val="1119299899"/>
                    </a:ext>
                  </a:extLst>
                </a:gridCol>
                <a:gridCol w="704069">
                  <a:extLst>
                    <a:ext uri="{9D8B030D-6E8A-4147-A177-3AD203B41FA5}">
                      <a16:colId xmlns:a16="http://schemas.microsoft.com/office/drawing/2014/main" val="3421793813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824104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21770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3.913.637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3.913.637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1.490.946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56151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2.560.133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2.560.133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1.064.621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87713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1.274.155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1.274.155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403.465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70168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79.349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79.349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22.860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64714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8.403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58900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9.460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9.460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77656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23.175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23.175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78085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38.311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17.295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974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37361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09, PROGRAMA 01: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SERV. NACIONAL PARA PREVENCIÓN Y REHABIL. CONSUMO DE DROGAS Y ALCOHOL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70C15A5-EFD7-4B5E-AA2A-3FFA42AA87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001839"/>
              </p:ext>
            </p:extLst>
          </p:nvPr>
        </p:nvGraphicFramePr>
        <p:xfrm>
          <a:off x="507775" y="1957900"/>
          <a:ext cx="8157589" cy="3199291"/>
        </p:xfrm>
        <a:graphic>
          <a:graphicData uri="http://schemas.openxmlformats.org/drawingml/2006/table">
            <a:tbl>
              <a:tblPr/>
              <a:tblGrid>
                <a:gridCol w="273378">
                  <a:extLst>
                    <a:ext uri="{9D8B030D-6E8A-4147-A177-3AD203B41FA5}">
                      <a16:colId xmlns:a16="http://schemas.microsoft.com/office/drawing/2014/main" val="1386118143"/>
                    </a:ext>
                  </a:extLst>
                </a:gridCol>
                <a:gridCol w="273378">
                  <a:extLst>
                    <a:ext uri="{9D8B030D-6E8A-4147-A177-3AD203B41FA5}">
                      <a16:colId xmlns:a16="http://schemas.microsoft.com/office/drawing/2014/main" val="3249214903"/>
                    </a:ext>
                  </a:extLst>
                </a:gridCol>
                <a:gridCol w="273378">
                  <a:extLst>
                    <a:ext uri="{9D8B030D-6E8A-4147-A177-3AD203B41FA5}">
                      <a16:colId xmlns:a16="http://schemas.microsoft.com/office/drawing/2014/main" val="2383320653"/>
                    </a:ext>
                  </a:extLst>
                </a:gridCol>
                <a:gridCol w="3083699">
                  <a:extLst>
                    <a:ext uri="{9D8B030D-6E8A-4147-A177-3AD203B41FA5}">
                      <a16:colId xmlns:a16="http://schemas.microsoft.com/office/drawing/2014/main" val="1331018927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1233014785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1206094794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2539717614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2704378838"/>
                    </a:ext>
                  </a:extLst>
                </a:gridCol>
                <a:gridCol w="667041">
                  <a:extLst>
                    <a:ext uri="{9D8B030D-6E8A-4147-A177-3AD203B41FA5}">
                      <a16:colId xmlns:a16="http://schemas.microsoft.com/office/drawing/2014/main" val="3222003195"/>
                    </a:ext>
                  </a:extLst>
                </a:gridCol>
                <a:gridCol w="656107">
                  <a:extLst>
                    <a:ext uri="{9D8B030D-6E8A-4147-A177-3AD203B41FA5}">
                      <a16:colId xmlns:a16="http://schemas.microsoft.com/office/drawing/2014/main" val="112190782"/>
                    </a:ext>
                  </a:extLst>
                </a:gridCol>
              </a:tblGrid>
              <a:tr h="1312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8476098"/>
                  </a:ext>
                </a:extLst>
              </a:tr>
              <a:tr h="4019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395686"/>
                  </a:ext>
                </a:extLst>
              </a:tr>
              <a:tr h="1722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69.605.742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69.605.742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27.302.855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820912"/>
                  </a:ext>
                </a:extLst>
              </a:tr>
              <a:tr h="131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8.615.103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8.615.103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3.256.780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930288"/>
                  </a:ext>
                </a:extLst>
              </a:tr>
              <a:tr h="131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3.450.943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3.450.943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754.291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128607"/>
                  </a:ext>
                </a:extLst>
              </a:tr>
              <a:tr h="131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947958"/>
                  </a:ext>
                </a:extLst>
              </a:tr>
              <a:tr h="131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909129"/>
                  </a:ext>
                </a:extLst>
              </a:tr>
              <a:tr h="131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57.507.296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57.478.870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-28.426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23.252.286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377592"/>
                  </a:ext>
                </a:extLst>
              </a:tr>
              <a:tr h="131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57.507.296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57.478.870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-28.426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23.252.286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795316"/>
                  </a:ext>
                </a:extLst>
              </a:tr>
              <a:tr h="131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Tratamiento y Rehabilitación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44.160.317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44.160.317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14.456.868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739926"/>
                  </a:ext>
                </a:extLst>
              </a:tr>
              <a:tr h="131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Programas de Prevención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3.252.393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3.252.393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2.575.433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103180"/>
                  </a:ext>
                </a:extLst>
              </a:tr>
              <a:tr h="131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Capacitación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1.292.898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1.264.472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-28.426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677311"/>
                  </a:ext>
                </a:extLst>
              </a:tr>
              <a:tr h="131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- Programa PREVIENE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5.992.803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5.992.803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4.817.506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25137"/>
                  </a:ext>
                </a:extLst>
              </a:tr>
              <a:tr h="131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Control Cero Alcohol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1.099.497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1.099.497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636.568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861420"/>
                  </a:ext>
                </a:extLst>
              </a:tr>
              <a:tr h="131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Parentalidad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1.709.388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1.709.388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705.473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257940"/>
                  </a:ext>
                </a:extLst>
              </a:tr>
              <a:tr h="131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479088"/>
                  </a:ext>
                </a:extLst>
              </a:tr>
              <a:tr h="131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078818"/>
                  </a:ext>
                </a:extLst>
              </a:tr>
              <a:tr h="131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22.386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031524"/>
                  </a:ext>
                </a:extLst>
              </a:tr>
              <a:tr h="131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285682"/>
                  </a:ext>
                </a:extLst>
              </a:tr>
              <a:tr h="131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095285"/>
                  </a:ext>
                </a:extLst>
              </a:tr>
              <a:tr h="131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375368"/>
                  </a:ext>
                </a:extLst>
              </a:tr>
              <a:tr h="131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459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01: SUBSECRETARÍA DEL INTERIOR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					                   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1549C14-631E-4A71-A2BB-0967BCA04A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45709"/>
              </p:ext>
            </p:extLst>
          </p:nvPr>
        </p:nvGraphicFramePr>
        <p:xfrm>
          <a:off x="539551" y="1744948"/>
          <a:ext cx="8076273" cy="3628279"/>
        </p:xfrm>
        <a:graphic>
          <a:graphicData uri="http://schemas.openxmlformats.org/drawingml/2006/table">
            <a:tbl>
              <a:tblPr/>
              <a:tblGrid>
                <a:gridCol w="270653">
                  <a:extLst>
                    <a:ext uri="{9D8B030D-6E8A-4147-A177-3AD203B41FA5}">
                      <a16:colId xmlns:a16="http://schemas.microsoft.com/office/drawing/2014/main" val="983423454"/>
                    </a:ext>
                  </a:extLst>
                </a:gridCol>
                <a:gridCol w="270653">
                  <a:extLst>
                    <a:ext uri="{9D8B030D-6E8A-4147-A177-3AD203B41FA5}">
                      <a16:colId xmlns:a16="http://schemas.microsoft.com/office/drawing/2014/main" val="1342123570"/>
                    </a:ext>
                  </a:extLst>
                </a:gridCol>
                <a:gridCol w="270653">
                  <a:extLst>
                    <a:ext uri="{9D8B030D-6E8A-4147-A177-3AD203B41FA5}">
                      <a16:colId xmlns:a16="http://schemas.microsoft.com/office/drawing/2014/main" val="3066995194"/>
                    </a:ext>
                  </a:extLst>
                </a:gridCol>
                <a:gridCol w="3052960">
                  <a:extLst>
                    <a:ext uri="{9D8B030D-6E8A-4147-A177-3AD203B41FA5}">
                      <a16:colId xmlns:a16="http://schemas.microsoft.com/office/drawing/2014/main" val="2004429698"/>
                    </a:ext>
                  </a:extLst>
                </a:gridCol>
                <a:gridCol w="725349">
                  <a:extLst>
                    <a:ext uri="{9D8B030D-6E8A-4147-A177-3AD203B41FA5}">
                      <a16:colId xmlns:a16="http://schemas.microsoft.com/office/drawing/2014/main" val="3863854186"/>
                    </a:ext>
                  </a:extLst>
                </a:gridCol>
                <a:gridCol w="725349">
                  <a:extLst>
                    <a:ext uri="{9D8B030D-6E8A-4147-A177-3AD203B41FA5}">
                      <a16:colId xmlns:a16="http://schemas.microsoft.com/office/drawing/2014/main" val="2979012072"/>
                    </a:ext>
                  </a:extLst>
                </a:gridCol>
                <a:gridCol w="725349">
                  <a:extLst>
                    <a:ext uri="{9D8B030D-6E8A-4147-A177-3AD203B41FA5}">
                      <a16:colId xmlns:a16="http://schemas.microsoft.com/office/drawing/2014/main" val="239410698"/>
                    </a:ext>
                  </a:extLst>
                </a:gridCol>
                <a:gridCol w="725349">
                  <a:extLst>
                    <a:ext uri="{9D8B030D-6E8A-4147-A177-3AD203B41FA5}">
                      <a16:colId xmlns:a16="http://schemas.microsoft.com/office/drawing/2014/main" val="2022765493"/>
                    </a:ext>
                  </a:extLst>
                </a:gridCol>
                <a:gridCol w="660392">
                  <a:extLst>
                    <a:ext uri="{9D8B030D-6E8A-4147-A177-3AD203B41FA5}">
                      <a16:colId xmlns:a16="http://schemas.microsoft.com/office/drawing/2014/main" val="3807456989"/>
                    </a:ext>
                  </a:extLst>
                </a:gridCol>
                <a:gridCol w="649566">
                  <a:extLst>
                    <a:ext uri="{9D8B030D-6E8A-4147-A177-3AD203B41FA5}">
                      <a16:colId xmlns:a16="http://schemas.microsoft.com/office/drawing/2014/main" val="242539692"/>
                    </a:ext>
                  </a:extLst>
                </a:gridCol>
              </a:tblGrid>
              <a:tr h="1325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119214"/>
                  </a:ext>
                </a:extLst>
              </a:tr>
              <a:tr h="4059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827464"/>
                  </a:ext>
                </a:extLst>
              </a:tr>
              <a:tr h="1739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31.352.123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65.693.562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34.341.439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55.060.946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163445"/>
                  </a:ext>
                </a:extLst>
              </a:tr>
              <a:tr h="13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14.937.334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14.937.334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5.710.391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853255"/>
                  </a:ext>
                </a:extLst>
              </a:tr>
              <a:tr h="13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2.830.083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2.830.083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938.279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559191"/>
                  </a:ext>
                </a:extLst>
              </a:tr>
              <a:tr h="13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10.597.981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44.579.138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33.981.157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47.750.010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253844"/>
                  </a:ext>
                </a:extLst>
              </a:tr>
              <a:tr h="13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3.396.154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3.396.154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1.225.626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754268"/>
                  </a:ext>
                </a:extLst>
              </a:tr>
              <a:tr h="13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Social (ORASMI)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2.697.399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2.697.399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1.004.674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185512"/>
                  </a:ext>
                </a:extLst>
              </a:tr>
              <a:tr h="13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698.745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698.745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220.952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406126"/>
                  </a:ext>
                </a:extLst>
              </a:tr>
              <a:tr h="13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 de Daños y Damnificados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8245"/>
                  </a:ext>
                </a:extLst>
              </a:tr>
              <a:tr h="13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7.201.827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41.182.984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33.981.157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46.524.384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788140"/>
                  </a:ext>
                </a:extLst>
              </a:tr>
              <a:tr h="13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Atender Situaciones de Emergencia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33.981.167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33.981.157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44.195.553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441955530,0%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753357"/>
                  </a:ext>
                </a:extLst>
              </a:tr>
              <a:tr h="13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Estadio Seguro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735.275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735.275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140.456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934266"/>
                  </a:ext>
                </a:extLst>
              </a:tr>
              <a:tr h="13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Diario Oficial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1.170.751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1.170.751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340.176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321367"/>
                  </a:ext>
                </a:extLst>
              </a:tr>
              <a:tr h="13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Migraciones y Extranjería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4.162.945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4.162.945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1.659.911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154136"/>
                  </a:ext>
                </a:extLst>
              </a:tr>
              <a:tr h="13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Seguimiento de Causas Judiciales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721.127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721.127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89.270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640204"/>
                  </a:ext>
                </a:extLst>
              </a:tr>
              <a:tr h="13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Frontera Segura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411.719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411.719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785162"/>
                  </a:ext>
                </a:extLst>
              </a:tr>
              <a:tr h="13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321.364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321.364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187.776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414286"/>
                  </a:ext>
                </a:extLst>
              </a:tr>
              <a:tr h="13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321.364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321.364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187.776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171045"/>
                  </a:ext>
                </a:extLst>
              </a:tr>
              <a:tr h="13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197.450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197.450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60344"/>
                  </a:ext>
                </a:extLst>
              </a:tr>
              <a:tr h="13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337284"/>
                  </a:ext>
                </a:extLst>
              </a:tr>
              <a:tr h="13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45.269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452734"/>
                  </a:ext>
                </a:extLst>
              </a:tr>
              <a:tr h="13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026200"/>
                  </a:ext>
                </a:extLst>
              </a:tr>
              <a:tr h="13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70.570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552650"/>
                  </a:ext>
                </a:extLst>
              </a:tr>
              <a:tr h="132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50.643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263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7969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0C419A5E-28AB-4771-AE11-85610DF8C026}"/>
              </a:ext>
            </a:extLst>
          </p:cNvPr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01: SUBSECRETARÍA DEL INTERIOR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7B5DBC4F-610A-413E-8ECC-417BEB6BCAFE}"/>
              </a:ext>
            </a:extLst>
          </p:cNvPr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					                    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D221D37-BB6E-4C0C-A28A-FFEADA4899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626115"/>
              </p:ext>
            </p:extLst>
          </p:nvPr>
        </p:nvGraphicFramePr>
        <p:xfrm>
          <a:off x="497859" y="1744948"/>
          <a:ext cx="8148281" cy="1324010"/>
        </p:xfrm>
        <a:graphic>
          <a:graphicData uri="http://schemas.openxmlformats.org/drawingml/2006/table">
            <a:tbl>
              <a:tblPr/>
              <a:tblGrid>
                <a:gridCol w="273066">
                  <a:extLst>
                    <a:ext uri="{9D8B030D-6E8A-4147-A177-3AD203B41FA5}">
                      <a16:colId xmlns:a16="http://schemas.microsoft.com/office/drawing/2014/main" val="1638508933"/>
                    </a:ext>
                  </a:extLst>
                </a:gridCol>
                <a:gridCol w="273066">
                  <a:extLst>
                    <a:ext uri="{9D8B030D-6E8A-4147-A177-3AD203B41FA5}">
                      <a16:colId xmlns:a16="http://schemas.microsoft.com/office/drawing/2014/main" val="3437697807"/>
                    </a:ext>
                  </a:extLst>
                </a:gridCol>
                <a:gridCol w="273066">
                  <a:extLst>
                    <a:ext uri="{9D8B030D-6E8A-4147-A177-3AD203B41FA5}">
                      <a16:colId xmlns:a16="http://schemas.microsoft.com/office/drawing/2014/main" val="1529998725"/>
                    </a:ext>
                  </a:extLst>
                </a:gridCol>
                <a:gridCol w="3080180">
                  <a:extLst>
                    <a:ext uri="{9D8B030D-6E8A-4147-A177-3AD203B41FA5}">
                      <a16:colId xmlns:a16="http://schemas.microsoft.com/office/drawing/2014/main" val="2511301844"/>
                    </a:ext>
                  </a:extLst>
                </a:gridCol>
                <a:gridCol w="731816">
                  <a:extLst>
                    <a:ext uri="{9D8B030D-6E8A-4147-A177-3AD203B41FA5}">
                      <a16:colId xmlns:a16="http://schemas.microsoft.com/office/drawing/2014/main" val="1464656394"/>
                    </a:ext>
                  </a:extLst>
                </a:gridCol>
                <a:gridCol w="731816">
                  <a:extLst>
                    <a:ext uri="{9D8B030D-6E8A-4147-A177-3AD203B41FA5}">
                      <a16:colId xmlns:a16="http://schemas.microsoft.com/office/drawing/2014/main" val="1043083082"/>
                    </a:ext>
                  </a:extLst>
                </a:gridCol>
                <a:gridCol w="731816">
                  <a:extLst>
                    <a:ext uri="{9D8B030D-6E8A-4147-A177-3AD203B41FA5}">
                      <a16:colId xmlns:a16="http://schemas.microsoft.com/office/drawing/2014/main" val="1200766865"/>
                    </a:ext>
                  </a:extLst>
                </a:gridCol>
                <a:gridCol w="731816">
                  <a:extLst>
                    <a:ext uri="{9D8B030D-6E8A-4147-A177-3AD203B41FA5}">
                      <a16:colId xmlns:a16="http://schemas.microsoft.com/office/drawing/2014/main" val="2668969785"/>
                    </a:ext>
                  </a:extLst>
                </a:gridCol>
                <a:gridCol w="666281">
                  <a:extLst>
                    <a:ext uri="{9D8B030D-6E8A-4147-A177-3AD203B41FA5}">
                      <a16:colId xmlns:a16="http://schemas.microsoft.com/office/drawing/2014/main" val="2330610383"/>
                    </a:ext>
                  </a:extLst>
                </a:gridCol>
                <a:gridCol w="655358">
                  <a:extLst>
                    <a:ext uri="{9D8B030D-6E8A-4147-A177-3AD203B41FA5}">
                      <a16:colId xmlns:a16="http://schemas.microsoft.com/office/drawing/2014/main" val="415499324"/>
                    </a:ext>
                  </a:extLst>
                </a:gridCol>
              </a:tblGrid>
              <a:tr h="1471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355254"/>
                  </a:ext>
                </a:extLst>
              </a:tr>
              <a:tr h="2942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613529"/>
                  </a:ext>
                </a:extLst>
              </a:tr>
              <a:tr h="147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2.467.911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2.828.193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360.282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659526"/>
                  </a:ext>
                </a:extLst>
              </a:tr>
              <a:tr h="147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2.467.911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2.828.193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360.282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31673"/>
                  </a:ext>
                </a:extLst>
              </a:tr>
              <a:tr h="147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Atender Situaciones de Emergencia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360.292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360.282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1015080,0%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012337"/>
                  </a:ext>
                </a:extLst>
              </a:tr>
              <a:tr h="147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Frontera Segura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2.467.901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2.467.901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659225"/>
                  </a:ext>
                </a:extLst>
              </a:tr>
              <a:tr h="147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361.244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731534"/>
                  </a:ext>
                </a:extLst>
              </a:tr>
              <a:tr h="1471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361.244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194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4038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4104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02: RED DE CONECTIVIDAD DEL ESTADO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CF5B162-C797-483F-8483-D1F26A0D8E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512413"/>
              </p:ext>
            </p:extLst>
          </p:nvPr>
        </p:nvGraphicFramePr>
        <p:xfrm>
          <a:off x="539551" y="1749524"/>
          <a:ext cx="8076273" cy="1679473"/>
        </p:xfrm>
        <a:graphic>
          <a:graphicData uri="http://schemas.openxmlformats.org/drawingml/2006/table">
            <a:tbl>
              <a:tblPr/>
              <a:tblGrid>
                <a:gridCol w="270653">
                  <a:extLst>
                    <a:ext uri="{9D8B030D-6E8A-4147-A177-3AD203B41FA5}">
                      <a16:colId xmlns:a16="http://schemas.microsoft.com/office/drawing/2014/main" val="3770607403"/>
                    </a:ext>
                  </a:extLst>
                </a:gridCol>
                <a:gridCol w="270653">
                  <a:extLst>
                    <a:ext uri="{9D8B030D-6E8A-4147-A177-3AD203B41FA5}">
                      <a16:colId xmlns:a16="http://schemas.microsoft.com/office/drawing/2014/main" val="3430249121"/>
                    </a:ext>
                  </a:extLst>
                </a:gridCol>
                <a:gridCol w="270653">
                  <a:extLst>
                    <a:ext uri="{9D8B030D-6E8A-4147-A177-3AD203B41FA5}">
                      <a16:colId xmlns:a16="http://schemas.microsoft.com/office/drawing/2014/main" val="3219862297"/>
                    </a:ext>
                  </a:extLst>
                </a:gridCol>
                <a:gridCol w="3052960">
                  <a:extLst>
                    <a:ext uri="{9D8B030D-6E8A-4147-A177-3AD203B41FA5}">
                      <a16:colId xmlns:a16="http://schemas.microsoft.com/office/drawing/2014/main" val="3362371301"/>
                    </a:ext>
                  </a:extLst>
                </a:gridCol>
                <a:gridCol w="725349">
                  <a:extLst>
                    <a:ext uri="{9D8B030D-6E8A-4147-A177-3AD203B41FA5}">
                      <a16:colId xmlns:a16="http://schemas.microsoft.com/office/drawing/2014/main" val="1289938556"/>
                    </a:ext>
                  </a:extLst>
                </a:gridCol>
                <a:gridCol w="725349">
                  <a:extLst>
                    <a:ext uri="{9D8B030D-6E8A-4147-A177-3AD203B41FA5}">
                      <a16:colId xmlns:a16="http://schemas.microsoft.com/office/drawing/2014/main" val="1660808627"/>
                    </a:ext>
                  </a:extLst>
                </a:gridCol>
                <a:gridCol w="725349">
                  <a:extLst>
                    <a:ext uri="{9D8B030D-6E8A-4147-A177-3AD203B41FA5}">
                      <a16:colId xmlns:a16="http://schemas.microsoft.com/office/drawing/2014/main" val="3026600357"/>
                    </a:ext>
                  </a:extLst>
                </a:gridCol>
                <a:gridCol w="725349">
                  <a:extLst>
                    <a:ext uri="{9D8B030D-6E8A-4147-A177-3AD203B41FA5}">
                      <a16:colId xmlns:a16="http://schemas.microsoft.com/office/drawing/2014/main" val="2476409324"/>
                    </a:ext>
                  </a:extLst>
                </a:gridCol>
                <a:gridCol w="660392">
                  <a:extLst>
                    <a:ext uri="{9D8B030D-6E8A-4147-A177-3AD203B41FA5}">
                      <a16:colId xmlns:a16="http://schemas.microsoft.com/office/drawing/2014/main" val="2205510815"/>
                    </a:ext>
                  </a:extLst>
                </a:gridCol>
                <a:gridCol w="649566">
                  <a:extLst>
                    <a:ext uri="{9D8B030D-6E8A-4147-A177-3AD203B41FA5}">
                      <a16:colId xmlns:a16="http://schemas.microsoft.com/office/drawing/2014/main" val="722905897"/>
                    </a:ext>
                  </a:extLst>
                </a:gridCol>
              </a:tblGrid>
              <a:tr h="1357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838845"/>
                  </a:ext>
                </a:extLst>
              </a:tr>
              <a:tr h="4156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522468"/>
                  </a:ext>
                </a:extLst>
              </a:tr>
              <a:tr h="1781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6.761.559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6.676.713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-84.846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1.217.977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200985"/>
                  </a:ext>
                </a:extLst>
              </a:tr>
              <a:tr h="135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1.363.173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1.363.173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452.802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523000"/>
                  </a:ext>
                </a:extLst>
              </a:tr>
              <a:tr h="135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5.259.336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5.174.490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-84.846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717.605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778396"/>
                  </a:ext>
                </a:extLst>
              </a:tr>
              <a:tr h="135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139.050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139.050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921444"/>
                  </a:ext>
                </a:extLst>
              </a:tr>
              <a:tr h="135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094540"/>
                  </a:ext>
                </a:extLst>
              </a:tr>
              <a:tr h="135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805917"/>
                  </a:ext>
                </a:extLst>
              </a:tr>
              <a:tr h="135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474013"/>
                  </a:ext>
                </a:extLst>
              </a:tr>
              <a:tr h="135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118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5928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03: FONDO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0DC541C-A239-448B-BBD5-B8FAEE7CA5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329585"/>
              </p:ext>
            </p:extLst>
          </p:nvPr>
        </p:nvGraphicFramePr>
        <p:xfrm>
          <a:off x="533864" y="1744948"/>
          <a:ext cx="8076272" cy="1540037"/>
        </p:xfrm>
        <a:graphic>
          <a:graphicData uri="http://schemas.openxmlformats.org/drawingml/2006/table">
            <a:tbl>
              <a:tblPr/>
              <a:tblGrid>
                <a:gridCol w="270653">
                  <a:extLst>
                    <a:ext uri="{9D8B030D-6E8A-4147-A177-3AD203B41FA5}">
                      <a16:colId xmlns:a16="http://schemas.microsoft.com/office/drawing/2014/main" val="2665051623"/>
                    </a:ext>
                  </a:extLst>
                </a:gridCol>
                <a:gridCol w="270653">
                  <a:extLst>
                    <a:ext uri="{9D8B030D-6E8A-4147-A177-3AD203B41FA5}">
                      <a16:colId xmlns:a16="http://schemas.microsoft.com/office/drawing/2014/main" val="344676650"/>
                    </a:ext>
                  </a:extLst>
                </a:gridCol>
                <a:gridCol w="270653">
                  <a:extLst>
                    <a:ext uri="{9D8B030D-6E8A-4147-A177-3AD203B41FA5}">
                      <a16:colId xmlns:a16="http://schemas.microsoft.com/office/drawing/2014/main" val="3542817936"/>
                    </a:ext>
                  </a:extLst>
                </a:gridCol>
                <a:gridCol w="3052959">
                  <a:extLst>
                    <a:ext uri="{9D8B030D-6E8A-4147-A177-3AD203B41FA5}">
                      <a16:colId xmlns:a16="http://schemas.microsoft.com/office/drawing/2014/main" val="2402046908"/>
                    </a:ext>
                  </a:extLst>
                </a:gridCol>
                <a:gridCol w="725349">
                  <a:extLst>
                    <a:ext uri="{9D8B030D-6E8A-4147-A177-3AD203B41FA5}">
                      <a16:colId xmlns:a16="http://schemas.microsoft.com/office/drawing/2014/main" val="2825022033"/>
                    </a:ext>
                  </a:extLst>
                </a:gridCol>
                <a:gridCol w="725349">
                  <a:extLst>
                    <a:ext uri="{9D8B030D-6E8A-4147-A177-3AD203B41FA5}">
                      <a16:colId xmlns:a16="http://schemas.microsoft.com/office/drawing/2014/main" val="1328967507"/>
                    </a:ext>
                  </a:extLst>
                </a:gridCol>
                <a:gridCol w="725349">
                  <a:extLst>
                    <a:ext uri="{9D8B030D-6E8A-4147-A177-3AD203B41FA5}">
                      <a16:colId xmlns:a16="http://schemas.microsoft.com/office/drawing/2014/main" val="1231301779"/>
                    </a:ext>
                  </a:extLst>
                </a:gridCol>
                <a:gridCol w="725349">
                  <a:extLst>
                    <a:ext uri="{9D8B030D-6E8A-4147-A177-3AD203B41FA5}">
                      <a16:colId xmlns:a16="http://schemas.microsoft.com/office/drawing/2014/main" val="3471969071"/>
                    </a:ext>
                  </a:extLst>
                </a:gridCol>
                <a:gridCol w="660392">
                  <a:extLst>
                    <a:ext uri="{9D8B030D-6E8A-4147-A177-3AD203B41FA5}">
                      <a16:colId xmlns:a16="http://schemas.microsoft.com/office/drawing/2014/main" val="46640363"/>
                    </a:ext>
                  </a:extLst>
                </a:gridCol>
                <a:gridCol w="649566">
                  <a:extLst>
                    <a:ext uri="{9D8B030D-6E8A-4147-A177-3AD203B41FA5}">
                      <a16:colId xmlns:a16="http://schemas.microsoft.com/office/drawing/2014/main" val="699427835"/>
                    </a:ext>
                  </a:extLst>
                </a:gridCol>
              </a:tblGrid>
              <a:tr h="1353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630880"/>
                  </a:ext>
                </a:extLst>
              </a:tr>
              <a:tr h="4146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146060"/>
                  </a:ext>
                </a:extLst>
              </a:tr>
              <a:tr h="1776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4.146.470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4.146.470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124.241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423014"/>
                  </a:ext>
                </a:extLst>
              </a:tr>
              <a:tr h="135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794.527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794.527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832709"/>
                  </a:ext>
                </a:extLst>
              </a:tr>
              <a:tr h="135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794.527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794.527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809231"/>
                  </a:ext>
                </a:extLst>
              </a:tr>
              <a:tr h="135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Social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794.527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794.527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431775"/>
                  </a:ext>
                </a:extLst>
              </a:tr>
              <a:tr h="135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3.351.943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3.351.943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040374"/>
                  </a:ext>
                </a:extLst>
              </a:tr>
              <a:tr h="135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3.351.943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3.351.943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265369"/>
                  </a:ext>
                </a:extLst>
              </a:tr>
              <a:tr h="135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Social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3.351.943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3.351.943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721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1278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10, PROGRAMA 04: BOMBEROS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DB66568-60FE-4483-A42D-A197508A27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452230"/>
              </p:ext>
            </p:extLst>
          </p:nvPr>
        </p:nvGraphicFramePr>
        <p:xfrm>
          <a:off x="539553" y="1744948"/>
          <a:ext cx="8085582" cy="2744552"/>
        </p:xfrm>
        <a:graphic>
          <a:graphicData uri="http://schemas.openxmlformats.org/drawingml/2006/table">
            <a:tbl>
              <a:tblPr/>
              <a:tblGrid>
                <a:gridCol w="270965">
                  <a:extLst>
                    <a:ext uri="{9D8B030D-6E8A-4147-A177-3AD203B41FA5}">
                      <a16:colId xmlns:a16="http://schemas.microsoft.com/office/drawing/2014/main" val="1578983270"/>
                    </a:ext>
                  </a:extLst>
                </a:gridCol>
                <a:gridCol w="270965">
                  <a:extLst>
                    <a:ext uri="{9D8B030D-6E8A-4147-A177-3AD203B41FA5}">
                      <a16:colId xmlns:a16="http://schemas.microsoft.com/office/drawing/2014/main" val="1772327694"/>
                    </a:ext>
                  </a:extLst>
                </a:gridCol>
                <a:gridCol w="270965">
                  <a:extLst>
                    <a:ext uri="{9D8B030D-6E8A-4147-A177-3AD203B41FA5}">
                      <a16:colId xmlns:a16="http://schemas.microsoft.com/office/drawing/2014/main" val="2631302694"/>
                    </a:ext>
                  </a:extLst>
                </a:gridCol>
                <a:gridCol w="3056479">
                  <a:extLst>
                    <a:ext uri="{9D8B030D-6E8A-4147-A177-3AD203B41FA5}">
                      <a16:colId xmlns:a16="http://schemas.microsoft.com/office/drawing/2014/main" val="317452756"/>
                    </a:ext>
                  </a:extLst>
                </a:gridCol>
                <a:gridCol w="726185">
                  <a:extLst>
                    <a:ext uri="{9D8B030D-6E8A-4147-A177-3AD203B41FA5}">
                      <a16:colId xmlns:a16="http://schemas.microsoft.com/office/drawing/2014/main" val="2675200132"/>
                    </a:ext>
                  </a:extLst>
                </a:gridCol>
                <a:gridCol w="726185">
                  <a:extLst>
                    <a:ext uri="{9D8B030D-6E8A-4147-A177-3AD203B41FA5}">
                      <a16:colId xmlns:a16="http://schemas.microsoft.com/office/drawing/2014/main" val="1878795325"/>
                    </a:ext>
                  </a:extLst>
                </a:gridCol>
                <a:gridCol w="726185">
                  <a:extLst>
                    <a:ext uri="{9D8B030D-6E8A-4147-A177-3AD203B41FA5}">
                      <a16:colId xmlns:a16="http://schemas.microsoft.com/office/drawing/2014/main" val="2309470049"/>
                    </a:ext>
                  </a:extLst>
                </a:gridCol>
                <a:gridCol w="726185">
                  <a:extLst>
                    <a:ext uri="{9D8B030D-6E8A-4147-A177-3AD203B41FA5}">
                      <a16:colId xmlns:a16="http://schemas.microsoft.com/office/drawing/2014/main" val="245741075"/>
                    </a:ext>
                  </a:extLst>
                </a:gridCol>
                <a:gridCol w="661153">
                  <a:extLst>
                    <a:ext uri="{9D8B030D-6E8A-4147-A177-3AD203B41FA5}">
                      <a16:colId xmlns:a16="http://schemas.microsoft.com/office/drawing/2014/main" val="1932819997"/>
                    </a:ext>
                  </a:extLst>
                </a:gridCol>
                <a:gridCol w="650315">
                  <a:extLst>
                    <a:ext uri="{9D8B030D-6E8A-4147-A177-3AD203B41FA5}">
                      <a16:colId xmlns:a16="http://schemas.microsoft.com/office/drawing/2014/main" val="3509332308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5101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271330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45.235.785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45.235.785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29.214.778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1604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29.917.557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29.917.557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13.340.892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81750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29.917.557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29.917.557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13.340.892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6010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Operación de Cuerpo de Bomberos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22.320.064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22.320.064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10.161.356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779064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 Extraordinaria, Reparaciones y Mantenciones de Cuerpos de Bomberos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1.612.705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1.612.705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187.142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9993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Funcionamiento de la Junta Nacional y Organismos Dependientes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3.484.788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3.484.788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1.742.394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24505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de Bomberos de Chile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1226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15.318.228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15.318.228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12.793.621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8892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15.318.228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15.318.228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12.793.621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6612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de Cuerpos de Bomberos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2.320.274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2.320.274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2.107.318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6041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Importaciones y Compromisos en Moneda Extranjera para Cuerpos de Bomberos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8.374.652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8.374.652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8.374.652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443132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Adquisiciones y Compromisos en Moneda Nacional para Cuerpos de Bomberos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4.623.302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4.623.302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2.311.651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027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3.080.265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9726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3.080.265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536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5571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31, PROGRAMA 01: CARABINEROS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DFCDC5D-4C89-4D71-B5B1-6626590DF2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441208"/>
              </p:ext>
            </p:extLst>
          </p:nvPr>
        </p:nvGraphicFramePr>
        <p:xfrm>
          <a:off x="539553" y="1741720"/>
          <a:ext cx="8085582" cy="4195745"/>
        </p:xfrm>
        <a:graphic>
          <a:graphicData uri="http://schemas.openxmlformats.org/drawingml/2006/table">
            <a:tbl>
              <a:tblPr/>
              <a:tblGrid>
                <a:gridCol w="270965">
                  <a:extLst>
                    <a:ext uri="{9D8B030D-6E8A-4147-A177-3AD203B41FA5}">
                      <a16:colId xmlns:a16="http://schemas.microsoft.com/office/drawing/2014/main" val="1364951505"/>
                    </a:ext>
                  </a:extLst>
                </a:gridCol>
                <a:gridCol w="270965">
                  <a:extLst>
                    <a:ext uri="{9D8B030D-6E8A-4147-A177-3AD203B41FA5}">
                      <a16:colId xmlns:a16="http://schemas.microsoft.com/office/drawing/2014/main" val="1689237479"/>
                    </a:ext>
                  </a:extLst>
                </a:gridCol>
                <a:gridCol w="270965">
                  <a:extLst>
                    <a:ext uri="{9D8B030D-6E8A-4147-A177-3AD203B41FA5}">
                      <a16:colId xmlns:a16="http://schemas.microsoft.com/office/drawing/2014/main" val="272035715"/>
                    </a:ext>
                  </a:extLst>
                </a:gridCol>
                <a:gridCol w="3056479">
                  <a:extLst>
                    <a:ext uri="{9D8B030D-6E8A-4147-A177-3AD203B41FA5}">
                      <a16:colId xmlns:a16="http://schemas.microsoft.com/office/drawing/2014/main" val="1584216252"/>
                    </a:ext>
                  </a:extLst>
                </a:gridCol>
                <a:gridCol w="726185">
                  <a:extLst>
                    <a:ext uri="{9D8B030D-6E8A-4147-A177-3AD203B41FA5}">
                      <a16:colId xmlns:a16="http://schemas.microsoft.com/office/drawing/2014/main" val="278076063"/>
                    </a:ext>
                  </a:extLst>
                </a:gridCol>
                <a:gridCol w="726185">
                  <a:extLst>
                    <a:ext uri="{9D8B030D-6E8A-4147-A177-3AD203B41FA5}">
                      <a16:colId xmlns:a16="http://schemas.microsoft.com/office/drawing/2014/main" val="3190398732"/>
                    </a:ext>
                  </a:extLst>
                </a:gridCol>
                <a:gridCol w="726185">
                  <a:extLst>
                    <a:ext uri="{9D8B030D-6E8A-4147-A177-3AD203B41FA5}">
                      <a16:colId xmlns:a16="http://schemas.microsoft.com/office/drawing/2014/main" val="1014764181"/>
                    </a:ext>
                  </a:extLst>
                </a:gridCol>
                <a:gridCol w="726185">
                  <a:extLst>
                    <a:ext uri="{9D8B030D-6E8A-4147-A177-3AD203B41FA5}">
                      <a16:colId xmlns:a16="http://schemas.microsoft.com/office/drawing/2014/main" val="744573392"/>
                    </a:ext>
                  </a:extLst>
                </a:gridCol>
                <a:gridCol w="661153">
                  <a:extLst>
                    <a:ext uri="{9D8B030D-6E8A-4147-A177-3AD203B41FA5}">
                      <a16:colId xmlns:a16="http://schemas.microsoft.com/office/drawing/2014/main" val="493716137"/>
                    </a:ext>
                  </a:extLst>
                </a:gridCol>
                <a:gridCol w="650315">
                  <a:extLst>
                    <a:ext uri="{9D8B030D-6E8A-4147-A177-3AD203B41FA5}">
                      <a16:colId xmlns:a16="http://schemas.microsoft.com/office/drawing/2014/main" val="1182509913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427079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603293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1.115.092.271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1.115.092.271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452.163.686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79575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905.639.411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905.639.411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391.394.161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3784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156.387.570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156.387.570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47.810.488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1427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7.363.304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7.363.304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7.314.266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4922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7.363.304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7.363.304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7.314.266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30809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3.685.317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3.685.317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724.744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02106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270.504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270.504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7943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2136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270.494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270.494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4232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3.414.813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3.414.813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604.648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4491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Histórico y Centro Cultural de Carabineros de Chile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459.326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459.326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459.326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1620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Bienestar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1.299.895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1.299.895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316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Modelo de Integración Carabineros-Comunidad MICC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1.655.592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1.655.592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145.322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7854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5.328.785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5.328.785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4.141.824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6713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5.328.785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5.328.785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4.141.824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2596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7.618.178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7.618.178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240.128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0740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3.928.388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3.928.388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0922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128.428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128.428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6401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2.332.162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2.332.162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5625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487.323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487.323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229.517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186081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496.639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496.639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4674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245.238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245.238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1971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26.916.474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26.916.474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6093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26.916.474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26.916.474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3762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2.101.332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2.101.332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538.075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6260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2.101.332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2.101.332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538.075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45983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9811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933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4104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31, PROGRAMA 01: CARABINEROS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 americanos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F49C207D-AF35-42FF-AD4C-190DE86454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552962"/>
              </p:ext>
            </p:extLst>
          </p:nvPr>
        </p:nvGraphicFramePr>
        <p:xfrm>
          <a:off x="467545" y="1863009"/>
          <a:ext cx="8157589" cy="1710009"/>
        </p:xfrm>
        <a:graphic>
          <a:graphicData uri="http://schemas.openxmlformats.org/drawingml/2006/table">
            <a:tbl>
              <a:tblPr/>
              <a:tblGrid>
                <a:gridCol w="273378">
                  <a:extLst>
                    <a:ext uri="{9D8B030D-6E8A-4147-A177-3AD203B41FA5}">
                      <a16:colId xmlns:a16="http://schemas.microsoft.com/office/drawing/2014/main" val="365320560"/>
                    </a:ext>
                  </a:extLst>
                </a:gridCol>
                <a:gridCol w="273378">
                  <a:extLst>
                    <a:ext uri="{9D8B030D-6E8A-4147-A177-3AD203B41FA5}">
                      <a16:colId xmlns:a16="http://schemas.microsoft.com/office/drawing/2014/main" val="1338748308"/>
                    </a:ext>
                  </a:extLst>
                </a:gridCol>
                <a:gridCol w="273378">
                  <a:extLst>
                    <a:ext uri="{9D8B030D-6E8A-4147-A177-3AD203B41FA5}">
                      <a16:colId xmlns:a16="http://schemas.microsoft.com/office/drawing/2014/main" val="221336072"/>
                    </a:ext>
                  </a:extLst>
                </a:gridCol>
                <a:gridCol w="3083699">
                  <a:extLst>
                    <a:ext uri="{9D8B030D-6E8A-4147-A177-3AD203B41FA5}">
                      <a16:colId xmlns:a16="http://schemas.microsoft.com/office/drawing/2014/main" val="161664764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2741131970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878310415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2769797022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378182421"/>
                    </a:ext>
                  </a:extLst>
                </a:gridCol>
                <a:gridCol w="667041">
                  <a:extLst>
                    <a:ext uri="{9D8B030D-6E8A-4147-A177-3AD203B41FA5}">
                      <a16:colId xmlns:a16="http://schemas.microsoft.com/office/drawing/2014/main" val="2248215746"/>
                    </a:ext>
                  </a:extLst>
                </a:gridCol>
                <a:gridCol w="656107">
                  <a:extLst>
                    <a:ext uri="{9D8B030D-6E8A-4147-A177-3AD203B41FA5}">
                      <a16:colId xmlns:a16="http://schemas.microsoft.com/office/drawing/2014/main" val="3000055775"/>
                    </a:ext>
                  </a:extLst>
                </a:gridCol>
              </a:tblGrid>
              <a:tr h="1393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874455"/>
                  </a:ext>
                </a:extLst>
              </a:tr>
              <a:tr h="4168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539111"/>
                  </a:ext>
                </a:extLst>
              </a:tr>
              <a:tr h="1786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63.915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63.915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111370"/>
                  </a:ext>
                </a:extLst>
              </a:tr>
              <a:tr h="139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235846"/>
                  </a:ext>
                </a:extLst>
              </a:tr>
              <a:tr h="139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138049"/>
                  </a:ext>
                </a:extLst>
              </a:tr>
              <a:tr h="139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023198"/>
                  </a:ext>
                </a:extLst>
              </a:tr>
              <a:tr h="139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189546"/>
                  </a:ext>
                </a:extLst>
              </a:tr>
              <a:tr h="139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77065"/>
                  </a:ext>
                </a:extLst>
              </a:tr>
              <a:tr h="139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76989"/>
                  </a:ext>
                </a:extLst>
              </a:tr>
              <a:tr h="139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796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8613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s-CL" sz="1600" dirty="0"/>
              <a:t>Al mes de mayo, la Partida presentó un incremento consolidado de $23.250 millones.  Sin perjuicio que dichas modificaciones afectan la mayoría de los subtítulos, se destacan por su volumen de recursos involucrados (56,5% de los montos incrementados) los subtítulos 24 “transferencias corrientes” y 33 “transferencias de capital” que aumentan en $37.925 millones y $31.465 millones respectivamente, por otra parte se disminuyen los subtítulos 31 “iniciativas de inversión” en $99.564 millones y 21 “gastos en personal” en $24 millones.  Asimismo, se registró reasignaciones producto de la distribución de las Provisiones contenidas en SUBDERE por $38.375 millones en el programa 05 “transferencias a gobiernos regionales” y $34.940 millones en el programa 06 “programa de convergencia”, ambas incrementan los programas de inversión de los gobiernos regionales.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4"/>
            </a:pPr>
            <a:r>
              <a:rPr lang="es-CL" sz="1600" dirty="0"/>
              <a:t>Por su parte, el subtítulo 34 “servicio de la deuda” presentó una ejecución de $31.552 millones, de los cuales $20.473 millones corresponden al pago de los compromisos devengados al 31 de diciembre de 2018 (deuda flotante), todos con sus respectivos decretos modificatorios.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BA20A380-4581-49FE-9615-ED188ED8ABDD}"/>
              </a:ext>
            </a:extLst>
          </p:cNvPr>
          <p:cNvSpPr txBox="1">
            <a:spLocks/>
          </p:cNvSpPr>
          <p:nvPr/>
        </p:nvSpPr>
        <p:spPr>
          <a:xfrm>
            <a:off x="414338" y="548680"/>
            <a:ext cx="8210798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 MINISTERIO DEL INTERIOR Y SEGURIDAD PÚBLICA</a:t>
            </a:r>
          </a:p>
        </p:txBody>
      </p:sp>
    </p:spTree>
    <p:extLst>
      <p:ext uri="{BB962C8B-B14F-4D97-AF65-F5344CB8AC3E}">
        <p14:creationId xmlns:p14="http://schemas.microsoft.com/office/powerpoint/2010/main" val="20229729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32, PROGRAMA 01: HOSPITAL DE CARABINEROS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586CFF3-8A69-4148-9567-381ADCFCA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94419"/>
              </p:ext>
            </p:extLst>
          </p:nvPr>
        </p:nvGraphicFramePr>
        <p:xfrm>
          <a:off x="539553" y="1652092"/>
          <a:ext cx="8085582" cy="1463972"/>
        </p:xfrm>
        <a:graphic>
          <a:graphicData uri="http://schemas.openxmlformats.org/drawingml/2006/table">
            <a:tbl>
              <a:tblPr/>
              <a:tblGrid>
                <a:gridCol w="270965">
                  <a:extLst>
                    <a:ext uri="{9D8B030D-6E8A-4147-A177-3AD203B41FA5}">
                      <a16:colId xmlns:a16="http://schemas.microsoft.com/office/drawing/2014/main" val="2958611939"/>
                    </a:ext>
                  </a:extLst>
                </a:gridCol>
                <a:gridCol w="270965">
                  <a:extLst>
                    <a:ext uri="{9D8B030D-6E8A-4147-A177-3AD203B41FA5}">
                      <a16:colId xmlns:a16="http://schemas.microsoft.com/office/drawing/2014/main" val="173172684"/>
                    </a:ext>
                  </a:extLst>
                </a:gridCol>
                <a:gridCol w="270965">
                  <a:extLst>
                    <a:ext uri="{9D8B030D-6E8A-4147-A177-3AD203B41FA5}">
                      <a16:colId xmlns:a16="http://schemas.microsoft.com/office/drawing/2014/main" val="828822318"/>
                    </a:ext>
                  </a:extLst>
                </a:gridCol>
                <a:gridCol w="3056479">
                  <a:extLst>
                    <a:ext uri="{9D8B030D-6E8A-4147-A177-3AD203B41FA5}">
                      <a16:colId xmlns:a16="http://schemas.microsoft.com/office/drawing/2014/main" val="2417317157"/>
                    </a:ext>
                  </a:extLst>
                </a:gridCol>
                <a:gridCol w="726185">
                  <a:extLst>
                    <a:ext uri="{9D8B030D-6E8A-4147-A177-3AD203B41FA5}">
                      <a16:colId xmlns:a16="http://schemas.microsoft.com/office/drawing/2014/main" val="2477361541"/>
                    </a:ext>
                  </a:extLst>
                </a:gridCol>
                <a:gridCol w="726185">
                  <a:extLst>
                    <a:ext uri="{9D8B030D-6E8A-4147-A177-3AD203B41FA5}">
                      <a16:colId xmlns:a16="http://schemas.microsoft.com/office/drawing/2014/main" val="1553492074"/>
                    </a:ext>
                  </a:extLst>
                </a:gridCol>
                <a:gridCol w="726185">
                  <a:extLst>
                    <a:ext uri="{9D8B030D-6E8A-4147-A177-3AD203B41FA5}">
                      <a16:colId xmlns:a16="http://schemas.microsoft.com/office/drawing/2014/main" val="231019691"/>
                    </a:ext>
                  </a:extLst>
                </a:gridCol>
                <a:gridCol w="726185">
                  <a:extLst>
                    <a:ext uri="{9D8B030D-6E8A-4147-A177-3AD203B41FA5}">
                      <a16:colId xmlns:a16="http://schemas.microsoft.com/office/drawing/2014/main" val="2634327495"/>
                    </a:ext>
                  </a:extLst>
                </a:gridCol>
                <a:gridCol w="661153">
                  <a:extLst>
                    <a:ext uri="{9D8B030D-6E8A-4147-A177-3AD203B41FA5}">
                      <a16:colId xmlns:a16="http://schemas.microsoft.com/office/drawing/2014/main" val="3731753425"/>
                    </a:ext>
                  </a:extLst>
                </a:gridCol>
                <a:gridCol w="650315">
                  <a:extLst>
                    <a:ext uri="{9D8B030D-6E8A-4147-A177-3AD203B41FA5}">
                      <a16:colId xmlns:a16="http://schemas.microsoft.com/office/drawing/2014/main" val="194865761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997328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238482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30.544.372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30.544.372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11.562.287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85557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20.236.722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20.236.722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9.111.228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1283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10.029.692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10.029.692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2.276.926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0048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174.158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8547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174.158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174.133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5640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103.800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2838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103.800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017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3853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05, CAPÍTULO 33, PROGRAMA 01: POLICÍA DE INVESTIGACIONES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F97392D-8DE5-4B32-97EC-F3A594AF8A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371658"/>
              </p:ext>
            </p:extLst>
          </p:nvPr>
        </p:nvGraphicFramePr>
        <p:xfrm>
          <a:off x="529209" y="1744948"/>
          <a:ext cx="8085582" cy="2836178"/>
        </p:xfrm>
        <a:graphic>
          <a:graphicData uri="http://schemas.openxmlformats.org/drawingml/2006/table">
            <a:tbl>
              <a:tblPr/>
              <a:tblGrid>
                <a:gridCol w="270965">
                  <a:extLst>
                    <a:ext uri="{9D8B030D-6E8A-4147-A177-3AD203B41FA5}">
                      <a16:colId xmlns:a16="http://schemas.microsoft.com/office/drawing/2014/main" val="3683422903"/>
                    </a:ext>
                  </a:extLst>
                </a:gridCol>
                <a:gridCol w="270965">
                  <a:extLst>
                    <a:ext uri="{9D8B030D-6E8A-4147-A177-3AD203B41FA5}">
                      <a16:colId xmlns:a16="http://schemas.microsoft.com/office/drawing/2014/main" val="1934492118"/>
                    </a:ext>
                  </a:extLst>
                </a:gridCol>
                <a:gridCol w="270965">
                  <a:extLst>
                    <a:ext uri="{9D8B030D-6E8A-4147-A177-3AD203B41FA5}">
                      <a16:colId xmlns:a16="http://schemas.microsoft.com/office/drawing/2014/main" val="106957942"/>
                    </a:ext>
                  </a:extLst>
                </a:gridCol>
                <a:gridCol w="3056479">
                  <a:extLst>
                    <a:ext uri="{9D8B030D-6E8A-4147-A177-3AD203B41FA5}">
                      <a16:colId xmlns:a16="http://schemas.microsoft.com/office/drawing/2014/main" val="189510516"/>
                    </a:ext>
                  </a:extLst>
                </a:gridCol>
                <a:gridCol w="726185">
                  <a:extLst>
                    <a:ext uri="{9D8B030D-6E8A-4147-A177-3AD203B41FA5}">
                      <a16:colId xmlns:a16="http://schemas.microsoft.com/office/drawing/2014/main" val="3304091385"/>
                    </a:ext>
                  </a:extLst>
                </a:gridCol>
                <a:gridCol w="726185">
                  <a:extLst>
                    <a:ext uri="{9D8B030D-6E8A-4147-A177-3AD203B41FA5}">
                      <a16:colId xmlns:a16="http://schemas.microsoft.com/office/drawing/2014/main" val="3803285926"/>
                    </a:ext>
                  </a:extLst>
                </a:gridCol>
                <a:gridCol w="726185">
                  <a:extLst>
                    <a:ext uri="{9D8B030D-6E8A-4147-A177-3AD203B41FA5}">
                      <a16:colId xmlns:a16="http://schemas.microsoft.com/office/drawing/2014/main" val="247267518"/>
                    </a:ext>
                  </a:extLst>
                </a:gridCol>
                <a:gridCol w="726185">
                  <a:extLst>
                    <a:ext uri="{9D8B030D-6E8A-4147-A177-3AD203B41FA5}">
                      <a16:colId xmlns:a16="http://schemas.microsoft.com/office/drawing/2014/main" val="693615784"/>
                    </a:ext>
                  </a:extLst>
                </a:gridCol>
                <a:gridCol w="661153">
                  <a:extLst>
                    <a:ext uri="{9D8B030D-6E8A-4147-A177-3AD203B41FA5}">
                      <a16:colId xmlns:a16="http://schemas.microsoft.com/office/drawing/2014/main" val="3798450221"/>
                    </a:ext>
                  </a:extLst>
                </a:gridCol>
                <a:gridCol w="650315">
                  <a:extLst>
                    <a:ext uri="{9D8B030D-6E8A-4147-A177-3AD203B41FA5}">
                      <a16:colId xmlns:a16="http://schemas.microsoft.com/office/drawing/2014/main" val="3316393685"/>
                    </a:ext>
                  </a:extLst>
                </a:gridCol>
              </a:tblGrid>
              <a:tr h="1333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753332"/>
                  </a:ext>
                </a:extLst>
              </a:tr>
              <a:tr h="3988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231436"/>
                  </a:ext>
                </a:extLst>
              </a:tr>
              <a:tr h="1709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331.868.553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331.868.553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132.327.253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421974"/>
                  </a:ext>
                </a:extLst>
              </a:tr>
              <a:tr h="133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276.316.154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276.316.154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120.008.098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681367"/>
                  </a:ext>
                </a:extLst>
              </a:tr>
              <a:tr h="133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36.737.924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36.737.924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9.161.288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698281"/>
                  </a:ext>
                </a:extLst>
              </a:tr>
              <a:tr h="133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347.420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347.420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195.398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891140"/>
                  </a:ext>
                </a:extLst>
              </a:tr>
              <a:tr h="133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347.420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347.420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195.398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107805"/>
                  </a:ext>
                </a:extLst>
              </a:tr>
              <a:tr h="133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2.889.659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2.889.659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372.546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336873"/>
                  </a:ext>
                </a:extLst>
              </a:tr>
              <a:tr h="133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2.889.659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2.889.659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372.546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726837"/>
                  </a:ext>
                </a:extLst>
              </a:tr>
              <a:tr h="133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Microtráfico Cero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2.092.043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2.092.043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502601"/>
                  </a:ext>
                </a:extLst>
              </a:tr>
              <a:tr h="133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797.616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797.616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332.340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564733"/>
                  </a:ext>
                </a:extLst>
              </a:tr>
              <a:tr h="133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4.845.593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4.845.593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609.691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10497"/>
                  </a:ext>
                </a:extLst>
              </a:tr>
              <a:tr h="133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125218"/>
                  </a:ext>
                </a:extLst>
              </a:tr>
              <a:tr h="133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279.439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279.439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456313"/>
                  </a:ext>
                </a:extLst>
              </a:tr>
              <a:tr h="133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543.283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543.283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445393"/>
                  </a:ext>
                </a:extLst>
              </a:tr>
              <a:tr h="133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1.241.871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1.241.871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398.300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637596"/>
                  </a:ext>
                </a:extLst>
              </a:tr>
              <a:tr h="133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36178"/>
                  </a:ext>
                </a:extLst>
              </a:tr>
              <a:tr h="133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10.731.803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10.731.803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1.980.232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693599"/>
                  </a:ext>
                </a:extLst>
              </a:tr>
              <a:tr h="133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10.731.803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10.731.803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1.980.232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45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1216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4104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 61 AL 75, PROGRAMA 01, 02 Y 03: GOBIERNOS REGIONALES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A074F22-BF8C-469A-87A6-1EF68DFA85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610504"/>
              </p:ext>
            </p:extLst>
          </p:nvPr>
        </p:nvGraphicFramePr>
        <p:xfrm>
          <a:off x="539552" y="1749524"/>
          <a:ext cx="7992889" cy="3219450"/>
        </p:xfrm>
        <a:graphic>
          <a:graphicData uri="http://schemas.openxmlformats.org/drawingml/2006/table">
            <a:tbl>
              <a:tblPr/>
              <a:tblGrid>
                <a:gridCol w="842018">
                  <a:extLst>
                    <a:ext uri="{9D8B030D-6E8A-4147-A177-3AD203B41FA5}">
                      <a16:colId xmlns:a16="http://schemas.microsoft.com/office/drawing/2014/main" val="2534818227"/>
                    </a:ext>
                  </a:extLst>
                </a:gridCol>
                <a:gridCol w="2249571">
                  <a:extLst>
                    <a:ext uri="{9D8B030D-6E8A-4147-A177-3AD203B41FA5}">
                      <a16:colId xmlns:a16="http://schemas.microsoft.com/office/drawing/2014/main" val="4073574188"/>
                    </a:ext>
                  </a:extLst>
                </a:gridCol>
                <a:gridCol w="842018">
                  <a:extLst>
                    <a:ext uri="{9D8B030D-6E8A-4147-A177-3AD203B41FA5}">
                      <a16:colId xmlns:a16="http://schemas.microsoft.com/office/drawing/2014/main" val="1161676248"/>
                    </a:ext>
                  </a:extLst>
                </a:gridCol>
                <a:gridCol w="842018">
                  <a:extLst>
                    <a:ext uri="{9D8B030D-6E8A-4147-A177-3AD203B41FA5}">
                      <a16:colId xmlns:a16="http://schemas.microsoft.com/office/drawing/2014/main" val="240290246"/>
                    </a:ext>
                  </a:extLst>
                </a:gridCol>
                <a:gridCol w="842018">
                  <a:extLst>
                    <a:ext uri="{9D8B030D-6E8A-4147-A177-3AD203B41FA5}">
                      <a16:colId xmlns:a16="http://schemas.microsoft.com/office/drawing/2014/main" val="3061425552"/>
                    </a:ext>
                  </a:extLst>
                </a:gridCol>
                <a:gridCol w="842018">
                  <a:extLst>
                    <a:ext uri="{9D8B030D-6E8A-4147-A177-3AD203B41FA5}">
                      <a16:colId xmlns:a16="http://schemas.microsoft.com/office/drawing/2014/main" val="4123031915"/>
                    </a:ext>
                  </a:extLst>
                </a:gridCol>
                <a:gridCol w="766614">
                  <a:extLst>
                    <a:ext uri="{9D8B030D-6E8A-4147-A177-3AD203B41FA5}">
                      <a16:colId xmlns:a16="http://schemas.microsoft.com/office/drawing/2014/main" val="1696243893"/>
                    </a:ext>
                  </a:extLst>
                </a:gridCol>
                <a:gridCol w="766614">
                  <a:extLst>
                    <a:ext uri="{9D8B030D-6E8A-4147-A177-3AD203B41FA5}">
                      <a16:colId xmlns:a16="http://schemas.microsoft.com/office/drawing/2014/main" val="3089639303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100666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30946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1.160.720.823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1.212.289.660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51.568.837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430.932.946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26054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Arica y Parinacota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36.564.083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42.501.056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5.936.973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10.920.806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59539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Tarapacá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46.255.519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49.291.441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3.035.922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17.287.199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0344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Antofagasta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81.413.075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80.157.758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-1.255.317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26.655.197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47755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Atacama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67.749.377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66.279.065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-1.470.312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20.527.736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69082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Coquimbo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66.000.370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65.644.140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-356.230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28.537.805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86809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Valparaíso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80.419.128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82.229.916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1.810.788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34.858.884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3291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Metropolitana de Santiago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127.969.884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129.902.301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1.932.417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43.492.867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38966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O'Higgins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69.395.399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71.206.349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1.810.950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15.667.656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47771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Maule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83.257.064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85.054.472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1.797.408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36.168.369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5146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Ñuble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51.078.875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49.918.456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-1.160.419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6.929.037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61134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Biobío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77.250.099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78.370.034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38.657.827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3012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Araucanía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121.321.719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124.177.009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2.855.290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39.734.775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81741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Los Rios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51.406.507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54.836.207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3.429.700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17.423.421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96217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Los Lagos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81.301.052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89.140.651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7.839.599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29.296.131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788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Aysén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58.140.650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60.943.444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2.802.794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24.924.495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62262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Magallanes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61.198.022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82.637.361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21.439.339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39.850.741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691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2312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% EJECUCIÓN MENSUAL ACUMULADA DE GASTOS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 61 AL 75, PROGRAMA 01, 02 Y 03: GOBIERNOS REGIONALES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4170AD4-8319-44A6-83C4-225A20EE6F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1988840"/>
            <a:ext cx="6192688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8013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% EJECUCIÓN ACUMULADA DE GASTOS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 61 AL 75, PROGRAMA 01, 02 Y 03: GOBIERNOS REGIONALES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C2AB681-C7FA-43A5-A1F5-80E6AD807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660" y="1988840"/>
            <a:ext cx="6120680" cy="3541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4693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 61 AL 75, PROGRAMA 01: GASTOS DE FUNCIONAMIENTO GOBIERNOS REGIONALES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2EB9DE6-2AB9-40A7-8225-4BAEDA1A95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88841"/>
            <a:ext cx="4081479" cy="252028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5A53EAE8-1030-4519-BCF0-388452D613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187" y="1988842"/>
            <a:ext cx="4081479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4085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 61 AL 75, PROGRAMA 02 Y 03: INVERSIÓN REGIONAL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9079593-CB5C-43FF-9F3B-5D069173B9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1220" y="2072522"/>
            <a:ext cx="4060288" cy="271295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908C3FFD-8BB1-4E5D-AE1A-CCA7C832A2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580" y="2090811"/>
            <a:ext cx="4137201" cy="269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8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6"/>
            </a:pPr>
            <a:r>
              <a:rPr lang="es-CL" sz="1600" dirty="0"/>
              <a:t>En cuanto a las instituciones que conforman el Ministerio, </a:t>
            </a:r>
            <a:r>
              <a:rPr lang="es-CL" sz="1600" b="1" dirty="0"/>
              <a:t>el 86,8% </a:t>
            </a:r>
            <a:r>
              <a:rPr lang="es-CL" sz="1600" dirty="0"/>
              <a:t>del presupuesto vigente, se concentra en la </a:t>
            </a:r>
            <a:r>
              <a:rPr lang="es-CL" sz="1600" b="1" dirty="0"/>
              <a:t>Subsecretaría de Desarrollo Regional y Administrativo (con sus 5 programas), Carabineros de Chile </a:t>
            </a:r>
            <a:r>
              <a:rPr lang="es-CL" sz="1600" dirty="0"/>
              <a:t>y </a:t>
            </a:r>
            <a:r>
              <a:rPr lang="es-CL" sz="1600" b="1" dirty="0"/>
              <a:t>los Gobiernos Regionales</a:t>
            </a:r>
            <a:r>
              <a:rPr lang="es-CL" sz="1600" dirty="0"/>
              <a:t> (que representan a su vez el 18,3%, 32,8% y 35,7% respectivamente), instituciones que al mes de MAYO alcanzaron niveles de ejecución de </a:t>
            </a:r>
            <a:r>
              <a:rPr lang="es-CL" sz="1600" b="1" dirty="0"/>
              <a:t>32%, 40,5% y 35,5% respectivamente</a:t>
            </a:r>
            <a:r>
              <a:rPr lang="es-CL" sz="1600" dirty="0"/>
              <a:t>, todos calculados respecto al presupuesto vigente.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6"/>
            </a:pPr>
            <a:r>
              <a:rPr lang="es-CL" sz="1600" dirty="0"/>
              <a:t>Las mayores tasas de gastos se registraron en la </a:t>
            </a:r>
            <a:r>
              <a:rPr lang="es-CL" sz="1600" b="1" dirty="0"/>
              <a:t>Subsecretaría del Interior (83,8%), seguida de Bomberos de Chile (64,6%)</a:t>
            </a:r>
            <a:r>
              <a:rPr lang="es-CL" sz="1600" dirty="0"/>
              <a:t>.  Mientras que el programa </a:t>
            </a:r>
            <a:r>
              <a:rPr lang="es-CL" sz="1600" b="1" dirty="0"/>
              <a:t>Fondo Social </a:t>
            </a:r>
            <a:r>
              <a:rPr lang="es-CL" sz="1600" dirty="0"/>
              <a:t>es el que presentó la </a:t>
            </a:r>
            <a:r>
              <a:rPr lang="es-CL" sz="1600" b="1" dirty="0"/>
              <a:t>ejecución menor, con 3% </a:t>
            </a:r>
            <a:r>
              <a:rPr lang="es-CL" sz="1600" dirty="0"/>
              <a:t>manteniendo el gasto histórico registrado a igual mes, dicha erogación se explica por la temporalidad en que se asignan los recursos, la que se produce normalmente en el segundo semestre de cada año.</a:t>
            </a:r>
            <a:endParaRPr lang="es-CL" sz="1600" b="1" u="sng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BA20A380-4581-49FE-9615-ED188ED8ABDD}"/>
              </a:ext>
            </a:extLst>
          </p:cNvPr>
          <p:cNvSpPr txBox="1">
            <a:spLocks/>
          </p:cNvSpPr>
          <p:nvPr/>
        </p:nvSpPr>
        <p:spPr>
          <a:xfrm>
            <a:off x="414338" y="548680"/>
            <a:ext cx="8210798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 MINISTERIO DEL INTERIOR Y SEGURIDAD PÚBLICA</a:t>
            </a:r>
          </a:p>
        </p:txBody>
      </p:sp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687611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9D984E42-74A2-4DCC-B587-C8E0C8BC1B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5182" y="2163969"/>
            <a:ext cx="4085652" cy="253006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12B4D417-A39F-4751-B6B4-C9562E8E87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9" y="2163969"/>
            <a:ext cx="4085652" cy="2530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262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687611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MAYO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4FD84A1-5C03-4AE5-89D4-36D79E9615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6756" y="1700808"/>
            <a:ext cx="6450488" cy="382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175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687612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MAYO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 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97EC6CA-21C9-4292-A57E-A644494A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9425" y="1700808"/>
            <a:ext cx="6445150" cy="3916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INTERIOR Y SEGURIDAD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92B4D30-1D01-4356-A7F8-8CBF77161F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561814"/>
              </p:ext>
            </p:extLst>
          </p:nvPr>
        </p:nvGraphicFramePr>
        <p:xfrm>
          <a:off x="528176" y="1700808"/>
          <a:ext cx="8004267" cy="2520283"/>
        </p:xfrm>
        <a:graphic>
          <a:graphicData uri="http://schemas.openxmlformats.org/drawingml/2006/table">
            <a:tbl>
              <a:tblPr/>
              <a:tblGrid>
                <a:gridCol w="725691">
                  <a:extLst>
                    <a:ext uri="{9D8B030D-6E8A-4147-A177-3AD203B41FA5}">
                      <a16:colId xmlns:a16="http://schemas.microsoft.com/office/drawing/2014/main" val="994425242"/>
                    </a:ext>
                  </a:extLst>
                </a:gridCol>
                <a:gridCol w="3054402">
                  <a:extLst>
                    <a:ext uri="{9D8B030D-6E8A-4147-A177-3AD203B41FA5}">
                      <a16:colId xmlns:a16="http://schemas.microsoft.com/office/drawing/2014/main" val="3240856425"/>
                    </a:ext>
                  </a:extLst>
                </a:gridCol>
                <a:gridCol w="725691">
                  <a:extLst>
                    <a:ext uri="{9D8B030D-6E8A-4147-A177-3AD203B41FA5}">
                      <a16:colId xmlns:a16="http://schemas.microsoft.com/office/drawing/2014/main" val="2951451178"/>
                    </a:ext>
                  </a:extLst>
                </a:gridCol>
                <a:gridCol w="725691">
                  <a:extLst>
                    <a:ext uri="{9D8B030D-6E8A-4147-A177-3AD203B41FA5}">
                      <a16:colId xmlns:a16="http://schemas.microsoft.com/office/drawing/2014/main" val="2956398763"/>
                    </a:ext>
                  </a:extLst>
                </a:gridCol>
                <a:gridCol w="725691">
                  <a:extLst>
                    <a:ext uri="{9D8B030D-6E8A-4147-A177-3AD203B41FA5}">
                      <a16:colId xmlns:a16="http://schemas.microsoft.com/office/drawing/2014/main" val="3987757688"/>
                    </a:ext>
                  </a:extLst>
                </a:gridCol>
                <a:gridCol w="725691">
                  <a:extLst>
                    <a:ext uri="{9D8B030D-6E8A-4147-A177-3AD203B41FA5}">
                      <a16:colId xmlns:a16="http://schemas.microsoft.com/office/drawing/2014/main" val="1762666046"/>
                    </a:ext>
                  </a:extLst>
                </a:gridCol>
                <a:gridCol w="660705">
                  <a:extLst>
                    <a:ext uri="{9D8B030D-6E8A-4147-A177-3AD203B41FA5}">
                      <a16:colId xmlns:a16="http://schemas.microsoft.com/office/drawing/2014/main" val="3288709962"/>
                    </a:ext>
                  </a:extLst>
                </a:gridCol>
                <a:gridCol w="660705">
                  <a:extLst>
                    <a:ext uri="{9D8B030D-6E8A-4147-A177-3AD203B41FA5}">
                      <a16:colId xmlns:a16="http://schemas.microsoft.com/office/drawing/2014/main" val="2513089968"/>
                    </a:ext>
                  </a:extLst>
                </a:gridCol>
              </a:tblGrid>
              <a:tr h="14717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027961"/>
                  </a:ext>
                </a:extLst>
              </a:tr>
              <a:tr h="45070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091128"/>
                  </a:ext>
                </a:extLst>
              </a:tr>
              <a:tr h="1563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3.371.745.988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3.394.996.294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23.250.306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1.293.169.521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082069"/>
                  </a:ext>
                </a:extLst>
              </a:tr>
              <a:tr h="14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1.353.733.781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1.353.710.165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-23.616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578.838.332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49680"/>
                  </a:ext>
                </a:extLst>
              </a:tr>
              <a:tr h="14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250.172.210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250.679.553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507.343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71.683.190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052341"/>
                  </a:ext>
                </a:extLst>
              </a:tr>
              <a:tr h="14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7.885.052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8.187.619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302.567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7.928.815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978989"/>
                  </a:ext>
                </a:extLst>
              </a:tr>
              <a:tr h="14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300.058.015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337.982.564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37.924.549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186.447.847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645164"/>
                  </a:ext>
                </a:extLst>
              </a:tr>
              <a:tr h="14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5.650.149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5.650.149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4.329.600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693928"/>
                  </a:ext>
                </a:extLst>
              </a:tr>
              <a:tr h="14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10.014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648.306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638.292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95.203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654273"/>
                  </a:ext>
                </a:extLst>
              </a:tr>
              <a:tr h="14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65.837.795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94.808.858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28.971.063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23.168.031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545592"/>
                  </a:ext>
                </a:extLst>
              </a:tr>
              <a:tr h="14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762.027.188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662.463.398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-99.563.790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243.697.425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97340"/>
                  </a:ext>
                </a:extLst>
              </a:tr>
              <a:tr h="14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12.546.428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12.546.428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-2.377.419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685868"/>
                  </a:ext>
                </a:extLst>
              </a:tr>
              <a:tr h="14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592.748.216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624.213.344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31.465.128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147.806.354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090939"/>
                  </a:ext>
                </a:extLst>
              </a:tr>
              <a:tr h="14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21.077.140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43.440.957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22.363.817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31.552.143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822589"/>
                  </a:ext>
                </a:extLst>
              </a:tr>
              <a:tr h="147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664.953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664.953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935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807D375-122F-4B6F-BD53-02ABCADEAA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566868"/>
              </p:ext>
            </p:extLst>
          </p:nvPr>
        </p:nvGraphicFramePr>
        <p:xfrm>
          <a:off x="539552" y="1742611"/>
          <a:ext cx="7975797" cy="3851803"/>
        </p:xfrm>
        <a:graphic>
          <a:graphicData uri="http://schemas.openxmlformats.org/drawingml/2006/table">
            <a:tbl>
              <a:tblPr/>
              <a:tblGrid>
                <a:gridCol w="350584">
                  <a:extLst>
                    <a:ext uri="{9D8B030D-6E8A-4147-A177-3AD203B41FA5}">
                      <a16:colId xmlns:a16="http://schemas.microsoft.com/office/drawing/2014/main" val="2885452028"/>
                    </a:ext>
                  </a:extLst>
                </a:gridCol>
                <a:gridCol w="273894">
                  <a:extLst>
                    <a:ext uri="{9D8B030D-6E8A-4147-A177-3AD203B41FA5}">
                      <a16:colId xmlns:a16="http://schemas.microsoft.com/office/drawing/2014/main" val="3396998747"/>
                    </a:ext>
                  </a:extLst>
                </a:gridCol>
                <a:gridCol w="3089527">
                  <a:extLst>
                    <a:ext uri="{9D8B030D-6E8A-4147-A177-3AD203B41FA5}">
                      <a16:colId xmlns:a16="http://schemas.microsoft.com/office/drawing/2014/main" val="1375787734"/>
                    </a:ext>
                  </a:extLst>
                </a:gridCol>
                <a:gridCol w="734036">
                  <a:extLst>
                    <a:ext uri="{9D8B030D-6E8A-4147-A177-3AD203B41FA5}">
                      <a16:colId xmlns:a16="http://schemas.microsoft.com/office/drawing/2014/main" val="604274244"/>
                    </a:ext>
                  </a:extLst>
                </a:gridCol>
                <a:gridCol w="734036">
                  <a:extLst>
                    <a:ext uri="{9D8B030D-6E8A-4147-A177-3AD203B41FA5}">
                      <a16:colId xmlns:a16="http://schemas.microsoft.com/office/drawing/2014/main" val="3085328455"/>
                    </a:ext>
                  </a:extLst>
                </a:gridCol>
                <a:gridCol w="734036">
                  <a:extLst>
                    <a:ext uri="{9D8B030D-6E8A-4147-A177-3AD203B41FA5}">
                      <a16:colId xmlns:a16="http://schemas.microsoft.com/office/drawing/2014/main" val="1337812493"/>
                    </a:ext>
                  </a:extLst>
                </a:gridCol>
                <a:gridCol w="734036">
                  <a:extLst>
                    <a:ext uri="{9D8B030D-6E8A-4147-A177-3AD203B41FA5}">
                      <a16:colId xmlns:a16="http://schemas.microsoft.com/office/drawing/2014/main" val="3559934940"/>
                    </a:ext>
                  </a:extLst>
                </a:gridCol>
                <a:gridCol w="668302">
                  <a:extLst>
                    <a:ext uri="{9D8B030D-6E8A-4147-A177-3AD203B41FA5}">
                      <a16:colId xmlns:a16="http://schemas.microsoft.com/office/drawing/2014/main" val="2120275815"/>
                    </a:ext>
                  </a:extLst>
                </a:gridCol>
                <a:gridCol w="657346">
                  <a:extLst>
                    <a:ext uri="{9D8B030D-6E8A-4147-A177-3AD203B41FA5}">
                      <a16:colId xmlns:a16="http://schemas.microsoft.com/office/drawing/2014/main" val="2024468902"/>
                    </a:ext>
                  </a:extLst>
                </a:gridCol>
              </a:tblGrid>
              <a:tr h="1300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645944"/>
                  </a:ext>
                </a:extLst>
              </a:tr>
              <a:tr h="3981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Denominación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731417"/>
                  </a:ext>
                </a:extLst>
              </a:tr>
              <a:tr h="170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Gobierno Interior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74.220.558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75.529.327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1.308.769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20.642.074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797746"/>
                  </a:ext>
                </a:extLst>
              </a:tr>
              <a:tr h="162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Nacional de Emergencia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15.872.229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15.973.248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101.019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6.606.804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977620"/>
                  </a:ext>
                </a:extLst>
              </a:tr>
              <a:tr h="162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599.912.883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620.229.081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20.316.198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198.270.924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822688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37.864.811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38.709.120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844.309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17.702.029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909840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Gestión Subnacional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8.933.157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10.116.015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1.182.858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1.999.166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530107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Local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190.480.302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208.905.708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18.425.406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100.693.954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958570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a Gobiernos Regionales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189.849.727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189.713.352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-136.375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49.125.458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201968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Convergencia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172.784.886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172.784.886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28.750.317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271810"/>
                  </a:ext>
                </a:extLst>
              </a:tr>
              <a:tr h="162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Nacional de Inteligencia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6.785.168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6.785.168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2.878.045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61231"/>
                  </a:ext>
                </a:extLst>
              </a:tr>
              <a:tr h="162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39.698.240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39.698.240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12.290.060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979338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35.784.603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35.784.603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10.799.114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762049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Regionales de Atención y Orientación a Víctimas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3.913.637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3.913.637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1.490.946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222995"/>
                  </a:ext>
                </a:extLst>
              </a:tr>
              <a:tr h="26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para Prevención y Rehabilitación Consumo de Drogas y Alcohol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69.605.742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69.605.742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27.302.855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143659"/>
                  </a:ext>
                </a:extLst>
              </a:tr>
              <a:tr h="162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87.495.937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121.752.530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34.256.593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85.617.942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809199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31.352.123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65.693.562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34.341.439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55.060.946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093223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de Conectividad del Estado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6.761.559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6.676.713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-84.846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1.217.977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798926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Social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4.146.470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4.146.470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124.241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715584"/>
                  </a:ext>
                </a:extLst>
              </a:tr>
              <a:tr h="1300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Bomberos de Chile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45.235.785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45.235.785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29.214.778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740868"/>
                  </a:ext>
                </a:extLst>
              </a:tr>
              <a:tr h="162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1.115.092.271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1.115.092.271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452.163.686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11960"/>
                  </a:ext>
                </a:extLst>
              </a:tr>
              <a:tr h="162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de Carabineros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30.544.372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30.544.372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11.562.287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170704"/>
                  </a:ext>
                </a:extLst>
              </a:tr>
              <a:tr h="162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Policía de Investigaciones de Chile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331.868.553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331.868.553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132.327.253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371856"/>
                  </a:ext>
                </a:extLst>
              </a:tr>
              <a:tr h="162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al 75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1.160.720.823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1.212.289.660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51.568.837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430.932.946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908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3939</TotalTime>
  <Words>7839</Words>
  <Application>Microsoft Office PowerPoint</Application>
  <PresentationFormat>Presentación en pantalla (4:3)</PresentationFormat>
  <Paragraphs>4394</Paragraphs>
  <Slides>36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43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 AL MES DE MAYO DE 2019 PARTIDA 05: MINISTERIO DEL INTERIOR Y SEGURIDAD PÚBLICA</vt:lpstr>
      <vt:lpstr>EJECUCIÓN ACUMULADA DE GASTOS A MAYO DE 2019 PARTIDA 05 MINISTERIO DEL INTERIOR Y SEGURIDAD PÚBLICA</vt:lpstr>
      <vt:lpstr>Presentación de PowerPoint</vt:lpstr>
      <vt:lpstr>Presentación de PowerPoint</vt:lpstr>
      <vt:lpstr>DISTRIBUCIÓN POR SUBTÍTULO DE GASTO Y CÁPITULO MINISTERIO DEL INTERIOR Y SEGURIDAD PÚBLICA</vt:lpstr>
      <vt:lpstr>COMPORTAMIENTO DE LA EJECUCIÓN ACUMULADA DE GASTOS A MAYO MINISTERIO DEL INTERIOR Y SEGURIDAD PÚBLICA</vt:lpstr>
      <vt:lpstr>COMPORTAMIENTO DE LA EJECUCIÓN ACUMULADA DE GASTOS A MAYO PARTIDA 05 MINISTERIO DEL INTERIOR Y SEGURIDAD PÚBLICA</vt:lpstr>
      <vt:lpstr>EJECUCIÓN ACUMULADA DE GASTOS A MAYO DE 2019 MINISTERIO DEL INTERIOR Y SEGURIDAD PÚBLICA</vt:lpstr>
      <vt:lpstr>EJECUCIÓN ACUMULADA DE GASTOS A MAYO DE 2019 PARTIDA 05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209</cp:revision>
  <cp:lastPrinted>2017-06-20T21:34:02Z</cp:lastPrinted>
  <dcterms:created xsi:type="dcterms:W3CDTF">2016-06-23T13:38:47Z</dcterms:created>
  <dcterms:modified xsi:type="dcterms:W3CDTF">2019-07-15T21:19:37Z</dcterms:modified>
</cp:coreProperties>
</file>