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6" r:id="rId4"/>
    <p:sldId id="307" r:id="rId5"/>
    <p:sldId id="308" r:id="rId6"/>
    <p:sldId id="304" r:id="rId7"/>
    <p:sldId id="305" r:id="rId8"/>
    <p:sldId id="303" r:id="rId9"/>
    <p:sldId id="301" r:id="rId10"/>
    <p:sldId id="264" r:id="rId11"/>
    <p:sldId id="263" r:id="rId12"/>
    <p:sldId id="265" r:id="rId13"/>
    <p:sldId id="269" r:id="rId14"/>
    <p:sldId id="271" r:id="rId15"/>
    <p:sldId id="273" r:id="rId16"/>
    <p:sldId id="274" r:id="rId17"/>
    <p:sldId id="275" r:id="rId18"/>
    <p:sldId id="287" r:id="rId19"/>
    <p:sldId id="288" r:id="rId20"/>
    <p:sldId id="289" r:id="rId21"/>
    <p:sldId id="290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>
                <a:effectLst/>
              </a:rPr>
              <a:t>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748662227107957E-2"/>
          <c:y val="0.19712635175731538"/>
          <c:w val="0.97659779988316509"/>
          <c:h val="0.46417944327045185"/>
        </c:manualLayout>
      </c:layout>
      <c:pie3DChart>
        <c:varyColors val="1"/>
        <c:ser>
          <c:idx val="0"/>
          <c:order val="0"/>
          <c:tx>
            <c:strRef>
              <c:f>'Partida 19'!$D$60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BD-42A7-B410-D9959DBE3E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BD-42A7-B410-D9959DBE3E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BD-42A7-B410-D9959DBE3E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BD-42A7-B410-D9959DBE3E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BD-42A7-B410-D9959DBE3E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7BD-42A7-B410-D9959DBE3E7A}"/>
              </c:ext>
            </c:extLst>
          </c:dPt>
          <c:dLbls>
            <c:dLbl>
              <c:idx val="0"/>
              <c:layout>
                <c:manualLayout>
                  <c:x val="9.2463901372699761E-4"/>
                  <c:y val="-3.76196061112509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2A7-B410-D9959DBE3E7A}"/>
                </c:ext>
              </c:extLst>
            </c:dLbl>
            <c:dLbl>
              <c:idx val="4"/>
              <c:layout>
                <c:manualLayout>
                  <c:x val="7.8864829396325456E-3"/>
                  <c:y val="5.49613589967920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BD-42A7-B410-D9959DBE3E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19'!$C$61:$C$66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INICIATIVAS DE INVERSIÓN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SERVICIO DE LA DEUDA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19'!$D$61:$D$66</c:f>
              <c:numCache>
                <c:formatCode>#,##0</c:formatCode>
                <c:ptCount val="6"/>
                <c:pt idx="0">
                  <c:v>42384681</c:v>
                </c:pt>
                <c:pt idx="1">
                  <c:v>757776116</c:v>
                </c:pt>
                <c:pt idx="2">
                  <c:v>62443173</c:v>
                </c:pt>
                <c:pt idx="3">
                  <c:v>177664068</c:v>
                </c:pt>
                <c:pt idx="4">
                  <c:v>57537318</c:v>
                </c:pt>
                <c:pt idx="5">
                  <c:v>15186941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BD-42A7-B410-D9959DBE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81474684521808"/>
          <c:y val="0.72728173505817373"/>
          <c:w val="0.3849787839020121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426727223360403"/>
          <c:y val="9.816860205681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19'!$L$60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19'!$K$61:$K$63</c:f>
              <c:strCache>
                <c:ptCount val="3"/>
                <c:pt idx="0">
                  <c:v>SEC. Y ADM. GRAL. DE TRAN</c:v>
                </c:pt>
                <c:pt idx="1">
                  <c:v>SUB. DE TELEC</c:v>
                </c:pt>
                <c:pt idx="2">
                  <c:v>JUNTA DE AERONÁUTICA CIVIL</c:v>
                </c:pt>
              </c:strCache>
            </c:strRef>
          </c:cat>
          <c:val>
            <c:numRef>
              <c:f>'Partida 19'!$L$61:$L$63</c:f>
              <c:numCache>
                <c:formatCode>#,##0</c:formatCode>
                <c:ptCount val="3"/>
                <c:pt idx="0">
                  <c:v>1061303264</c:v>
                </c:pt>
                <c:pt idx="1">
                  <c:v>50573411</c:v>
                </c:pt>
                <c:pt idx="2">
                  <c:v>1115622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C-49D1-965C-8762F7997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09-07-2019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09-07-2019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junio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09104" y="4465515"/>
            <a:ext cx="8134827" cy="1876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8A2E409-F1F3-4CA3-AAFA-D97493DF1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97096"/>
              </p:ext>
            </p:extLst>
          </p:nvPr>
        </p:nvGraphicFramePr>
        <p:xfrm>
          <a:off x="414338" y="1556792"/>
          <a:ext cx="8210798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8410643" imgH="2848065" progId="Excel.Sheet.12">
                  <p:embed/>
                </p:oleObj>
              </mc:Choice>
              <mc:Fallback>
                <p:oleObj name="Worksheet" r:id="rId4" imgW="8410643" imgH="28480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8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65" y="5468275"/>
            <a:ext cx="8004263" cy="26498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8619375-D90C-48A5-931B-88CDCF3CB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218838"/>
              </p:ext>
            </p:extLst>
          </p:nvPr>
        </p:nvGraphicFramePr>
        <p:xfrm>
          <a:off x="414338" y="1700808"/>
          <a:ext cx="8201486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Worksheet" r:id="rId3" imgW="8724900" imgH="3733890" progId="Excel.Sheet.12">
                  <p:embed/>
                </p:oleObj>
              </mc:Choice>
              <mc:Fallback>
                <p:oleObj name="Worksheet" r:id="rId3" imgW="8724900" imgH="3733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177" y="4437112"/>
            <a:ext cx="8240279" cy="277793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C32D675-F63F-4CE2-87B8-426A37AA9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34740"/>
              </p:ext>
            </p:extLst>
          </p:nvPr>
        </p:nvGraphicFramePr>
        <p:xfrm>
          <a:off x="386224" y="1556792"/>
          <a:ext cx="823891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3891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5713" y="5373216"/>
            <a:ext cx="8406135" cy="1825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1E1FE73-1FD9-4F43-968C-726B7F0E6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007738"/>
              </p:ext>
            </p:extLst>
          </p:nvPr>
        </p:nvGraphicFramePr>
        <p:xfrm>
          <a:off x="414338" y="1700808"/>
          <a:ext cx="82296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Worksheet" r:id="rId3" imgW="8724900" imgH="3571875" progId="Excel.Sheet.12">
                  <p:embed/>
                </p:oleObj>
              </mc:Choice>
              <mc:Fallback>
                <p:oleObj name="Worksheet" r:id="rId3" imgW="8724900" imgH="3571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29600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3470" y="4567637"/>
            <a:ext cx="8171666" cy="30152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3520DA3-85CD-48E1-A146-A9CA2C2D4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81752"/>
              </p:ext>
            </p:extLst>
          </p:nvPr>
        </p:nvGraphicFramePr>
        <p:xfrm>
          <a:off x="386224" y="1699245"/>
          <a:ext cx="823891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99245"/>
                        <a:ext cx="823891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221088"/>
            <a:ext cx="8229600" cy="23171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68D7AEA-61B6-402C-A2CD-BF2050C59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42585"/>
              </p:ext>
            </p:extLst>
          </p:nvPr>
        </p:nvGraphicFramePr>
        <p:xfrm>
          <a:off x="414338" y="1484784"/>
          <a:ext cx="821079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Worksheet" r:id="rId3" imgW="8724900" imgH="2657475" progId="Excel.Sheet.12">
                  <p:embed/>
                </p:oleObj>
              </mc:Choice>
              <mc:Fallback>
                <p:oleObj name="Worksheet" r:id="rId3" imgW="87249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484784"/>
                        <a:ext cx="8210798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0796" y="6258518"/>
            <a:ext cx="8242408" cy="19481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FAC1D96-435E-460C-9409-FD7FB479C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73434"/>
              </p:ext>
            </p:extLst>
          </p:nvPr>
        </p:nvGraphicFramePr>
        <p:xfrm>
          <a:off x="414338" y="1589112"/>
          <a:ext cx="827246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3" imgW="8724900" imgH="4648290" progId="Excel.Sheet.12">
                  <p:embed/>
                </p:oleObj>
              </mc:Choice>
              <mc:Fallback>
                <p:oleObj name="Worksheet" r:id="rId3" imgW="8724900" imgH="464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89112"/>
                        <a:ext cx="8272462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2466" y="4293096"/>
            <a:ext cx="8119070" cy="3088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B794972-391B-4CEA-80EE-6A23E2D37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21356"/>
              </p:ext>
            </p:extLst>
          </p:nvPr>
        </p:nvGraphicFramePr>
        <p:xfrm>
          <a:off x="386224" y="1700808"/>
          <a:ext cx="8245312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45312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8406135" cy="21375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905FC38-6A84-4AA3-99CD-4DABD6C19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292426"/>
              </p:ext>
            </p:extLst>
          </p:nvPr>
        </p:nvGraphicFramePr>
        <p:xfrm>
          <a:off x="386224" y="1643236"/>
          <a:ext cx="82296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Worksheet" r:id="rId3" imgW="8791643" imgH="3009810" progId="Excel.Sheet.12">
                  <p:embed/>
                </p:oleObj>
              </mc:Choice>
              <mc:Fallback>
                <p:oleObj name="Worksheet" r:id="rId3" imgW="8791643" imgH="3009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43236"/>
                        <a:ext cx="8229600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741655"/>
            <a:ext cx="8163508" cy="27963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SUBSECRETARÍA DE TELECOMUNICACIONES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8B65EC4-0E59-41BB-A9F8-CCE6BFFA2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34342"/>
              </p:ext>
            </p:extLst>
          </p:nvPr>
        </p:nvGraphicFramePr>
        <p:xfrm>
          <a:off x="414338" y="1622648"/>
          <a:ext cx="82724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Worksheet" r:id="rId3" imgW="8724900" imgH="4038510" progId="Excel.Sheet.12">
                  <p:embed/>
                </p:oleObj>
              </mc:Choice>
              <mc:Fallback>
                <p:oleObj name="Worksheet" r:id="rId3" imgW="8724900" imgH="4038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2648"/>
                        <a:ext cx="8272462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presupuesto vigente del Ministerio del Ministerio de Transportes y Telecomunicaciones alcanza a $1.162.706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acumulada al mes de MAYO ascendió a </a:t>
            </a:r>
            <a:r>
              <a:rPr lang="es-CL" sz="1600" b="1" dirty="0">
                <a:latin typeface="+mn-lt"/>
              </a:rPr>
              <a:t>$376.048 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>
                <a:latin typeface="+mn-lt"/>
              </a:rPr>
              <a:t>32%</a:t>
            </a:r>
            <a:r>
              <a:rPr lang="es-CL" sz="1600" dirty="0">
                <a:latin typeface="+mn-lt"/>
              </a:rPr>
              <a:t> 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/>
              <a:t>Respecto al Programa Subsidio Nacional al Transporte 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con un presupuesto de $227.744 millones, informa un gasto de $189.549 millones.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con un presupuesto de $215.757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con un presupuesto de $131.040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83031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37112"/>
            <a:ext cx="8308071" cy="2508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C0B7DB4-D72B-4C2A-8F9E-847AB4C41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52857"/>
              </p:ext>
            </p:extLst>
          </p:nvPr>
        </p:nvGraphicFramePr>
        <p:xfrm>
          <a:off x="414338" y="1700808"/>
          <a:ext cx="8201486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8648700" imgH="2657475" progId="Excel.Sheet.12">
                  <p:embed/>
                </p:oleObj>
              </mc:Choice>
              <mc:Fallback>
                <p:oleObj name="Worksheet" r:id="rId3" imgW="86487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La asignación 24.01.512 Subsidio Nacional al Transporte Público</a:t>
            </a:r>
            <a:r>
              <a:rPr lang="es-CL" sz="1600" dirty="0"/>
              <a:t> (Tarifas a Regiones) presenta un presupuesto de $166.711 millones y un gasto de $59.628 millones.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$1.980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$1.063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$3.777 millones, no informa gasto.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Regional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600" dirty="0"/>
              <a:t>con un presupuesto de $48.951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Iniciativas de Inversión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con recursos autorizados por $5.259 millones, </a:t>
            </a:r>
            <a:r>
              <a:rPr lang="es-CL" sz="1600" dirty="0"/>
              <a:t>informa un gasto de $1.206 millones.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8241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Subsidios al Transporte Regional (Asignación 24.01.511) con recursos autorizados por $16.055 millones, presenta desembolsos por $4.453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las iniciativas de inversión del Ministerio, con un presupuesto de $62.443 millones, presenta un gasto de $8.621 millones. Se observa además, un descuento de recursos por $125 millones en el Programa Presupuestario Transantiago.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8052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605544"/>
            <a:ext cx="786955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2DDFA81-9B94-4E5F-989A-1115AA423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055"/>
              </p:ext>
            </p:extLst>
          </p:nvPr>
        </p:nvGraphicFramePr>
        <p:xfrm>
          <a:off x="1187624" y="1808194"/>
          <a:ext cx="6192687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87624" y="5375076"/>
            <a:ext cx="756084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BBF472B-4940-431F-99AC-6B3AC5D55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038941"/>
              </p:ext>
            </p:extLst>
          </p:nvPr>
        </p:nvGraphicFramePr>
        <p:xfrm>
          <a:off x="2195736" y="1916832"/>
          <a:ext cx="4896544" cy="31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2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516" y="5583433"/>
            <a:ext cx="8210800" cy="29545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35EADB-65C3-4AB1-ABCB-B4BD2E930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5" y="1603089"/>
            <a:ext cx="8210799" cy="39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604472"/>
            <a:ext cx="8136904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1638AC-EE13-4C74-BA9C-6071B54B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609186"/>
            <a:ext cx="8229602" cy="39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260" y="4099571"/>
            <a:ext cx="8210799" cy="26553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AF142F8-C432-4A6C-B27B-12976E57C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065533"/>
              </p:ext>
            </p:extLst>
          </p:nvPr>
        </p:nvGraphicFramePr>
        <p:xfrm>
          <a:off x="414338" y="1700808"/>
          <a:ext cx="8210798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524885" imgH="2314575" progId="Excel.Sheet.12">
                  <p:embed/>
                </p:oleObj>
              </mc:Choice>
              <mc:Fallback>
                <p:oleObj name="Worksheet" r:id="rId3" imgW="7524885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827</Words>
  <Application>Microsoft Office PowerPoint</Application>
  <PresentationFormat>Presentación en pantalla (4:3)</PresentationFormat>
  <Paragraphs>92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1_Tema de Office</vt:lpstr>
      <vt:lpstr>Tema de Office</vt:lpstr>
      <vt:lpstr>Hoja de cálculo de Microsoft Excel</vt:lpstr>
      <vt:lpstr>EJECUCIÓN ACUMULADA DE GASTOS PRESUPUESTARIOS AL MES DE MAYO DE 2019 PARTIDA 19: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MAYO DE 2019  PARTIDA 19 MINISTERIO DE TRANSPORTES Y TELECOMUNICACIONES</vt:lpstr>
      <vt:lpstr>EJECUCIÓN ACUMULADA DE GASTOS A MAYO DE 2019  PARTIDA 19 RESUMEN POR CAPÍTULOS</vt:lpstr>
      <vt:lpstr>EJECUCIÓN ACUMULADA DE GASTOS A MAYO DE 2019  PARTIDA 19. CAPÍTULO 01. PROGRAMA 01: SECRETARÍA Y ADMINISTRACIÓN GENERAL DE TRANSPORTE</vt:lpstr>
      <vt:lpstr>EJECUCIÓN ACUMULADA DE GASTOS A MAYO DE 2019  PARTIDA 19. CAPÍTULO 01. PROGRAMA 02: EMPRESA DE LOS FERROCARRILES DEL ESTADO</vt:lpstr>
      <vt:lpstr>EJECUCIÓN ACUMULADA DE GASTOS A MAYO DE 2019  PARTIDA 19. CAPÍTULO 01. PROGRAMA 03: TRANSANTIAGO</vt:lpstr>
      <vt:lpstr>EJECUCIÓN ACUMULADA DE GASTOS A MAYO DE 2019  PARTIDA 19. CAPÍTULO 01. PROGRAMA 04: UNIDAD OPERATIVA DE CONTROL DE TRÁNSITO</vt:lpstr>
      <vt:lpstr>EJECUCIÓN ACUMULADA DE GASTOS A MAYO DE 2019  PARTIDA 19. CAPÍTULO 01. PROGRAMA 05: FISCALIZACIÓN Y CONTROL</vt:lpstr>
      <vt:lpstr>EJECUCIÓN ACUMULADA DE GASTOS A MAYO DE 2019  PARTIDA 19. CAPÍTULO 01. PROGRAMA 06: SUBSIDIO NACIONAL AL TRANSPORTE PÚBLICO</vt:lpstr>
      <vt:lpstr>EJECUCIÓN ACUMULADA DE GASTOS A MAYO DE 2019  PARTIDA 19. CAPÍTULO 01. PROGRAMA 07: PROGRAMA DESARROLLO LOGÍSTICO</vt:lpstr>
      <vt:lpstr>EJECUCIÓN ACUMULADA DE GASTOS A MAYO DE 2019  PARTIDA 19. CAPÍTULO 01. PROGRAMA 08: PROGRAMA DE VIALIDAD Y TRANSPORTE URBANO: SECTRA</vt:lpstr>
      <vt:lpstr>EJECUCIÓN ACUMULADA DE GASTOS A MAYO DE 2019  PARTIDA 19. CAPÍTULO 02. PROGRAMA 01: SUBSECRETARÍA DE TELECOMUNICACIONES</vt:lpstr>
      <vt:lpstr>EJECUCIÓN ACUMULADA DE GASTOS A MAYO DE 2019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235</cp:revision>
  <cp:lastPrinted>2017-05-12T12:49:10Z</cp:lastPrinted>
  <dcterms:created xsi:type="dcterms:W3CDTF">2016-06-23T13:38:47Z</dcterms:created>
  <dcterms:modified xsi:type="dcterms:W3CDTF">2019-07-09T22:24:00Z</dcterms:modified>
</cp:coreProperties>
</file>