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5"/>
  </p:notesMasterIdLst>
  <p:handoutMasterIdLst>
    <p:handoutMasterId r:id="rId16"/>
  </p:handoutMasterIdLst>
  <p:sldIdLst>
    <p:sldId id="256" r:id="rId3"/>
    <p:sldId id="298" r:id="rId4"/>
    <p:sldId id="299" r:id="rId5"/>
    <p:sldId id="308" r:id="rId6"/>
    <p:sldId id="307" r:id="rId7"/>
    <p:sldId id="300" r:id="rId8"/>
    <p:sldId id="264" r:id="rId9"/>
    <p:sldId id="263" r:id="rId10"/>
    <p:sldId id="281" r:id="rId11"/>
    <p:sldId id="282" r:id="rId12"/>
    <p:sldId id="302" r:id="rId13"/>
    <p:sldId id="306" r:id="rId14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90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2760" y="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 i="0" baseline="0">
                <a:effectLst/>
              </a:rPr>
              <a:t>% Ejecución Mensual 2017- 2018 - 2019</a:t>
            </a:r>
            <a:endParaRPr lang="es-CL" sz="1200">
              <a:effectLst/>
            </a:endParaRPr>
          </a:p>
        </c:rich>
      </c:tx>
      <c:layout>
        <c:manualLayout>
          <c:xMode val="edge"/>
          <c:yMode val="edge"/>
          <c:x val="0.32193750000000004"/>
          <c:y val="3.952644885285378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2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barChart>
        <c:barDir val="col"/>
        <c:grouping val="clustered"/>
        <c:varyColors val="0"/>
        <c:ser>
          <c:idx val="2"/>
          <c:order val="0"/>
          <c:tx>
            <c:strRef>
              <c:f>'Partida 02'!$C$22</c:f>
              <c:strCache>
                <c:ptCount val="1"/>
                <c:pt idx="0">
                  <c:v>% Ejecución Ppto. Vigente 2017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02'!$D$21:$O$21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02'!$D$22:$O$22</c:f>
              <c:numCache>
                <c:formatCode>0.0%</c:formatCode>
                <c:ptCount val="12"/>
                <c:pt idx="0">
                  <c:v>7.5784931642368367E-2</c:v>
                </c:pt>
                <c:pt idx="1">
                  <c:v>6.4653359257075368E-2</c:v>
                </c:pt>
                <c:pt idx="2">
                  <c:v>9.7022246641158674E-2</c:v>
                </c:pt>
                <c:pt idx="3">
                  <c:v>7.2832657262913658E-2</c:v>
                </c:pt>
                <c:pt idx="4">
                  <c:v>7.6194578781905761E-2</c:v>
                </c:pt>
                <c:pt idx="5">
                  <c:v>9.3355676925974365E-2</c:v>
                </c:pt>
                <c:pt idx="6">
                  <c:v>7.8821095861704923E-2</c:v>
                </c:pt>
                <c:pt idx="7">
                  <c:v>7.684606529068333E-2</c:v>
                </c:pt>
                <c:pt idx="8">
                  <c:v>9.2754170523964757E-2</c:v>
                </c:pt>
                <c:pt idx="9">
                  <c:v>7.4759087418532544E-2</c:v>
                </c:pt>
                <c:pt idx="10">
                  <c:v>7.5051536192567367E-2</c:v>
                </c:pt>
                <c:pt idx="11">
                  <c:v>0.11251075438348085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C20-49F4-95BA-130E12E288E1}"/>
            </c:ext>
          </c:extLst>
        </c:ser>
        <c:ser>
          <c:idx val="0"/>
          <c:order val="1"/>
          <c:tx>
            <c:strRef>
              <c:f>'Partida 02'!$C$23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02'!$D$21:$O$21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02'!$D$23:$O$23</c:f>
              <c:numCache>
                <c:formatCode>0.0%</c:formatCode>
                <c:ptCount val="12"/>
                <c:pt idx="0">
                  <c:v>7.6175523457261404E-2</c:v>
                </c:pt>
                <c:pt idx="1">
                  <c:v>6.4574006491197433E-2</c:v>
                </c:pt>
                <c:pt idx="2">
                  <c:v>0.1117971363135081</c:v>
                </c:pt>
                <c:pt idx="3">
                  <c:v>7.4234098839950594E-2</c:v>
                </c:pt>
                <c:pt idx="4">
                  <c:v>7.6660244182212151E-2</c:v>
                </c:pt>
                <c:pt idx="5">
                  <c:v>9.2185531709281107E-2</c:v>
                </c:pt>
                <c:pt idx="6">
                  <c:v>7.3069554353532296E-2</c:v>
                </c:pt>
                <c:pt idx="7">
                  <c:v>7.9395856089978567E-2</c:v>
                </c:pt>
                <c:pt idx="8">
                  <c:v>9.523370253795424E-2</c:v>
                </c:pt>
                <c:pt idx="9">
                  <c:v>7.7244218176912322E-2</c:v>
                </c:pt>
                <c:pt idx="10">
                  <c:v>7.8544914321033221E-2</c:v>
                </c:pt>
                <c:pt idx="11">
                  <c:v>0.1094241232426007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C20-49F4-95BA-130E12E288E1}"/>
            </c:ext>
          </c:extLst>
        </c:ser>
        <c:ser>
          <c:idx val="1"/>
          <c:order val="2"/>
          <c:tx>
            <c:strRef>
              <c:f>'Partida 02'!$C$24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8.8154285270043639E-3"/>
                  <c:y val="3.628116359119527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C20-49F4-95BA-130E12E288E1}"/>
                </c:ext>
              </c:extLst>
            </c:dLbl>
            <c:dLbl>
              <c:idx val="1"/>
              <c:layout>
                <c:manualLayout>
                  <c:x val="1.1019285658755457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C20-49F4-95BA-130E12E288E1}"/>
                </c:ext>
              </c:extLst>
            </c:dLbl>
            <c:dLbl>
              <c:idx val="2"/>
              <c:layout>
                <c:manualLayout>
                  <c:x val="1.5426999922257639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C20-49F4-95BA-130E12E288E1}"/>
                </c:ext>
              </c:extLst>
            </c:dLbl>
            <c:dLbl>
              <c:idx val="3"/>
              <c:layout>
                <c:manualLayout>
                  <c:x val="1.1019285658755457E-2"/>
                  <c:y val="7.256232718239055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C20-49F4-95BA-130E12E288E1}"/>
                </c:ext>
              </c:extLst>
            </c:dLbl>
            <c:dLbl>
              <c:idx val="4"/>
              <c:layout>
                <c:manualLayout>
                  <c:x val="1.3223229556535356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4099181206339329E-2"/>
                      <c:h val="4.188674620526168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6-4C20-49F4-95BA-130E12E288E1}"/>
                </c:ext>
              </c:extLst>
            </c:dLbl>
            <c:dLbl>
              <c:idx val="5"/>
              <c:layout>
                <c:manualLayout>
                  <c:x val="1.5426999922257639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C20-49F4-95BA-130E12E288E1}"/>
                </c:ext>
              </c:extLst>
            </c:dLbl>
            <c:dLbl>
              <c:idx val="8"/>
              <c:layout>
                <c:manualLayout>
                  <c:x val="1.3223142790506548E-2"/>
                  <c:y val="-3.3257349100194239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C20-49F4-95BA-130E12E288E1}"/>
                </c:ext>
              </c:extLst>
            </c:dLbl>
            <c:dLbl>
              <c:idx val="1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rgbClr val="C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L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9-4C20-49F4-95BA-130E12E288E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rgbClr val="C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02'!$D$21:$O$21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02'!$D$24:$N$24</c:f>
              <c:numCache>
                <c:formatCode>0.0%</c:formatCode>
                <c:ptCount val="11"/>
                <c:pt idx="0">
                  <c:v>7.8770762277669992E-2</c:v>
                </c:pt>
                <c:pt idx="1">
                  <c:v>7.5223901170098112E-2</c:v>
                </c:pt>
                <c:pt idx="2">
                  <c:v>9.4547420023096004E-2</c:v>
                </c:pt>
                <c:pt idx="3">
                  <c:v>8.2244324251765019E-2</c:v>
                </c:pt>
                <c:pt idx="4">
                  <c:v>8.0373148453954879E-2</c:v>
                </c:pt>
                <c:pt idx="5">
                  <c:v>9.8565732350681612E-2</c:v>
                </c:pt>
                <c:pt idx="6">
                  <c:v>8.2183004744627808E-2</c:v>
                </c:pt>
                <c:pt idx="7">
                  <c:v>7.3367207155906944E-2</c:v>
                </c:pt>
                <c:pt idx="8">
                  <c:v>9.351456681412279E-2</c:v>
                </c:pt>
                <c:pt idx="9">
                  <c:v>7.5157128743297219E-2</c:v>
                </c:pt>
                <c:pt idx="10">
                  <c:v>7.373373602559434E-2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4C20-49F4-95BA-130E12E288E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96401624"/>
        <c:axId val="1"/>
      </c:barChart>
      <c:catAx>
        <c:axId val="196401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96401624"/>
        <c:crosses val="autoZero"/>
        <c:crossBetween val="between"/>
        <c:majorUnit val="5.000000000000001E-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 i="0" baseline="0">
                <a:effectLst/>
              </a:rPr>
              <a:t>% Ejecución Acumulada  2017 - 2018 - 2019</a:t>
            </a:r>
            <a:endParaRPr lang="es-CL" sz="1200">
              <a:effectLst/>
            </a:endParaRPr>
          </a:p>
        </c:rich>
      </c:tx>
      <c:layout>
        <c:manualLayout>
          <c:xMode val="edge"/>
          <c:yMode val="edge"/>
          <c:x val="0.29042584243457908"/>
          <c:y val="3.628116359119527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lineChart>
        <c:grouping val="standard"/>
        <c:varyColors val="0"/>
        <c:ser>
          <c:idx val="2"/>
          <c:order val="0"/>
          <c:tx>
            <c:strRef>
              <c:f>'Partida 02'!$C$16</c:f>
              <c:strCache>
                <c:ptCount val="1"/>
                <c:pt idx="0">
                  <c:v>% Ejecución Ppto. Vigente 2017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02'!$D$15:$O$15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02'!$D$16:$O$16</c:f>
              <c:numCache>
                <c:formatCode>0.0%</c:formatCode>
                <c:ptCount val="12"/>
                <c:pt idx="0">
                  <c:v>7.5784931642368367E-2</c:v>
                </c:pt>
                <c:pt idx="1">
                  <c:v>0.14043829089944374</c:v>
                </c:pt>
                <c:pt idx="2">
                  <c:v>0.2374605375406024</c:v>
                </c:pt>
                <c:pt idx="3">
                  <c:v>0.31029319480351608</c:v>
                </c:pt>
                <c:pt idx="4">
                  <c:v>0.38648777358542186</c:v>
                </c:pt>
                <c:pt idx="5">
                  <c:v>0.47325334026541749</c:v>
                </c:pt>
                <c:pt idx="6">
                  <c:v>0.55207443612712237</c:v>
                </c:pt>
                <c:pt idx="7">
                  <c:v>0.62892050141780576</c:v>
                </c:pt>
                <c:pt idx="8">
                  <c:v>0.72167467194177048</c:v>
                </c:pt>
                <c:pt idx="9">
                  <c:v>0.79643375936030303</c:v>
                </c:pt>
                <c:pt idx="10">
                  <c:v>0.86035754193724956</c:v>
                </c:pt>
                <c:pt idx="11">
                  <c:v>0.96867884635706358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865-4F01-95A1-5D0BE35D6480}"/>
            </c:ext>
          </c:extLst>
        </c:ser>
        <c:ser>
          <c:idx val="0"/>
          <c:order val="1"/>
          <c:tx>
            <c:strRef>
              <c:f>'Partida 02'!$C$17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02'!$D$15:$O$15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02'!$D$17:$O$17</c:f>
              <c:numCache>
                <c:formatCode>0.0%</c:formatCode>
                <c:ptCount val="12"/>
                <c:pt idx="0">
                  <c:v>7.6175523457261404E-2</c:v>
                </c:pt>
                <c:pt idx="1">
                  <c:v>0.1372473070406896</c:v>
                </c:pt>
                <c:pt idx="2">
                  <c:v>0.2490444433541977</c:v>
                </c:pt>
                <c:pt idx="3">
                  <c:v>0.32327854219414826</c:v>
                </c:pt>
                <c:pt idx="4">
                  <c:v>0.3996487057250197</c:v>
                </c:pt>
                <c:pt idx="5">
                  <c:v>0.49060133455395966</c:v>
                </c:pt>
                <c:pt idx="6">
                  <c:v>0.56968396072146432</c:v>
                </c:pt>
                <c:pt idx="7">
                  <c:v>0.6462863639566746</c:v>
                </c:pt>
                <c:pt idx="8">
                  <c:v>0.74152006649462876</c:v>
                </c:pt>
                <c:pt idx="9">
                  <c:v>0.81876428467154116</c:v>
                </c:pt>
                <c:pt idx="10">
                  <c:v>0.87802870854944781</c:v>
                </c:pt>
                <c:pt idx="11">
                  <c:v>0.97896544726439783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865-4F01-95A1-5D0BE35D6480}"/>
            </c:ext>
          </c:extLst>
        </c:ser>
        <c:ser>
          <c:idx val="1"/>
          <c:order val="2"/>
          <c:tx>
            <c:strRef>
              <c:f>'Partida 02'!$C$18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dLbls>
            <c:dLbl>
              <c:idx val="0"/>
              <c:layout>
                <c:manualLayout>
                  <c:x val="-5.9880957543349655E-2"/>
                  <c:y val="-2.90580695735592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865-4F01-95A1-5D0BE35D6480}"/>
                </c:ext>
              </c:extLst>
            </c:dLbl>
            <c:dLbl>
              <c:idx val="1"/>
              <c:layout>
                <c:manualLayout>
                  <c:x val="-6.8184926450385527E-2"/>
                  <c:y val="-3.62811635911952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865-4F01-95A1-5D0BE35D6480}"/>
                </c:ext>
              </c:extLst>
            </c:dLbl>
            <c:dLbl>
              <c:idx val="2"/>
              <c:layout>
                <c:manualLayout>
                  <c:x val="-6.0200658327292531E-2"/>
                  <c:y val="-3.26530472320757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865-4F01-95A1-5D0BE35D6480}"/>
                </c:ext>
              </c:extLst>
            </c:dLbl>
            <c:dLbl>
              <c:idx val="3"/>
              <c:layout>
                <c:manualLayout>
                  <c:x val="-6.4659966351536424E-2"/>
                  <c:y val="-3.26530472320757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865-4F01-95A1-5D0BE35D6480}"/>
                </c:ext>
              </c:extLst>
            </c:dLbl>
            <c:dLbl>
              <c:idx val="4"/>
              <c:layout>
                <c:manualLayout>
                  <c:x val="-4.2363426230317018E-2"/>
                  <c:y val="-2.53968145138366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865-4F01-95A1-5D0BE35D6480}"/>
                </c:ext>
              </c:extLst>
            </c:dLbl>
            <c:dLbl>
              <c:idx val="5"/>
              <c:layout>
                <c:manualLayout>
                  <c:x val="-4.4593080242438965E-2"/>
                  <c:y val="-2.17686981547171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865-4F01-95A1-5D0BE35D6480}"/>
                </c:ext>
              </c:extLst>
            </c:dLbl>
            <c:dLbl>
              <c:idx val="6"/>
              <c:layout>
                <c:manualLayout>
                  <c:x val="-5.3511696290926662E-2"/>
                  <c:y val="-3.26530472320758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7865-4F01-95A1-5D0BE35D6480}"/>
                </c:ext>
              </c:extLst>
            </c:dLbl>
            <c:dLbl>
              <c:idx val="7"/>
              <c:layout>
                <c:manualLayout>
                  <c:x val="-5.7971004315170549E-2"/>
                  <c:y val="-2.17686981547171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7865-4F01-95A1-5D0BE35D6480}"/>
                </c:ext>
              </c:extLst>
            </c:dLbl>
            <c:dLbl>
              <c:idx val="8"/>
              <c:layout>
                <c:manualLayout>
                  <c:x val="-6.6889620363658406E-2"/>
                  <c:y val="-1.08843490773585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7865-4F01-95A1-5D0BE35D6480}"/>
                </c:ext>
              </c:extLst>
            </c:dLbl>
            <c:dLbl>
              <c:idx val="9"/>
              <c:layout>
                <c:manualLayout>
                  <c:x val="-7.3578582400024156E-2"/>
                  <c:y val="-1.45124654364781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7865-4F01-95A1-5D0BE35D6480}"/>
                </c:ext>
              </c:extLst>
            </c:dLbl>
            <c:dLbl>
              <c:idx val="10"/>
              <c:layout>
                <c:manualLayout>
                  <c:x val="-6.4659966351536383E-2"/>
                  <c:y val="-1.451246543647811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rgbClr val="C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7865-4F01-95A1-5D0BE35D648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rgbClr val="C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02'!$D$15:$O$15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02'!$D$18:$N$18</c:f>
              <c:numCache>
                <c:formatCode>0.0%</c:formatCode>
                <c:ptCount val="11"/>
                <c:pt idx="0">
                  <c:v>7.8770762277669992E-2</c:v>
                </c:pt>
                <c:pt idx="1">
                  <c:v>0.15292043094898852</c:v>
                </c:pt>
                <c:pt idx="2">
                  <c:v>0.24746785097208454</c:v>
                </c:pt>
                <c:pt idx="3">
                  <c:v>0.32898344420372277</c:v>
                </c:pt>
                <c:pt idx="4">
                  <c:v>0.40927128758975723</c:v>
                </c:pt>
                <c:pt idx="5">
                  <c:v>0.50613386856102771</c:v>
                </c:pt>
                <c:pt idx="6">
                  <c:v>0.5759371686068292</c:v>
                </c:pt>
                <c:pt idx="7">
                  <c:v>0.64678600932012842</c:v>
                </c:pt>
                <c:pt idx="8">
                  <c:v>0.73494894803233013</c:v>
                </c:pt>
                <c:pt idx="9">
                  <c:v>0.81010607677562729</c:v>
                </c:pt>
                <c:pt idx="10">
                  <c:v>0.88367129430788371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7865-4F01-95A1-5D0BE35D648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96400640"/>
        <c:axId val="1"/>
      </c:lineChart>
      <c:catAx>
        <c:axId val="196400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96400640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4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07-01-2020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07-01-2020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07-01-2020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07-01-2020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07-01-2020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07-01-2020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07-01-2020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07-01-2020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07-01-2020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07-01-2020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07-01-2020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07-01-2020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07-01-2020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07-01-2020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07-01-2020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07-01-2020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07-01-2020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07-01-2020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07-01-2020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07-01-2020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07-01-2020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07-01-2020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07-01-2020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07-01-2020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07-01-2020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184404" y="215477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1538956604"/>
              </p:ext>
            </p:extLst>
          </p:nvPr>
        </p:nvGraphicFramePr>
        <p:xfrm>
          <a:off x="5352992" y="215477"/>
          <a:ext cx="659168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9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52992" y="215477"/>
                        <a:ext cx="659168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012160" y="215477"/>
            <a:ext cx="30243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4D06F859-CB47-449D-87C8-059294D5DA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grpSp>
        <p:nvGrpSpPr>
          <p:cNvPr id="2" name="Grupo 1">
            <a:extLst>
              <a:ext uri="{FF2B5EF4-FFF2-40B4-BE49-F238E27FC236}">
                <a16:creationId xmlns:a16="http://schemas.microsoft.com/office/drawing/2014/main" id="{B318718E-67A3-4385-87F2-EED77AF00B01}"/>
              </a:ext>
            </a:extLst>
          </p:cNvPr>
          <p:cNvGrpSpPr/>
          <p:nvPr userDrawn="1"/>
        </p:nvGrpSpPr>
        <p:grpSpPr>
          <a:xfrm>
            <a:off x="5436096" y="44624"/>
            <a:ext cx="3672408" cy="504056"/>
            <a:chOff x="5436096" y="44624"/>
            <a:chExt cx="3672408" cy="504056"/>
          </a:xfrm>
        </p:grpSpPr>
        <p:sp>
          <p:nvSpPr>
            <p:cNvPr id="10" name="4 CuadroTexto"/>
            <p:cNvSpPr txBox="1"/>
            <p:nvPr userDrawn="1"/>
          </p:nvSpPr>
          <p:spPr>
            <a:xfrm>
              <a:off x="6156176" y="116632"/>
              <a:ext cx="2189753" cy="163464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s-CL" sz="700" b="1" kern="1200" dirty="0">
                  <a:solidFill>
                    <a:srgbClr val="22519E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    </a:t>
              </a:r>
              <a:r>
                <a:rPr lang="es-CL" sz="700" b="1" kern="1200" dirty="0">
                  <a:solidFill>
                    <a:srgbClr val="3B6285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SENADO DE LA REPÚBLICA DE CHILE</a:t>
              </a:r>
              <a:endParaRPr lang="es-CL" sz="1100" dirty="0">
                <a:solidFill>
                  <a:srgbClr val="3B6285"/>
                </a:solidFill>
                <a:effectLst/>
                <a:latin typeface="Times New Roman"/>
                <a:ea typeface="Times New Roman"/>
              </a:endParaRPr>
            </a:p>
          </p:txBody>
        </p:sp>
        <p:graphicFrame>
          <p:nvGraphicFramePr>
            <p:cNvPr id="3" name="2 Objeto"/>
            <p:cNvGraphicFramePr>
              <a:graphicFrameLocks noChangeAspect="1"/>
            </p:cNvGraphicFramePr>
            <p:nvPr userDrawn="1">
              <p:extLst>
                <p:ext uri="{D42A27DB-BD31-4B8C-83A1-F6EECF244321}">
                  <p14:modId xmlns:p14="http://schemas.microsoft.com/office/powerpoint/2010/main" val="1405216472"/>
                </p:ext>
              </p:extLst>
            </p:nvPr>
          </p:nvGraphicFramePr>
          <p:xfrm>
            <a:off x="5436096" y="44624"/>
            <a:ext cx="565001" cy="41726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92" name="Imagen de mapa de bits" r:id="rId14" imgW="743054" imgH="523810" progId="PBrush">
                    <p:embed/>
                  </p:oleObj>
                </mc:Choice>
                <mc:Fallback>
                  <p:oleObj name="Imagen de mapa de bits" r:id="rId14" imgW="743054" imgH="523810" progId="PBrush">
                    <p:embed/>
                    <p:pic>
                      <p:nvPicPr>
                        <p:cNvPr id="0" name="11 Objeto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36096" y="44624"/>
                          <a:ext cx="565001" cy="41726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" name="4 Rectángulo"/>
            <p:cNvSpPr/>
            <p:nvPr userDrawn="1"/>
          </p:nvSpPr>
          <p:spPr>
            <a:xfrm>
              <a:off x="6012160" y="87015"/>
              <a:ext cx="3096344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806065" algn="ctr"/>
                  <a:tab pos="5612130" algn="r"/>
                </a:tabLst>
                <a:defRPr/>
              </a:pPr>
              <a:r>
                <a:rPr lang="es-CL" sz="2400" b="1" kern="1200" dirty="0">
                  <a:solidFill>
                    <a:srgbClr val="943634"/>
                  </a:solidFill>
                  <a:effectLst>
                    <a:outerShdw blurRad="50800" dist="38100" dir="10800000" algn="r">
                      <a:srgbClr val="000000">
                        <a:alpha val="40000"/>
                      </a:srgbClr>
                    </a:outerShdw>
                  </a:effectLst>
                  <a:latin typeface="Andalus" pitchFamily="18" charset="-78"/>
                  <a:ea typeface="Times New Roman"/>
                  <a:cs typeface="Andalus" pitchFamily="18" charset="-78"/>
                </a:rPr>
                <a:t>U</a:t>
              </a:r>
              <a:r>
                <a:rPr lang="es-CL" sz="1050" b="1" kern="1200" dirty="0">
                  <a:solidFill>
                    <a:srgbClr val="943634"/>
                  </a:solidFill>
                  <a:effectLst>
                    <a:outerShdw blurRad="50800" dist="38100" dir="10800000" algn="r">
                      <a:srgbClr val="000000">
                        <a:alpha val="40000"/>
                      </a:srgbClr>
                    </a:outerShdw>
                  </a:effectLst>
                  <a:latin typeface="Andalus" pitchFamily="18" charset="-78"/>
                  <a:ea typeface="Times New Roman"/>
                  <a:cs typeface="Andalus" pitchFamily="18" charset="-78"/>
                </a:rPr>
                <a:t>NIDAD TÉCNCIA DE APOYO PRESUPUESTARIO</a:t>
              </a:r>
              <a:endParaRPr lang="es-CL" sz="1000" dirty="0">
                <a:effectLst/>
                <a:latin typeface="Andalus" pitchFamily="18" charset="-78"/>
                <a:ea typeface="Times New Roman"/>
                <a:cs typeface="Andalus" pitchFamily="18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ACUMULADA DE GASTOS PRESUPUESTARIOS 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NOVIEMBRE DE 2019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02: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CONGRESO NACIONAL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enero 2019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grpSp>
        <p:nvGrpSpPr>
          <p:cNvPr id="4" name="Grupo 3">
            <a:extLst>
              <a:ext uri="{FF2B5EF4-FFF2-40B4-BE49-F238E27FC236}">
                <a16:creationId xmlns:a16="http://schemas.microsoft.com/office/drawing/2014/main" id="{63EBFFCC-CB0A-45F1-B8E4-F25A380EB811}"/>
              </a:ext>
            </a:extLst>
          </p:cNvPr>
          <p:cNvGrpSpPr/>
          <p:nvPr/>
        </p:nvGrpSpPr>
        <p:grpSpPr>
          <a:xfrm>
            <a:off x="410078" y="836712"/>
            <a:ext cx="5890114" cy="792088"/>
            <a:chOff x="410078" y="836712"/>
            <a:chExt cx="6682202" cy="893319"/>
          </a:xfrm>
        </p:grpSpPr>
        <p:sp>
          <p:nvSpPr>
            <p:cNvPr id="5" name="4 CuadroTexto"/>
            <p:cNvSpPr txBox="1"/>
            <p:nvPr/>
          </p:nvSpPr>
          <p:spPr>
            <a:xfrm>
              <a:off x="1844875" y="1064930"/>
              <a:ext cx="3771241" cy="349955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s-CL" sz="1200" b="1" kern="1200" dirty="0">
                  <a:solidFill>
                    <a:srgbClr val="22519E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    </a:t>
              </a:r>
              <a:r>
                <a:rPr lang="es-CL" sz="1200" b="1" kern="1200" dirty="0">
                  <a:solidFill>
                    <a:srgbClr val="3B6285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SENADO DE LA REPÚBLICA DE CHILE</a:t>
              </a:r>
              <a:endParaRPr lang="es-CL" sz="2400" dirty="0">
                <a:solidFill>
                  <a:srgbClr val="3B6285"/>
                </a:solidFill>
                <a:effectLst/>
                <a:latin typeface="Times New Roman"/>
                <a:ea typeface="Times New Roman"/>
              </a:endParaRPr>
            </a:p>
          </p:txBody>
        </p:sp>
        <p:graphicFrame>
          <p:nvGraphicFramePr>
            <p:cNvPr id="6" name="5 Objeto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07083368"/>
                </p:ext>
              </p:extLst>
            </p:nvPr>
          </p:nvGraphicFramePr>
          <p:xfrm>
            <a:off x="410078" y="836712"/>
            <a:ext cx="1209594" cy="89331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382" name="Imagen de mapa de bits" r:id="rId3" imgW="743054" imgH="523810" progId="PBrush">
                    <p:embed/>
                  </p:oleObj>
                </mc:Choice>
                <mc:Fallback>
                  <p:oleObj name="Imagen de mapa de bits" r:id="rId3" imgW="743054" imgH="523810" progId="PBrush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0078" y="836712"/>
                          <a:ext cx="1209594" cy="89331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" name="7 Rectángulo"/>
            <p:cNvSpPr/>
            <p:nvPr/>
          </p:nvSpPr>
          <p:spPr>
            <a:xfrm>
              <a:off x="1547664" y="992922"/>
              <a:ext cx="5544616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806065" algn="ctr"/>
                  <a:tab pos="5612130" algn="r"/>
                </a:tabLst>
                <a:defRPr/>
              </a:pPr>
              <a:r>
                <a:rPr lang="es-CL" sz="4000" b="1" kern="1200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U</a:t>
              </a:r>
              <a:r>
                <a:rPr lang="es-CL" sz="1600" b="1" kern="1200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NIDAD </a:t>
              </a:r>
              <a:r>
                <a:rPr lang="es-CL" sz="1600" b="1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TÉCNICA DE APOYO </a:t>
              </a:r>
              <a:r>
                <a:rPr lang="es-CL" sz="1600" b="1" kern="1200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PRESUPUESTARIO</a:t>
              </a:r>
              <a:endParaRPr lang="es-CL" sz="1400" dirty="0">
                <a:latin typeface="Andalus" pitchFamily="18" charset="-78"/>
                <a:ea typeface="Times New Roman"/>
                <a:cs typeface="Andalus" pitchFamily="18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 dirty="0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2019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02. CAPÍTULO 02. PROGRAMA 01: CAMARA DE DIPUTADOS</a:t>
            </a:r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id="{961C9969-C05E-4184-B8AF-3E2933F3191F}"/>
              </a:ext>
            </a:extLst>
          </p:cNvPr>
          <p:cNvSpPr txBox="1">
            <a:spLocks/>
          </p:cNvSpPr>
          <p:nvPr/>
        </p:nvSpPr>
        <p:spPr>
          <a:xfrm>
            <a:off x="414336" y="1235115"/>
            <a:ext cx="8229600" cy="39368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11" name="3 Marcador de pie de página">
            <a:extLst>
              <a:ext uri="{FF2B5EF4-FFF2-40B4-BE49-F238E27FC236}">
                <a16:creationId xmlns:a16="http://schemas.microsoft.com/office/drawing/2014/main" id="{D079ABE5-B6C7-461C-A653-E4F0E49DC856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FC1ABFC4-B19A-4720-A65E-E475AA76CA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642" y="1693365"/>
            <a:ext cx="8229600" cy="4290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18152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2019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02. CAPÍTULO 03. PROGRAMA 01: BIBLIOTECA DEL CONGRESO NACIONAL</a:t>
            </a:r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id="{C1A68A52-8770-4291-9E61-4BF8CD8AE9C3}"/>
              </a:ext>
            </a:extLst>
          </p:cNvPr>
          <p:cNvSpPr txBox="1">
            <a:spLocks/>
          </p:cNvSpPr>
          <p:nvPr/>
        </p:nvSpPr>
        <p:spPr>
          <a:xfrm>
            <a:off x="414336" y="1235115"/>
            <a:ext cx="8229600" cy="39368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95E68D18-06BC-487A-A6CF-4868AB22ABD0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4EBE6FE4-0B21-4EE1-B04E-E8DE407142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693365"/>
            <a:ext cx="8229600" cy="3929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2185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 dirty="0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29026" y="548680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2019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02. CAPÍTULO 04. PROGRAMA 01: CONSEJO RESOLUTIVO DE ASIGNACIONES PARLAMENTARIAS</a:t>
            </a:r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id="{1B8EFA11-1081-4F06-AEA1-E438A812D302}"/>
              </a:ext>
            </a:extLst>
          </p:cNvPr>
          <p:cNvSpPr txBox="1">
            <a:spLocks/>
          </p:cNvSpPr>
          <p:nvPr/>
        </p:nvSpPr>
        <p:spPr>
          <a:xfrm>
            <a:off x="414336" y="1451139"/>
            <a:ext cx="8229600" cy="39368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E18CAEE5-2E5F-49F4-8B28-0DC969782459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A9C8E1F1-7D45-487E-B128-CC540B16CC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2031418"/>
            <a:ext cx="8288038" cy="1835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61403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2019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 CONGRESO NACIONAL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307654"/>
            <a:ext cx="8229600" cy="507367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CL" sz="1400" dirty="0"/>
              <a:t>El proyecto de Ley de Presupuesto consideró un Gasto de Estado de Operaciones de $125.276 millones, lo que representa un incremento del 0,9% respecto del año 2018 (lo que equivale a $1.145 millones).  Dicha propuesta consideró el financiamiento de las dietas de los nuevos cupos de parlamentarios que se incorporaron a partir de marzo de 2018, conforme la Ley N°20.840.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CL" sz="1400" dirty="0"/>
              <a:t>Para el año 2019 la Partida presenta un presupuesto total aprobado de $125.428 millones, de dichos recursos  un 59,5% se destina a gastos en personal, presupuesto que experimenta un crecimiento de 0,7 puntos porcentuales respecto del registrado en la Ley de Presupuestos de 2018; el resto de los recursos se dividen en un 27,7% para transferencias corrientes; y, un 11,1% a bienes y servicios de consumo. 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CL" sz="1400" dirty="0"/>
              <a:t>La distribución del presupuesto a nivel de instituciones del Congreso Nacional, fue la siguiente: la Cámara de Diputados concentró el 56%; el Senado un 33,1%; la Biblioteca un 9,9% y el Consejo Resolutivo de Asignaciones Parlamentarias un 1%, manteniendo los niveles de gastos autorizados el año 2018.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CL" sz="1400" dirty="0"/>
              <a:t>La ejecución del Congreso al mes de NOVIEMBRE ascendió a $9.808 millones, es decir, un 7,4% respecto del presupuesto vigente, similar gasto registrado a igual mes del año 2017 (7,5%) e inferior 0,5 puntos porcentuales al año 2018 (7,9%).  Por su parte el gasto acumulado alcanzó los $117.546 millones, lo que representa una ejecución de 88,4% sobre el presupuesto vigente.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9121F664-6976-45F0-A2A4-452E6491855E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2378" y="1272216"/>
            <a:ext cx="8229600" cy="507599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5"/>
            </a:pPr>
            <a:r>
              <a:rPr lang="es-CL" sz="1300" dirty="0"/>
              <a:t>Respecto al presupuesto inicial, la Partida presentó al mes de NOVIEMBRE un incremento consolidado de $7.592 millones, dicho incremento se estructura con los siguientes movimientos a nivel de subtítulos  en los diferentes Programas :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5"/>
            </a:pPr>
            <a:r>
              <a:rPr lang="es-CL" sz="1300" dirty="0"/>
              <a:t>Subtítulo 21 “gastos en personal”, incrementos en el Senado por $181 millones, Biblioteca por  $502 millones, Consejo Resolutivo en $36 millones , y una disminución por $251 millones en la Cámara de Diputados.  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5"/>
            </a:pPr>
            <a:r>
              <a:rPr lang="es-CL" sz="1300" dirty="0"/>
              <a:t>Subtítulo 22 “bienes y servicio de consumo”, aumentó $1.100 millones en el Senado, y $16 millones en CRAP; mientras que en la Cámara de Diputados se redujo en $ 1.800 millones.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5"/>
            </a:pPr>
            <a:r>
              <a:rPr lang="es-CL" sz="1300" dirty="0"/>
              <a:t>Subtítulo 23 “prestaciones de seguridad social”, incrementos en el Senado por $946 millones, en la Cámara de Diputados $524 millones.   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5"/>
            </a:pPr>
            <a:r>
              <a:rPr lang="es-CL" sz="1300" dirty="0"/>
              <a:t> Subtítulo 24 “transferencias corrientes”, incrementos en el Senado por $1.757 millones, en la Cámara de Diputados $ 3.686 millones. 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5"/>
            </a:pPr>
            <a:r>
              <a:rPr lang="es-CL" sz="1300" dirty="0"/>
              <a:t>Subtítulo 29 “adquisición de activos no financieros”, incremento en $ 301 millones en el Senado, y $27 millones en CRAP.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5"/>
            </a:pPr>
            <a:r>
              <a:rPr lang="es-CL" sz="1300" dirty="0"/>
              <a:t>Subtítulo 34 “servicio de la deuda” presentó una ejecución de $737 millones, de los cuales $534 millones corresponden al pago de los compromisos devengados al 31 de diciembre de 2018 (deuda flotante), decreto N°545, con fecha 05-06-2019, modificatorio en la Biblioteca Congreso Nacional.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5"/>
            </a:pPr>
            <a:endParaRPr lang="es-CL" sz="1200" dirty="0"/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00D7C3C8-68A3-452A-8D19-88CEA65D5C75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2019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 CONGRESO NACIONAL</a:t>
            </a:r>
          </a:p>
        </p:txBody>
      </p:sp>
    </p:spTree>
    <p:extLst>
      <p:ext uri="{BB962C8B-B14F-4D97-AF65-F5344CB8AC3E}">
        <p14:creationId xmlns:p14="http://schemas.microsoft.com/office/powerpoint/2010/main" val="28829766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3380DCEF-A8DE-4C24-A85D-E15DABEA1B58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DISTRIBUCIÓN POR SUBTÍTULO DE GASTO Y CÁPITULO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 CONGRESO NACIONAL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B5720AF3-96A6-42DB-98AE-2F7A19DBEE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24265" y="2212047"/>
            <a:ext cx="4080360" cy="2524069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7ED61328-F5BC-4FDA-9CB0-B08BB15075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378" y="2237707"/>
            <a:ext cx="4080359" cy="2521375"/>
          </a:xfrm>
          <a:prstGeom prst="rect">
            <a:avLst/>
          </a:prstGeom>
        </p:spPr>
      </p:pic>
      <p:sp>
        <p:nvSpPr>
          <p:cNvPr id="2" name="Rectángulo 1">
            <a:extLst>
              <a:ext uri="{FF2B5EF4-FFF2-40B4-BE49-F238E27FC236}">
                <a16:creationId xmlns:a16="http://schemas.microsoft.com/office/drawing/2014/main" id="{00B51200-FF1C-4A1F-ACC0-7686D39585CA}"/>
              </a:ext>
            </a:extLst>
          </p:cNvPr>
          <p:cNvSpPr/>
          <p:nvPr/>
        </p:nvSpPr>
        <p:spPr>
          <a:xfrm>
            <a:off x="414338" y="1423090"/>
            <a:ext cx="8118102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12"/>
            </a:pPr>
            <a:r>
              <a:rPr lang="es-CL" sz="1300" dirty="0">
                <a:solidFill>
                  <a:prstClr val="black"/>
                </a:solidFill>
              </a:rPr>
              <a:t>Finalmente, las tasas de ejecución por institución del Congreso Nacional fueron: 77% para el caso del Senado, 84,4% en la Cámara de Diputados, 77,1% para la Biblioteca del Congreso y 73,6% en el Consejo Resolutivo de Asignaciones Parlamentarias.</a:t>
            </a:r>
          </a:p>
        </p:txBody>
      </p:sp>
    </p:spTree>
    <p:extLst>
      <p:ext uri="{BB962C8B-B14F-4D97-AF65-F5344CB8AC3E}">
        <p14:creationId xmlns:p14="http://schemas.microsoft.com/office/powerpoint/2010/main" val="19085000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3380DCEF-A8DE-4C24-A85D-E15DABEA1B58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NOVIEMBRE DE 2019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 CONGRESO NACIONAL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81E5EFB1-E40A-4F3D-B943-A388EAF0BD4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77338843"/>
              </p:ext>
            </p:extLst>
          </p:nvPr>
        </p:nvGraphicFramePr>
        <p:xfrm>
          <a:off x="414338" y="1772816"/>
          <a:ext cx="7902078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821029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3380DCEF-A8DE-4C24-A85D-E15DABEA1B58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NOVIEMBRE DE 2019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 CONGRESO NACIONAL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1CDE177D-90CC-4F74-9F22-90D47EF3F76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8398718"/>
              </p:ext>
            </p:extLst>
          </p:nvPr>
        </p:nvGraphicFramePr>
        <p:xfrm>
          <a:off x="755576" y="1951597"/>
          <a:ext cx="7488831" cy="35004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293420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1235115"/>
            <a:ext cx="8229600" cy="39368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414336" y="605659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2019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 CONGRESO NACIONAL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BC946AA2-CC3D-4964-915E-6CCC3F4A5B34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E2174F29-3AD0-4501-9E72-20BABE911F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8291" y="1916832"/>
            <a:ext cx="8229600" cy="1868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2019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 RESUMEN POR CAPÍTULOS</a:t>
            </a:r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A3261535-BF0E-49C8-88FC-1CEBEA8EE893}"/>
              </a:ext>
            </a:extLst>
          </p:cNvPr>
          <p:cNvSpPr txBox="1">
            <a:spLocks/>
          </p:cNvSpPr>
          <p:nvPr/>
        </p:nvSpPr>
        <p:spPr>
          <a:xfrm>
            <a:off x="414336" y="1235115"/>
            <a:ext cx="8229600" cy="39368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78D8C9CA-B356-4EC6-80C8-55EE6732BF7C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327CCF1E-3D9D-4374-A9CA-F50F739E423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2080" y="1853721"/>
            <a:ext cx="8273056" cy="1676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2019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02. CAPÍTULO 01. PROGRAMA 01: SENADO</a:t>
            </a:r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id="{6F68C57A-4DE0-4BD1-B79F-E9B6A9CD7AC1}"/>
              </a:ext>
            </a:extLst>
          </p:cNvPr>
          <p:cNvSpPr txBox="1">
            <a:spLocks/>
          </p:cNvSpPr>
          <p:nvPr/>
        </p:nvSpPr>
        <p:spPr>
          <a:xfrm>
            <a:off x="414336" y="1235115"/>
            <a:ext cx="8229600" cy="39368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11" name="3 Marcador de pie de página">
            <a:extLst>
              <a:ext uri="{FF2B5EF4-FFF2-40B4-BE49-F238E27FC236}">
                <a16:creationId xmlns:a16="http://schemas.microsoft.com/office/drawing/2014/main" id="{C5BD198D-4DEB-4013-9EE0-D3E1E6DB41A5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0C944132-9825-49C3-BDA9-6C65810273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628800"/>
            <a:ext cx="8210800" cy="4704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2070650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4019</TotalTime>
  <Words>1030</Words>
  <Application>Microsoft Office PowerPoint</Application>
  <PresentationFormat>Presentación en pantalla (4:3)</PresentationFormat>
  <Paragraphs>79</Paragraphs>
  <Slides>12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9" baseType="lpstr">
      <vt:lpstr>Andalus</vt:lpstr>
      <vt:lpstr>Arial</vt:lpstr>
      <vt:lpstr>Calibri</vt:lpstr>
      <vt:lpstr>Times New Roman</vt:lpstr>
      <vt:lpstr>1_Tema de Office</vt:lpstr>
      <vt:lpstr>Tema de Office</vt:lpstr>
      <vt:lpstr>Imagen de mapa de bits</vt:lpstr>
      <vt:lpstr>EJECUCIÓN ACUMULADA DE GASTOS PRESUPUESTARIOS  AL MES DE NOVIEMBRE DE 2019 PARTIDA 02: CONGRESO NACIONAL</vt:lpstr>
      <vt:lpstr>EJECUCIÓN ACUMULADA DE GASTOS A NOVIEMBRE DE 2019 PARTIDA 02 CONGRESO NACIONAL</vt:lpstr>
      <vt:lpstr>EJECUCIÓN ACUMULADA DE GASTOS A NOVIEMBRE DE 2019 PARTIDA 02 CONGRESO NACIONAL</vt:lpstr>
      <vt:lpstr>DISTRIBUCIÓN POR SUBTÍTULO DE GASTO Y CÁPITULO  PARTIDA 02 CONGRESO NACIONAL</vt:lpstr>
      <vt:lpstr>COMPORTAMIENTO DE LA EJECUCIÓN ACUMULADA DE GASTOS A NOVIEMBRE DE 2019 PARTIDA 02 CONGRESO NACIONAL</vt:lpstr>
      <vt:lpstr>COMPORTAMIENTO DE LA EJECUCIÓN ACUMULADA DE GASTOS A NOVIEMBRE DE 2019 PARTIDA 02 CONGRESO NACIONAL</vt:lpstr>
      <vt:lpstr>EJECUCIÓN ACUMULADA DE GASTOS A NOVIEMBRE DE 2019 PARTIDA 02 CONGRESO NACIONAL</vt:lpstr>
      <vt:lpstr>EJECUCIÓN ACUMULADA DE GASTOS A NOVIEMBRE DE 2019 PARTIDA 02 RESUMEN POR CAPÍTULOS</vt:lpstr>
      <vt:lpstr>EJECUCIÓN ACUMULADA DE GASTOS A NOVIEMBRE DE 2019 PARTIDA 02. CAPÍTULO 01. PROGRAMA 01: SENADO</vt:lpstr>
      <vt:lpstr>EJECUCIÓN ACUMULADA DE GASTOS A NOVIEMBRE DE 2019 PARTIDA 02. CAPÍTULO 02. PROGRAMA 01: CAMARA DE DIPUTADOS</vt:lpstr>
      <vt:lpstr>EJECUCIÓN ACUMULADA DE GASTOS A NOVIEMBRE DE 2019 PARTIDA 02. CAPÍTULO 03. PROGRAMA 01: BIBLIOTECA DEL CONGRESO NACIONAL</vt:lpstr>
      <vt:lpstr>EJECUCIÓN ACUMULADA DE GASTOS A NOVIEMBRE DE 2019 PARTIDA 02. CAPÍTULO 04. PROGRAMA 01: CONSEJO RESOLUTIVO DE ASIGNACIONES PARLAMENTARIAS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Presupuesto</cp:lastModifiedBy>
  <cp:revision>254</cp:revision>
  <cp:lastPrinted>2019-11-05T12:34:56Z</cp:lastPrinted>
  <dcterms:created xsi:type="dcterms:W3CDTF">2016-06-23T13:38:47Z</dcterms:created>
  <dcterms:modified xsi:type="dcterms:W3CDTF">2020-01-07T12:59:51Z</dcterms:modified>
</cp:coreProperties>
</file>