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2"/>
  </p:notesMasterIdLst>
  <p:handoutMasterIdLst>
    <p:handoutMasterId r:id="rId33"/>
  </p:handoutMasterIdLst>
  <p:sldIdLst>
    <p:sldId id="256" r:id="rId3"/>
    <p:sldId id="326" r:id="rId4"/>
    <p:sldId id="325" r:id="rId5"/>
    <p:sldId id="323" r:id="rId6"/>
    <p:sldId id="324" r:id="rId7"/>
    <p:sldId id="328" r:id="rId8"/>
    <p:sldId id="264" r:id="rId9"/>
    <p:sldId id="322" r:id="rId10"/>
    <p:sldId id="263" r:id="rId11"/>
    <p:sldId id="302" r:id="rId12"/>
    <p:sldId id="303" r:id="rId13"/>
    <p:sldId id="299" r:id="rId14"/>
    <p:sldId id="300" r:id="rId15"/>
    <p:sldId id="301" r:id="rId16"/>
    <p:sldId id="304" r:id="rId17"/>
    <p:sldId id="305" r:id="rId18"/>
    <p:sldId id="306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9" autoAdjust="0"/>
    <p:restoredTop sz="93838" autoAdjust="0"/>
  </p:normalViewPr>
  <p:slideViewPr>
    <p:cSldViewPr>
      <p:cViewPr varScale="1">
        <p:scale>
          <a:sx n="104" d="100"/>
          <a:sy n="104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11'!$C$38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11'!$D$38:$O$38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7.0999999999999994E-2</c:v>
                </c:pt>
                <c:pt idx="2">
                  <c:v>7.8E-2</c:v>
                </c:pt>
                <c:pt idx="3">
                  <c:v>7.0000000000000007E-2</c:v>
                </c:pt>
                <c:pt idx="4">
                  <c:v>8.2000000000000003E-2</c:v>
                </c:pt>
                <c:pt idx="5">
                  <c:v>8.4000000000000005E-2</c:v>
                </c:pt>
                <c:pt idx="6">
                  <c:v>7.2999999999999995E-2</c:v>
                </c:pt>
                <c:pt idx="7">
                  <c:v>7.0000000000000007E-2</c:v>
                </c:pt>
                <c:pt idx="8">
                  <c:v>7.6999999999999999E-2</c:v>
                </c:pt>
                <c:pt idx="9">
                  <c:v>7.9000000000000001E-2</c:v>
                </c:pt>
                <c:pt idx="10">
                  <c:v>8.1000000000000003E-2</c:v>
                </c:pt>
                <c:pt idx="1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C4-42EF-AD71-3065C874EF3F}"/>
            </c:ext>
          </c:extLst>
        </c:ser>
        <c:ser>
          <c:idx val="1"/>
          <c:order val="1"/>
          <c:tx>
            <c:strRef>
              <c:f>'Partida 11'!$C$39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11'!$D$39:$O$39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C4-42EF-AD71-3065C874EF3F}"/>
            </c:ext>
          </c:extLst>
        </c:ser>
        <c:ser>
          <c:idx val="2"/>
          <c:order val="2"/>
          <c:tx>
            <c:strRef>
              <c:f>'Partida 11'!$C$40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CC4-42EF-AD71-3065C874EF3F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CC4-42EF-AD71-3065C874EF3F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CC4-42EF-AD71-3065C874EF3F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CC4-42EF-AD71-3065C874EF3F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900" b="1">
                      <a:solidFill>
                        <a:srgbClr val="FF0000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CC4-42EF-AD71-3065C874EF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11'!$D$40:$N$40</c:f>
              <c:numCache>
                <c:formatCode>0.0%</c:formatCode>
                <c:ptCount val="11"/>
                <c:pt idx="0">
                  <c:v>0.10885132423855594</c:v>
                </c:pt>
                <c:pt idx="1">
                  <c:v>7.0838286084281887E-2</c:v>
                </c:pt>
                <c:pt idx="2">
                  <c:v>7.4011944646057731E-2</c:v>
                </c:pt>
                <c:pt idx="3">
                  <c:v>8.5785973607709759E-2</c:v>
                </c:pt>
                <c:pt idx="4">
                  <c:v>7.821403982143392E-2</c:v>
                </c:pt>
                <c:pt idx="5">
                  <c:v>8.0048032719961096E-2</c:v>
                </c:pt>
                <c:pt idx="6">
                  <c:v>6.8846265859394129E-2</c:v>
                </c:pt>
                <c:pt idx="7">
                  <c:v>7.8877201259649268E-2</c:v>
                </c:pt>
                <c:pt idx="8">
                  <c:v>7.5065741727429039E-2</c:v>
                </c:pt>
                <c:pt idx="9">
                  <c:v>7.2405342463433872E-2</c:v>
                </c:pt>
                <c:pt idx="10">
                  <c:v>7.5083676215802378E-2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CC4-42EF-AD71-3065C874EF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68912384"/>
        <c:axId val="168913920"/>
      </c:barChart>
      <c:catAx>
        <c:axId val="16891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68913920"/>
        <c:crosses val="autoZero"/>
        <c:auto val="0"/>
        <c:lblAlgn val="ctr"/>
        <c:lblOffset val="100"/>
        <c:noMultiLvlLbl val="0"/>
      </c:catAx>
      <c:valAx>
        <c:axId val="1689139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689123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11'!$D$34:$O$34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0.159</c:v>
                </c:pt>
                <c:pt idx="2">
                  <c:v>0.23699999999999999</c:v>
                </c:pt>
                <c:pt idx="3">
                  <c:v>0.30599999999999999</c:v>
                </c:pt>
                <c:pt idx="4">
                  <c:v>0.38700000000000001</c:v>
                </c:pt>
                <c:pt idx="5">
                  <c:v>0.46899999999999997</c:v>
                </c:pt>
                <c:pt idx="6">
                  <c:v>0.54100000000000004</c:v>
                </c:pt>
                <c:pt idx="7">
                  <c:v>0.60899999999999999</c:v>
                </c:pt>
                <c:pt idx="8">
                  <c:v>0.68600000000000005</c:v>
                </c:pt>
                <c:pt idx="9">
                  <c:v>0.76400000000000001</c:v>
                </c:pt>
                <c:pt idx="10">
                  <c:v>0.84499999999999997</c:v>
                </c:pt>
                <c:pt idx="11">
                  <c:v>0.95399999999999996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54-4658-9FBF-D687FEADEDB4}"/>
            </c:ext>
          </c:extLst>
        </c:ser>
        <c:ser>
          <c:idx val="1"/>
          <c:order val="1"/>
          <c:tx>
            <c:strRef>
              <c:f>'Partida 11'!$C$35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11'!$D$35:$O$35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54-4658-9FBF-D687FEADEDB4}"/>
            </c:ext>
          </c:extLst>
        </c:ser>
        <c:ser>
          <c:idx val="2"/>
          <c:order val="2"/>
          <c:tx>
            <c:strRef>
              <c:f>'Partida 11'!$C$36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7263681592039815E-2"/>
                  <c:y val="4.56905503634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54-4658-9FBF-D687FEADEDB4}"/>
                </c:ext>
              </c:extLst>
            </c:dLbl>
            <c:dLbl>
              <c:idx val="1"/>
              <c:layout>
                <c:manualLayout>
                  <c:x val="-4.975124378109453E-2"/>
                  <c:y val="5.3997923156801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54-4658-9FBF-D687FEADEDB4}"/>
                </c:ext>
              </c:extLst>
            </c:dLbl>
            <c:dLbl>
              <c:idx val="2"/>
              <c:layout>
                <c:manualLayout>
                  <c:x val="-5.4726368159203981E-2"/>
                  <c:y val="6.230529595015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854-4658-9FBF-D687FEADEDB4}"/>
                </c:ext>
              </c:extLst>
            </c:dLbl>
            <c:dLbl>
              <c:idx val="3"/>
              <c:layout>
                <c:manualLayout>
                  <c:x val="-4.975124378109453E-2"/>
                  <c:y val="7.0612668743509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54-4658-9FBF-D687FEADEDB4}"/>
                </c:ext>
              </c:extLst>
            </c:dLbl>
            <c:dLbl>
              <c:idx val="4"/>
              <c:layout>
                <c:manualLayout>
                  <c:x val="-4.9751243781094572E-2"/>
                  <c:y val="5.8151609553478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54-4658-9FBF-D687FEADEDB4}"/>
                </c:ext>
              </c:extLst>
            </c:dLbl>
            <c:dLbl>
              <c:idx val="5"/>
              <c:layout>
                <c:manualLayout>
                  <c:x val="-4.4776119402985072E-2"/>
                  <c:y val="6.006006006006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54-4658-9FBF-D687FEADEDB4}"/>
                </c:ext>
              </c:extLst>
            </c:dLbl>
            <c:dLbl>
              <c:idx val="6"/>
              <c:layout>
                <c:manualLayout>
                  <c:x val="-3.482587064676617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854-4658-9FBF-D687FEADEDB4}"/>
                </c:ext>
              </c:extLst>
            </c:dLbl>
            <c:dLbl>
              <c:idx val="7"/>
              <c:layout>
                <c:manualLayout>
                  <c:x val="-3.7313432835820989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54-4658-9FBF-D687FEADEDB4}"/>
                </c:ext>
              </c:extLst>
            </c:dLbl>
            <c:dLbl>
              <c:idx val="8"/>
              <c:layout>
                <c:manualLayout>
                  <c:x val="-2.9850746268656716E-2"/>
                  <c:y val="3.6036036036035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854-4658-9FBF-D687FEADEDB4}"/>
                </c:ext>
              </c:extLst>
            </c:dLbl>
            <c:dLbl>
              <c:idx val="9"/>
              <c:layout>
                <c:manualLayout>
                  <c:x val="-2.9850746268656806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54-4658-9FBF-D687FEADEDB4}"/>
                </c:ext>
              </c:extLst>
            </c:dLbl>
            <c:dLbl>
              <c:idx val="10"/>
              <c:layout>
                <c:manualLayout>
                  <c:x val="-3.6349689874298367E-2"/>
                  <c:y val="4.40440115259000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900" b="1">
                      <a:solidFill>
                        <a:srgbClr val="FF0000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854-4658-9FBF-D687FEADED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11'!$D$36:$N$36</c:f>
              <c:numCache>
                <c:formatCode>0.0%</c:formatCode>
                <c:ptCount val="11"/>
                <c:pt idx="0">
                  <c:v>0.10885132423855594</c:v>
                </c:pt>
                <c:pt idx="1">
                  <c:v>0.17968961032283784</c:v>
                </c:pt>
                <c:pt idx="2">
                  <c:v>0.25370155496889557</c:v>
                </c:pt>
                <c:pt idx="3">
                  <c:v>0.33922138858955353</c:v>
                </c:pt>
                <c:pt idx="4">
                  <c:v>0.41631053550410857</c:v>
                </c:pt>
                <c:pt idx="5">
                  <c:v>0.49206630641319288</c:v>
                </c:pt>
                <c:pt idx="6">
                  <c:v>0.55550584316560947</c:v>
                </c:pt>
                <c:pt idx="7">
                  <c:v>0.63379955421234013</c:v>
                </c:pt>
                <c:pt idx="8">
                  <c:v>0.70883478757496721</c:v>
                </c:pt>
                <c:pt idx="9">
                  <c:v>0.78124013003840109</c:v>
                </c:pt>
                <c:pt idx="10">
                  <c:v>0.8560851147783719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854-4658-9FBF-D687FEADED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2738048"/>
        <c:axId val="132743936"/>
      </c:lineChart>
      <c:catAx>
        <c:axId val="13273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32743936"/>
        <c:crosses val="autoZero"/>
        <c:auto val="1"/>
        <c:lblAlgn val="ctr"/>
        <c:lblOffset val="100"/>
        <c:tickLblSkip val="1"/>
        <c:noMultiLvlLbl val="0"/>
      </c:catAx>
      <c:valAx>
        <c:axId val="13274393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327380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NOVIEMBRE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59632" y="638132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7B07E3E-B4F4-4B95-B035-E1D9807FA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1701116"/>
            <a:ext cx="8204652" cy="462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7A3137A-6690-4266-BEEC-524B3BC28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274" y="1857103"/>
            <a:ext cx="8033452" cy="335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81EE210-E2E1-48F8-AD4C-54C2C1A87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035459"/>
            <a:ext cx="8147248" cy="278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EE54158-00BE-4497-9500-0579A37CF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815300"/>
            <a:ext cx="7958712" cy="374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00D3BEC-5399-482E-91B9-95B47110E9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616" y="1665099"/>
            <a:ext cx="8179040" cy="424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15268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A11095C-878D-4F0E-8CE2-488678D62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33" y="2303539"/>
            <a:ext cx="8205334" cy="225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5536DE-715A-441B-A046-DDA4374AF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59" y="1904010"/>
            <a:ext cx="7920881" cy="360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9" y="5938631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BE86A78-1BD4-4E7C-A44E-BE582FFFA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507" y="2015940"/>
            <a:ext cx="8003233" cy="326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4030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00349C6-2DBD-4BFF-8B5D-06268899D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451783"/>
            <a:ext cx="7992888" cy="465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819562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796132" y="752265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20231DA-7DFA-4096-AA3F-21D36731C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00" y="2178329"/>
            <a:ext cx="8049443" cy="268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11388F-41AD-4B12-83FB-DA6BC350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</a:t>
            </a:r>
            <a:r>
              <a:rPr lang="es-CL" sz="1200" b="1" dirty="0">
                <a:solidFill>
                  <a:prstClr val="black"/>
                </a:solidFill>
              </a:rPr>
              <a:t>$1.830.618 millones</a:t>
            </a:r>
            <a:r>
              <a:rPr lang="es-CL" sz="1200" dirty="0">
                <a:solidFill>
                  <a:prstClr val="black"/>
                </a:solidFill>
              </a:rPr>
              <a:t> más </a:t>
            </a:r>
            <a:r>
              <a:rPr lang="es-CL" sz="1200" b="1" dirty="0">
                <a:solidFill>
                  <a:prstClr val="black"/>
                </a:solidFill>
              </a:rPr>
              <a:t>USD $ 180.991 miles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de la Partida presenta una variación real de 1%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2019, en pesos, a nivel de Subtítulos de gastos, se distribuye en: 67% a Gastos en Personal, 18% para Bienes y Servicios de Consumo, y 8% a Adquisición de Activos Financieros.</a:t>
            </a:r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Marcador de contenido 7">
            <a:extLst>
              <a:ext uri="{FF2B5EF4-FFF2-40B4-BE49-F238E27FC236}">
                <a16:creationId xmlns:a16="http://schemas.microsoft.com/office/drawing/2014/main" id="{A83ABCD8-14C3-4C94-81D5-B6FADDA72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363281"/>
            <a:ext cx="5616623" cy="29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9"/>
            <a:ext cx="7560841" cy="160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EE6728D-52FD-4BD2-AAF5-E77DFC1D4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480" y="2008628"/>
            <a:ext cx="7903793" cy="322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4C2BDD-35A9-4383-816F-E68486B0D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976" y="1723348"/>
            <a:ext cx="8280920" cy="418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8012" y="5706836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DE84BB7-2CE2-4B85-A67C-973E1819D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9" y="1922816"/>
            <a:ext cx="8075241" cy="274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A205391-2603-4224-8422-F4BCC91242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017" y="2278602"/>
            <a:ext cx="8210799" cy="290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286855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88015" y="1144469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86480CA-DF66-408A-86B7-14100F6D96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001" y="1473535"/>
            <a:ext cx="8210799" cy="46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29794E1-E6BC-4CB1-8858-76DA711A2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89" y="2103779"/>
            <a:ext cx="8070315" cy="326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21F5405-9B6E-46F7-A363-DEF70F98F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1" y="1859872"/>
            <a:ext cx="8066783" cy="363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075" y="1740288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EB267DF-270B-49C7-A451-7AA75FA4FB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694" y="2046902"/>
            <a:ext cx="8121106" cy="338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7510610-FE54-47BE-8059-B5F80777FE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040" y="1616379"/>
            <a:ext cx="7671917" cy="445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3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F57711E-4264-4EEA-AB3F-7FE22C8714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08" y="2407633"/>
            <a:ext cx="8327184" cy="279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926B49-ED09-4303-80F8-17658EB6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FEE7F0E-7CCD-4F58-BB99-28BCC733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F6CE07C-E012-43E9-A137-405033FEC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611934"/>
            <a:ext cx="7561872" cy="374441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6AC19933-E87D-413B-8307-D325686F6B43}"/>
              </a:ext>
            </a:extLst>
          </p:cNvPr>
          <p:cNvSpPr/>
          <p:nvPr/>
        </p:nvSpPr>
        <p:spPr>
          <a:xfrm>
            <a:off x="755576" y="1628800"/>
            <a:ext cx="770588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A nivel de Capítulos, el presupuesto 2019, concentra los mayores recursos en las tres ramas de las FF.AA. ( Ejército, Armada y Fuerza Aérea),  y en la Dirección de Aeronáutica Civil. </a:t>
            </a:r>
            <a:endParaRPr lang="es-C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3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NOVIEMBRE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2837220"/>
              </p:ext>
            </p:extLst>
          </p:nvPr>
        </p:nvGraphicFramePr>
        <p:xfrm>
          <a:off x="467544" y="1847850"/>
          <a:ext cx="8190111" cy="338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294704"/>
              </p:ext>
            </p:extLst>
          </p:nvPr>
        </p:nvGraphicFramePr>
        <p:xfrm>
          <a:off x="539552" y="1843087"/>
          <a:ext cx="7992888" cy="3386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D8F66F-DD07-47AA-AF3F-E8F5C60D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1A3E4292-BDA1-4F84-81AF-2D38AD8BF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0646A50-0D61-4147-9988-EF306A5A2A55}"/>
              </a:ext>
            </a:extLst>
          </p:cNvPr>
          <p:cNvSpPr/>
          <p:nvPr/>
        </p:nvSpPr>
        <p:spPr>
          <a:xfrm>
            <a:off x="838200" y="1257225"/>
            <a:ext cx="7623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 en $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del Ministerio de Defensa). (cifras en miles de $)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endParaRPr lang="es-CL" sz="1200" dirty="0">
              <a:solidFill>
                <a:prstClr val="black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9A3294B-4762-4FA0-B20E-630204A4C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822748"/>
            <a:ext cx="7561872" cy="443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7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61356" y="5754990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6388" y="1703473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412D1CC-C4BB-4A2E-A646-28E494B05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53838"/>
            <a:ext cx="8042200" cy="34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51113" y="566124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EA17505-D5DA-4CB2-935F-573593530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52674"/>
            <a:ext cx="8135416" cy="215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1019" y="583076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4701C1C-486F-4C95-833B-EC6C53F8E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260" y="1977682"/>
            <a:ext cx="8011540" cy="339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5087</TotalTime>
  <Words>1286</Words>
  <Application>Microsoft Office PowerPoint</Application>
  <PresentationFormat>Presentación en pantalla (4:3)</PresentationFormat>
  <Paragraphs>150</Paragraphs>
  <Slides>29</Slides>
  <Notes>19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NOVIEMBRE 2019 PARTIDA 11: MINISTERIO DE DEFENSA NACIONAL</vt:lpstr>
      <vt:lpstr>EJECUCIÓN ACUMULADA DE GASTOS A NOVIEMBRE 2019  PARTIDA 11 MINISTERIO DE DEFENSA NACIONAL</vt:lpstr>
      <vt:lpstr>EJECUCIÓN ACUMULADA DE GASTOS A NOVIEMBRE 2019  PARTIDA 11 MINISTERIO DE DEFENSA NACIONAL</vt:lpstr>
      <vt:lpstr>COMPORTAMIENTO DE LA EJECUCIÓN MENSUAL DE GASTOS A NOVIEMBRE 2019 PARTIDA 11 MINISTERIO DE DEFENSA NACIONAL</vt:lpstr>
      <vt:lpstr>COMPORTAMIENTO DE LA EJECUCIÓN ACUMULADA DE GASTOS A NOVIEMBRE 2019  PARTIDA 11 MINISTERIO DE DEFENSA NACIONAL</vt:lpstr>
      <vt:lpstr>EJECUCIÓN ACUMULADA DE GASTOS A NOVIEMBRE 2019  PARTIDA 11 MINISTERIO DE DEFENSA NACIONAL</vt:lpstr>
      <vt:lpstr>EJECUCIÓN ACUMULADA DE GASTOS A NOVIEMBRE 2019  PARTIDA 11 MINISTERIO DE DEFENSA NACIONAL</vt:lpstr>
      <vt:lpstr>EJECUCIÓN ACUMULADA DE GASTOS A NOVIEMBRE 2019  PARTIDA 11 MINISTERIO DE DEFENSA NACIONAL</vt:lpstr>
      <vt:lpstr>EJECUCIÓN ACUMULADA DE GASTOS A NOVIEMBRE 2019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366</cp:revision>
  <cp:lastPrinted>2019-05-13T15:36:27Z</cp:lastPrinted>
  <dcterms:created xsi:type="dcterms:W3CDTF">2016-06-23T13:38:47Z</dcterms:created>
  <dcterms:modified xsi:type="dcterms:W3CDTF">2020-01-07T18:10:10Z</dcterms:modified>
</cp:coreProperties>
</file>