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2" r:id="rId5"/>
    <p:sldId id="303" r:id="rId6"/>
    <p:sldId id="299" r:id="rId7"/>
    <p:sldId id="304" r:id="rId8"/>
    <p:sldId id="264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7" autoAdjust="0"/>
    <p:restoredTop sz="94620" autoAdjust="0"/>
  </p:normalViewPr>
  <p:slideViewPr>
    <p:cSldViewPr>
      <p:cViewPr>
        <p:scale>
          <a:sx n="70" d="100"/>
          <a:sy n="70" d="100"/>
        </p:scale>
        <p:origin x="630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AB-44E8-A66B-F3D0F8A6B86E}"/>
            </c:ext>
          </c:extLst>
        </c:ser>
        <c:ser>
          <c:idx val="1"/>
          <c:order val="1"/>
          <c:tx>
            <c:strRef>
              <c:f>'Partida 01'!$C$35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AB-44E8-A66B-F3D0F8A6B86E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8AB-44E8-A66B-F3D0F8A6B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01'!$D$36:$L$36</c:f>
              <c:numCache>
                <c:formatCode>0.0%</c:formatCode>
                <c:ptCount val="9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AB-44E8-A66B-F3D0F8A6B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F9-4CC3-9347-E237291D1F13}"/>
            </c:ext>
          </c:extLst>
        </c:ser>
        <c:ser>
          <c:idx val="1"/>
          <c:order val="1"/>
          <c:tx>
            <c:strRef>
              <c:f>'Partida 01'!$C$31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F9-4CC3-9347-E237291D1F13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F9-4CC3-9347-E237291D1F13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F9-4CC3-9347-E237291D1F13}"/>
                </c:ext>
              </c:extLst>
            </c:dLbl>
            <c:dLbl>
              <c:idx val="2"/>
              <c:layout>
                <c:manualLayout>
                  <c:x val="-4.5197740112994399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F9-4CC3-9347-E237291D1F13}"/>
                </c:ext>
              </c:extLst>
            </c:dLbl>
            <c:dLbl>
              <c:idx val="3"/>
              <c:layout>
                <c:manualLayout>
                  <c:x val="-3.7664783427495289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F9-4CC3-9347-E237291D1F13}"/>
                </c:ext>
              </c:extLst>
            </c:dLbl>
            <c:dLbl>
              <c:idx val="4"/>
              <c:layout>
                <c:manualLayout>
                  <c:x val="-3.515379786566232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F9-4CC3-9347-E237291D1F13}"/>
                </c:ext>
              </c:extLst>
            </c:dLbl>
            <c:dLbl>
              <c:idx val="5"/>
              <c:layout>
                <c:manualLayout>
                  <c:x val="-5.0219711236660483E-2"/>
                  <c:y val="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F9-4CC3-9347-E237291D1F13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F9-4CC3-9347-E237291D1F13}"/>
                </c:ext>
              </c:extLst>
            </c:dLbl>
            <c:dLbl>
              <c:idx val="7"/>
              <c:layout>
                <c:manualLayout>
                  <c:x val="-4.18212409388647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F9-4CC3-9347-E237291D1F13}"/>
                </c:ext>
              </c:extLst>
            </c:dLbl>
            <c:dLbl>
              <c:idx val="8"/>
              <c:layout>
                <c:manualLayout>
                  <c:x val="-4.3899475086960557E-2"/>
                  <c:y val="4.5833333333333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F9-4CC3-9347-E237291D1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01'!$D$32:$L$32</c:f>
              <c:numCache>
                <c:formatCode>0.0%</c:formatCode>
                <c:ptCount val="9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3F9-4CC3-9347-E237291D1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$19.535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y está compuesto sólo por el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Programa 01 Presidencia de la República.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Para 2019, el presupuesto de la Presidencia presenta una variación real de -2,4% respecto del año 2018 (Inicial + reajustes + leyes especiales + ajuste fiscal)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34" y="3140968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$19.535 millones,</a:t>
            </a:r>
            <a:r>
              <a:rPr lang="es-CL" sz="1200" dirty="0">
                <a:solidFill>
                  <a:prstClr val="black"/>
                </a:solidFill>
              </a:rPr>
              <a:t> al mes de SEPTIEMBRE, presenta modificaciones presupuestarias que incrementan la autorización de gastos en $1.384 millones, destinados a: deuda flotante, que corresponde a operaciones del año anterior, por $765 millones;  Prestaciones de Seguridad Social por $359 millones; Gastos en Personal por $252 millones.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mes de SEPTIEMBRE, la ejecución de la Partida 01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$1.910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9,1%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superior en 0,4 puntos porcentuales a lo registrado en el mismo mes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068654"/>
              </p:ext>
            </p:extLst>
          </p:nvPr>
        </p:nvGraphicFramePr>
        <p:xfrm>
          <a:off x="971600" y="3540781"/>
          <a:ext cx="7344816" cy="296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C35C5-7A29-4C1B-B375-BEEA4D7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200" dirty="0">
                <a:solidFill>
                  <a:prstClr val="black"/>
                </a:solidFill>
              </a:rPr>
              <a:t>El gasto acumulado a SEPTIEMBRE de la Partida asciende a </a:t>
            </a:r>
            <a:r>
              <a:rPr lang="es-CL" sz="1200" b="1" dirty="0">
                <a:solidFill>
                  <a:prstClr val="black"/>
                </a:solidFill>
              </a:rPr>
              <a:t>$ 13.140 millones, equivalente a un 62,8%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inferior al obtenido en la misma fecha de los años 2017 y 2018. (70,6 y 72,5%, respectivamente.).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466714"/>
              </p:ext>
            </p:extLst>
          </p:nvPr>
        </p:nvGraphicFramePr>
        <p:xfrm>
          <a:off x="1043608" y="2708920"/>
          <a:ext cx="6984776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DC9AF9-20A7-4E01-867F-0AAD009D950E}"/>
              </a:ext>
            </a:extLst>
          </p:cNvPr>
          <p:cNvSpPr/>
          <p:nvPr/>
        </p:nvSpPr>
        <p:spPr>
          <a:xfrm>
            <a:off x="414336" y="1556792"/>
            <a:ext cx="8210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Gastos de Soporte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$15.591 millones. Corresponde al 80% del total de presupuesto anual de la Partida y está conformado por: Gastos en Personal, Bienes y Servicios de Consumo, y Adquisición de Activos No Financieros</a:t>
            </a:r>
            <a:r>
              <a:rPr lang="es-CL" sz="1200" b="1" dirty="0">
                <a:solidFill>
                  <a:prstClr val="black"/>
                </a:solidFill>
              </a:rPr>
              <a:t>.  </a:t>
            </a:r>
          </a:p>
          <a:p>
            <a:pPr marL="266700" lvl="0" indent="-266700" algn="just"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dirty="0">
                <a:solidFill>
                  <a:prstClr val="black"/>
                </a:solidFill>
              </a:rPr>
              <a:t>Estos gastos están destinados a la operación y mantención de los Palacios de la Moneda, Presidencial Cerro Castillo y Edificio Bicentenario, más lo requerimientos protocolares y de desplazamiento del Presidente de la República. Los gastos en bienes y servicios de consumo financian SEPTIEMBRE gasto corriente en el Palacio de La Moneda y Cerro Castillo y el cambio de carpa de Patio Los Naranjos en Santiago y arriendo de equipos informáticos. </a:t>
            </a:r>
          </a:p>
          <a:p>
            <a:pPr marL="266700" algn="just"/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b="1" dirty="0">
                <a:solidFill>
                  <a:prstClr val="black"/>
                </a:solidFill>
              </a:rPr>
              <a:t>Al mes de SEPTIEMBRE presenta un avance en su ejecución de $15.591 millones, equivalente a un 61,3% sobre el presupuesto vigente.</a:t>
            </a:r>
          </a:p>
          <a:p>
            <a:pPr marL="266700" lvl="0" algn="just"/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E24BF6E1-9E25-4336-8ED0-A10D81BD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01041-D16D-49C6-9C0E-D2F8B11A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b="1" u="sng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Gastos Reservados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Presidencia considera Gastos Reservados Ley 19.863, por $</a:t>
            </a:r>
            <a:r>
              <a:rPr lang="es-CL" sz="1200" b="1" dirty="0">
                <a:solidFill>
                  <a:prstClr val="black"/>
                </a:solidFill>
              </a:rPr>
              <a:t>1.726 millones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Apoyo a la Gestión Presidencial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$3.943 millones. Esta Transferencia Corriente financia a 100 profesionales contratados a honorarios que desarrollan labores de apoyo a las actividades presidenciales (programación, coordinación, etc.). </a:t>
            </a:r>
          </a:p>
          <a:p>
            <a:pPr marL="2667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SEPTIEMBRE presenta una ejecución de $ 2.669 millones, equivalentes a un 67,7%  de avance.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45F658-6AE5-4785-9B74-9123925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A8CAF34-B938-494A-BAFA-C17DEA17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7071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E34A56-61D8-4967-854C-9660B3AC8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6" y="2459543"/>
            <a:ext cx="8210797" cy="244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285B5E-1A1D-40FE-96B2-C5DC585BB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29" y="1870447"/>
            <a:ext cx="8210800" cy="39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4472</TotalTime>
  <Words>723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2019 PARTIDA 01: PRESIDENCIA DE LA REPÚBLICA</vt:lpstr>
      <vt:lpstr>EJECUCIÓN DE GASTOS A SEPTIEMBRE DE 2019  PARTIDA 01 PRESIDENCIA DE LA REPÚBLICA</vt:lpstr>
      <vt:lpstr>EJECUCIÓN DE GASTOS A SEPTIEMBRE DE 2019  PARTIDA 01 PRESIDENCIA DE LA REPÚBLICA</vt:lpstr>
      <vt:lpstr>EJECUCIÓN DE GASTOS A SEPTIEMBRE DE 2019  PARTIDA 01 PRESIDENCIA DE LA REPÚBLICA</vt:lpstr>
      <vt:lpstr>EJECUCIÓN DE GASTOS A SEPTIEMBRE DE 2019  PARTIDA 01 PRESIDENCIA DE LA REPÚBLICA</vt:lpstr>
      <vt:lpstr>EJECUCIÓN DE GASTOS A SEPTIEMBRE DE 2019  PARTIDA 01 PRESIDENCIA DE LA REPÚBLICA</vt:lpstr>
      <vt:lpstr>EJECUCIÓN ACUMULADA DE GASTOS A SEPTIEMBRE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255</cp:revision>
  <cp:lastPrinted>2017-05-05T14:22:30Z</cp:lastPrinted>
  <dcterms:created xsi:type="dcterms:W3CDTF">2016-06-23T13:38:47Z</dcterms:created>
  <dcterms:modified xsi:type="dcterms:W3CDTF">2019-11-05T20:39:12Z</dcterms:modified>
</cp:coreProperties>
</file>