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notesMasterIdLst>
    <p:notesMasterId r:id="rId27"/>
  </p:notesMasterIdLst>
  <p:handoutMasterIdLst>
    <p:handoutMasterId r:id="rId28"/>
  </p:handoutMasterIdLst>
  <p:sldIdLst>
    <p:sldId id="256" r:id="rId8"/>
    <p:sldId id="298" r:id="rId9"/>
    <p:sldId id="306" r:id="rId10"/>
    <p:sldId id="309" r:id="rId11"/>
    <p:sldId id="314" r:id="rId12"/>
    <p:sldId id="315" r:id="rId13"/>
    <p:sldId id="313" r:id="rId14"/>
    <p:sldId id="312" r:id="rId15"/>
    <p:sldId id="316" r:id="rId16"/>
    <p:sldId id="317" r:id="rId17"/>
    <p:sldId id="264" r:id="rId18"/>
    <p:sldId id="307" r:id="rId19"/>
    <p:sldId id="263" r:id="rId20"/>
    <p:sldId id="265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082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6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07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66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002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4506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9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07-05-2019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73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43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4512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29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82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901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669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471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1900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3968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200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7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3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443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52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97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8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07-05-2019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3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794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960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96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092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3200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1635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67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6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2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8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641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10981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62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36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17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6330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032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89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5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07-05-2019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03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125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787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677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528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3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44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2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07-05-2019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05" name="Picture 15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969" y="17463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6462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41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486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04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10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3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7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9534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546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9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07-05-2019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58" name="Picture 7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462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45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235ED81-9E65-4852-AFAE-25F75957C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51183"/>
            <a:ext cx="6192688" cy="372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02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89040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BBAB1CA5-6AFE-4D6E-BC1F-64B56F66D9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05004"/>
              </p:ext>
            </p:extLst>
          </p:nvPr>
        </p:nvGraphicFramePr>
        <p:xfrm>
          <a:off x="414337" y="1844824"/>
          <a:ext cx="8193762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Worksheet" r:id="rId3" imgW="7115243" imgH="1857375" progId="Excel.Sheet.8">
                  <p:embed/>
                </p:oleObj>
              </mc:Choice>
              <mc:Fallback>
                <p:oleObj name="Worksheet" r:id="rId3" imgW="7115243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193762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2EE4EF67-E2B8-4487-88B4-CED1993580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205230"/>
              </p:ext>
            </p:extLst>
          </p:nvPr>
        </p:nvGraphicFramePr>
        <p:xfrm>
          <a:off x="414337" y="1844824"/>
          <a:ext cx="8193762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Worksheet" r:id="rId3" imgW="7115243" imgH="2314575" progId="Excel.Sheet.8">
                  <p:embed/>
                </p:oleObj>
              </mc:Choice>
              <mc:Fallback>
                <p:oleObj name="Worksheet" r:id="rId3" imgW="7115243" imgH="2314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193762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77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2C358FE-B399-4965-B19F-7F5ACCE94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838049"/>
              </p:ext>
            </p:extLst>
          </p:nvPr>
        </p:nvGraphicFramePr>
        <p:xfrm>
          <a:off x="405026" y="1685925"/>
          <a:ext cx="8203073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Worksheet" r:id="rId4" imgW="8410643" imgH="1743075" progId="Excel.Sheet.8">
                  <p:embed/>
                </p:oleObj>
              </mc:Choice>
              <mc:Fallback>
                <p:oleObj name="Worksheet" r:id="rId4" imgW="8410643" imgH="17430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026" y="1685925"/>
                        <a:ext cx="8203073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ED3B0A47-3843-4907-B498-CD8D3F46C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574914"/>
              </p:ext>
            </p:extLst>
          </p:nvPr>
        </p:nvGraphicFramePr>
        <p:xfrm>
          <a:off x="405026" y="1670273"/>
          <a:ext cx="8210798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Worksheet" r:id="rId3" imgW="8048557" imgH="3991065" progId="Excel.Sheet.8">
                  <p:embed/>
                </p:oleObj>
              </mc:Choice>
              <mc:Fallback>
                <p:oleObj name="Worksheet" r:id="rId3" imgW="8048557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670273"/>
                        <a:ext cx="8210798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29200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F94C1710-44CB-403E-90B6-6419614EF1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523950"/>
              </p:ext>
            </p:extLst>
          </p:nvPr>
        </p:nvGraphicFramePr>
        <p:xfrm>
          <a:off x="405026" y="1775817"/>
          <a:ext cx="8210797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Worksheet" r:id="rId3" imgW="7458143" imgH="3381285" progId="Excel.Sheet.8">
                  <p:embed/>
                </p:oleObj>
              </mc:Choice>
              <mc:Fallback>
                <p:oleObj name="Worksheet" r:id="rId3" imgW="7458143" imgH="3381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775817"/>
                        <a:ext cx="8210797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11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4864075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7891E27-78EA-4CDA-91ED-EAEF41FE2A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046123"/>
              </p:ext>
            </p:extLst>
          </p:nvPr>
        </p:nvGraphicFramePr>
        <p:xfrm>
          <a:off x="386224" y="1700808"/>
          <a:ext cx="82296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Worksheet" r:id="rId3" imgW="7410585" imgH="3076665" progId="Excel.Sheet.8">
                  <p:embed/>
                </p:oleObj>
              </mc:Choice>
              <mc:Fallback>
                <p:oleObj name="Worksheet" r:id="rId3" imgW="7410585" imgH="30766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00808"/>
                        <a:ext cx="822960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51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221088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F05D523-5828-443A-866E-CC8C644EB0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84630"/>
              </p:ext>
            </p:extLst>
          </p:nvPr>
        </p:nvGraphicFramePr>
        <p:xfrm>
          <a:off x="414337" y="1672580"/>
          <a:ext cx="8201487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8" name="Worksheet" r:id="rId3" imgW="7429500" imgH="2476590" progId="Excel.Sheet.8">
                  <p:embed/>
                </p:oleObj>
              </mc:Choice>
              <mc:Fallback>
                <p:oleObj name="Worksheet" r:id="rId3" imgW="7429500" imgH="247659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672580"/>
                        <a:ext cx="8201487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065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8A534B8-0382-431E-ACEF-2491F7A47C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014997"/>
              </p:ext>
            </p:extLst>
          </p:nvPr>
        </p:nvGraphicFramePr>
        <p:xfrm>
          <a:off x="405026" y="1653505"/>
          <a:ext cx="8210797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name="Worksheet" r:id="rId3" imgW="7915343" imgH="4295685" progId="Excel.Sheet.8">
                  <p:embed/>
                </p:oleObj>
              </mc:Choice>
              <mc:Fallback>
                <p:oleObj name="Worksheet" r:id="rId3" imgW="7915343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026" y="1653505"/>
                        <a:ext cx="8210797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771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B9A61D6-2E8F-4B50-B47B-9BD40C5D7B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813499"/>
              </p:ext>
            </p:extLst>
          </p:nvPr>
        </p:nvGraphicFramePr>
        <p:xfrm>
          <a:off x="386225" y="1770881"/>
          <a:ext cx="8220198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Worksheet" r:id="rId3" imgW="7534343" imgH="2162265" progId="Excel.Sheet.8">
                  <p:embed/>
                </p:oleObj>
              </mc:Choice>
              <mc:Fallback>
                <p:oleObj name="Worksheet" r:id="rId3" imgW="7534343" imgH="21622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5" y="1770881"/>
                        <a:ext cx="8220198" cy="216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9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La</a:t>
            </a:r>
            <a:r>
              <a:rPr lang="es-CL" sz="1400" b="1" dirty="0"/>
              <a:t> ejecución acumulada en pesos, </a:t>
            </a:r>
            <a:r>
              <a:rPr lang="es-CL" sz="1400" dirty="0"/>
              <a:t>finalizó en $8.198 millones, equivalentes a un 6% del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dólares se observó un 3% de avance presupuestario, con un total gastado de US$7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Respecto </a:t>
            </a:r>
            <a:r>
              <a:rPr lang="es-CL" sz="1400" dirty="0">
                <a:solidFill>
                  <a:prstClr val="black"/>
                </a:solidFill>
              </a:rPr>
              <a:t>a los recursos destinados a cumplir obligaciones del ejercicio presupuestario anterior (deuda flotante), se observa que la Subsecretaría de relaciones Exteriores dispuso de un gasto de $62 millones y que el INACH, realizó un devengo total de $476 millones. En ambos casos, no se observan los decretos modificatorios que agreguen estos recursos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las transferencias corrientes </a:t>
            </a:r>
            <a:r>
              <a:rPr lang="es-CL" sz="1400" b="1" dirty="0">
                <a:latin typeface="+mn-lt"/>
              </a:rPr>
              <a:t>de la Subsecretaría</a:t>
            </a:r>
            <a:r>
              <a:rPr lang="es-CL" sz="1400" dirty="0">
                <a:latin typeface="+mn-lt"/>
              </a:rPr>
              <a:t>, que incluyen recursos para asignaciones  al sector privado y para Otras Entidades Públicas, no consideraron ejecución presupuestaria. 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la Dirección de Relaciones Económicas, el </a:t>
            </a:r>
            <a:r>
              <a:rPr lang="es-CL" sz="1400" b="1" dirty="0"/>
              <a:t>Programa de Defensa Comercial</a:t>
            </a:r>
            <a:r>
              <a:rPr lang="es-CL" sz="1400" dirty="0"/>
              <a:t>, que tiene por objetivo la defensa de los intereses comerciales nacionales, buscando soluciones a los conflictos dentro de los mecanismos establecidos dentro de los acuerdos internacionales suscritos, finalizó con una ejecución presupuestaria de un 2% del presupuesto vigente.</a:t>
            </a:r>
          </a:p>
          <a:p>
            <a:pPr algn="just"/>
            <a:endParaRPr lang="es-CL" sz="1400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Programa Certificación de Origen</a:t>
            </a:r>
            <a:r>
              <a:rPr lang="es-CL" sz="1400" dirty="0">
                <a:latin typeface="+mn-lt"/>
              </a:rPr>
              <a:t>, encargado de prestar el servicio de Certificación de Origen a exportadores con productos con destino a la Unión Europea, EFTA y China, alcanzó un 0,4% de gasto total. La asignación para </a:t>
            </a:r>
            <a:r>
              <a:rPr lang="es-CL" sz="1400" b="1" dirty="0">
                <a:latin typeface="+mn-lt"/>
              </a:rPr>
              <a:t>Negociaciones y Administración de Acuerdos</a:t>
            </a:r>
            <a:r>
              <a:rPr lang="es-CL" sz="1400" dirty="0">
                <a:latin typeface="+mn-lt"/>
              </a:rPr>
              <a:t>, con recursos adicionales por $1.094 millones, que totalizan un presupuesto vigente de $63 millones, alcanzó una ejecución de un 5%.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Los </a:t>
            </a:r>
            <a:r>
              <a:rPr lang="es-CL" sz="1400" b="1" dirty="0">
                <a:latin typeface="+mn-lt"/>
              </a:rPr>
              <a:t>Proyectos y Actividades de Promoción</a:t>
            </a:r>
            <a:r>
              <a:rPr lang="es-CL" sz="1400" dirty="0">
                <a:latin typeface="+mn-lt"/>
              </a:rPr>
              <a:t>, con recursos autorizados por $7.506 millones, informan un avance de 0,2% del gasto.</a:t>
            </a:r>
          </a:p>
          <a:p>
            <a:pPr marL="342900" indent="-342900" algn="just">
              <a:buFont typeface="+mj-lt"/>
              <a:buAutoNum type="arabicPeriod" startAt="6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s-CL" sz="1400" dirty="0">
                <a:latin typeface="+mn-lt"/>
              </a:rPr>
              <a:t>En la </a:t>
            </a:r>
            <a:r>
              <a:rPr lang="es-CL" sz="1400" b="1" dirty="0">
                <a:latin typeface="+mn-lt"/>
              </a:rPr>
              <a:t>Dirección de Fronteras y Límites de Estado</a:t>
            </a:r>
            <a:r>
              <a:rPr lang="es-CL" sz="1400" dirty="0">
                <a:latin typeface="+mn-lt"/>
              </a:rPr>
              <a:t>, los Programas Especiales de Fronteras y Límites, que incluye actividades relacionadas a la Plataforma Continental Extendida y otras actividades de carácter reservado, ejecutaron un total de $99 millones (2% de avance presupuestario). 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400" dirty="0">
              <a:latin typeface="+mn-lt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9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En la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Agencia de Cooperación Internacional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la transferencia al sector privado para “Cooperación Sur-Sur”, presentó una ejecución de recursos de 0,8%, con un total gastado </a:t>
            </a:r>
            <a:r>
              <a:rPr lang="es-CL" sz="1400">
                <a:solidFill>
                  <a:prstClr val="black"/>
                </a:solidFill>
                <a:ea typeface="+mn-ea"/>
                <a:cs typeface="+mn-cs"/>
              </a:rPr>
              <a:t>de $42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millones. </a:t>
            </a:r>
            <a:endParaRPr lang="es-CL" sz="1400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</p:spTree>
    <p:extLst>
      <p:ext uri="{BB962C8B-B14F-4D97-AF65-F5344CB8AC3E}">
        <p14:creationId xmlns:p14="http://schemas.microsoft.com/office/powerpoint/2010/main" val="143546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4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0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7989F8F-EF1F-4EE7-9B80-D1A4AF484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51183"/>
            <a:ext cx="6192687" cy="372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53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0E30FE-4F4B-45D7-9C4E-B0AAA873E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7" y="2051183"/>
            <a:ext cx="6192688" cy="372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6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6016203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4330DD-F2D9-4857-A9B5-02311EF73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722" y="2051183"/>
            <a:ext cx="6418638" cy="385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136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882</Words>
  <Application>Microsoft Office PowerPoint</Application>
  <PresentationFormat>Presentación en pantalla (4:3)</PresentationFormat>
  <Paragraphs>92</Paragraphs>
  <Slides>19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3_Tema de Office</vt:lpstr>
      <vt:lpstr>4_Tema de Office</vt:lpstr>
      <vt:lpstr>5_Tema de Office</vt:lpstr>
      <vt:lpstr>6_Tema de Office</vt:lpstr>
      <vt:lpstr>Imagen de mapa de bits</vt:lpstr>
      <vt:lpstr>Worksheet</vt:lpstr>
      <vt:lpstr>EJECUCIÓN ACUMULADA DE GASTOS PRESUPUESTARIOS AL MES DE ENERO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148</cp:revision>
  <cp:lastPrinted>2016-07-04T14:42:46Z</cp:lastPrinted>
  <dcterms:created xsi:type="dcterms:W3CDTF">2016-06-23T13:38:47Z</dcterms:created>
  <dcterms:modified xsi:type="dcterms:W3CDTF">2019-05-07T14:17:48Z</dcterms:modified>
</cp:coreProperties>
</file>