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299" r:id="rId5"/>
    <p:sldId id="305" r:id="rId6"/>
    <p:sldId id="303" r:id="rId7"/>
    <p:sldId id="300" r:id="rId8"/>
    <p:sldId id="264" r:id="rId9"/>
    <p:sldId id="263" r:id="rId10"/>
    <p:sldId id="265" r:id="rId11"/>
    <p:sldId id="267" r:id="rId12"/>
    <p:sldId id="268" r:id="rId13"/>
    <p:sldId id="269" r:id="rId14"/>
    <p:sldId id="301" r:id="rId15"/>
    <p:sldId id="271" r:id="rId16"/>
    <p:sldId id="304" r:id="rId17"/>
    <p:sldId id="27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2" r:id="rId26"/>
    <p:sldId id="302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de Ejecución Mensual 2017 - 2018 - 2019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08'!$C$25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08'!$D$25:$O$25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6.934918174531976E-2</c:v>
                </c:pt>
                <c:pt idx="2">
                  <c:v>0.12061593539038651</c:v>
                </c:pt>
                <c:pt idx="3">
                  <c:v>9.2850176027721026E-2</c:v>
                </c:pt>
                <c:pt idx="4">
                  <c:v>7.3974451689623327E-2</c:v>
                </c:pt>
                <c:pt idx="5">
                  <c:v>0.10598030643189019</c:v>
                </c:pt>
                <c:pt idx="6">
                  <c:v>6.5594890008889323E-2</c:v>
                </c:pt>
                <c:pt idx="7">
                  <c:v>7.8444482591060682E-2</c:v>
                </c:pt>
                <c:pt idx="8">
                  <c:v>0.1508013469889633</c:v>
                </c:pt>
                <c:pt idx="9">
                  <c:v>6.6591774035356252E-2</c:v>
                </c:pt>
                <c:pt idx="10">
                  <c:v>7.3179975732762165E-2</c:v>
                </c:pt>
                <c:pt idx="11">
                  <c:v>0.14288965477625137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3-446B-B0A0-7D10CACA18B0}"/>
            </c:ext>
          </c:extLst>
        </c:ser>
        <c:ser>
          <c:idx val="0"/>
          <c:order val="1"/>
          <c:tx>
            <c:strRef>
              <c:f>'Partida 08'!$C$26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08'!$D$26:$O$26</c:f>
              <c:numCache>
                <c:formatCode>0.0%</c:formatCode>
                <c:ptCount val="12"/>
                <c:pt idx="0">
                  <c:v>6.8091593819871288E-2</c:v>
                </c:pt>
                <c:pt idx="1">
                  <c:v>0.12679619493940744</c:v>
                </c:pt>
                <c:pt idx="2">
                  <c:v>9.2355898780884474E-2</c:v>
                </c:pt>
                <c:pt idx="3">
                  <c:v>9.2355898780884474E-2</c:v>
                </c:pt>
                <c:pt idx="4">
                  <c:v>7.6270004396686741E-2</c:v>
                </c:pt>
                <c:pt idx="5">
                  <c:v>0.11143873636474166</c:v>
                </c:pt>
                <c:pt idx="6">
                  <c:v>6.9084930602545558E-2</c:v>
                </c:pt>
                <c:pt idx="7">
                  <c:v>7.5959854860626883E-2</c:v>
                </c:pt>
                <c:pt idx="8">
                  <c:v>0.16162323659213462</c:v>
                </c:pt>
                <c:pt idx="9">
                  <c:v>6.6545532230088966E-2</c:v>
                </c:pt>
                <c:pt idx="10">
                  <c:v>7.8482239989722521E-2</c:v>
                </c:pt>
                <c:pt idx="11">
                  <c:v>0.11737678498250315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63-446B-B0A0-7D10CACA18B0}"/>
            </c:ext>
          </c:extLst>
        </c:ser>
        <c:ser>
          <c:idx val="1"/>
          <c:order val="2"/>
          <c:tx>
            <c:strRef>
              <c:f>'Partida 08'!$C$27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08'!$D$27</c:f>
              <c:numCache>
                <c:formatCode>0.0%</c:formatCode>
                <c:ptCount val="1"/>
                <c:pt idx="0">
                  <c:v>8.9674000004293444E-2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63-446B-B0A0-7D10CACA18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de Ejecución Acumulada 2017 - 2018 - 2019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08'!$C$20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08'!$D$20:$O$20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0.15518650911344672</c:v>
                </c:pt>
                <c:pt idx="2">
                  <c:v>0.27490654070473591</c:v>
                </c:pt>
                <c:pt idx="3">
                  <c:v>0.36745264597619132</c:v>
                </c:pt>
                <c:pt idx="4">
                  <c:v>0.44112267386896648</c:v>
                </c:pt>
                <c:pt idx="5">
                  <c:v>0.54475007483475069</c:v>
                </c:pt>
                <c:pt idx="6">
                  <c:v>0.60315795344195189</c:v>
                </c:pt>
                <c:pt idx="7">
                  <c:v>0.67884768618587821</c:v>
                </c:pt>
                <c:pt idx="8">
                  <c:v>0.82956134360265299</c:v>
                </c:pt>
                <c:pt idx="9">
                  <c:v>0.86680862539891712</c:v>
                </c:pt>
                <c:pt idx="10">
                  <c:v>0.93995848929758963</c:v>
                </c:pt>
                <c:pt idx="11">
                  <c:v>0.99318812554181179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0E-462D-8177-A2B1023C6C7F}"/>
            </c:ext>
          </c:extLst>
        </c:ser>
        <c:ser>
          <c:idx val="0"/>
          <c:order val="1"/>
          <c:tx>
            <c:strRef>
              <c:f>'Partida 08'!$C$21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08'!$D$21:$O$21</c:f>
              <c:numCache>
                <c:formatCode>0.0%</c:formatCode>
                <c:ptCount val="12"/>
                <c:pt idx="0">
                  <c:v>9.8629658734726885E-2</c:v>
                </c:pt>
                <c:pt idx="1">
                  <c:v>0.16665332278677752</c:v>
                </c:pt>
                <c:pt idx="2">
                  <c:v>0.29292726819504095</c:v>
                </c:pt>
                <c:pt idx="3">
                  <c:v>0.38188084376504777</c:v>
                </c:pt>
                <c:pt idx="4">
                  <c:v>0.45585995087346359</c:v>
                </c:pt>
                <c:pt idx="5">
                  <c:v>0.56695835939474615</c:v>
                </c:pt>
                <c:pt idx="6">
                  <c:v>0.64586810511194626</c:v>
                </c:pt>
                <c:pt idx="7">
                  <c:v>0.72023902656509409</c:v>
                </c:pt>
                <c:pt idx="8">
                  <c:v>0.88138857442310792</c:v>
                </c:pt>
                <c:pt idx="9">
                  <c:v>0.91458038958082177</c:v>
                </c:pt>
                <c:pt idx="10">
                  <c:v>0.98990816447574825</c:v>
                </c:pt>
                <c:pt idx="11">
                  <c:v>0.99449017546050789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0E-462D-8177-A2B1023C6C7F}"/>
            </c:ext>
          </c:extLst>
        </c:ser>
        <c:ser>
          <c:idx val="1"/>
          <c:order val="2"/>
          <c:tx>
            <c:strRef>
              <c:f>'Partida 08'!$C$22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dPt>
            <c:idx val="0"/>
            <c:marker>
              <c:symbol val="circl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2-590E-462D-8177-A2B1023C6C7F}"/>
              </c:ext>
            </c:extLst>
          </c:dPt>
          <c:dLbls>
            <c:dLbl>
              <c:idx val="0"/>
              <c:layout>
                <c:manualLayout>
                  <c:x val="-5.2095347991637286E-2"/>
                  <c:y val="5.2921470263987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0E-462D-8177-A2B1023C6C7F}"/>
                </c:ext>
              </c:extLst>
            </c:dLbl>
            <c:dLbl>
              <c:idx val="1"/>
              <c:layout>
                <c:manualLayout>
                  <c:x val="-8.7347463070006445E-2"/>
                  <c:y val="-2.787456445993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0E-462D-8177-A2B1023C6C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08'!$D$22</c:f>
              <c:numCache>
                <c:formatCode>0.0%</c:formatCode>
                <c:ptCount val="1"/>
                <c:pt idx="0">
                  <c:v>8.9674000004293444E-2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0E-462D-8177-A2B1023C6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3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83525F-25BA-4269-B7F2-FABF3A03F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250003"/>
              </p:ext>
            </p:extLst>
          </p:nvPr>
        </p:nvGraphicFramePr>
        <p:xfrm>
          <a:off x="628650" y="1710555"/>
          <a:ext cx="7886700" cy="14271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94761261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5189572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29633837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96330996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0584935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9668192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718110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210821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14454588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22930363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36379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1983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99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258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750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560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548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6C13C9-35DB-44C9-BF6F-F3FD27874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63597"/>
              </p:ext>
            </p:extLst>
          </p:nvPr>
        </p:nvGraphicFramePr>
        <p:xfrm>
          <a:off x="628650" y="1782423"/>
          <a:ext cx="7886700" cy="183985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98085418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4194380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84729657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397315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3455267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135647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2788163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5821377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13868674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19816980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2506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5116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56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489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8887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527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209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323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39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328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22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41FF51-6BE9-43DE-A3AB-9C3721B23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98212"/>
              </p:ext>
            </p:extLst>
          </p:nvPr>
        </p:nvGraphicFramePr>
        <p:xfrm>
          <a:off x="628650" y="1743904"/>
          <a:ext cx="7886700" cy="337019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52392846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5834536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77226543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9759101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09600390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918735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3895449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91940553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277860655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42104956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68509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2549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7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557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003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23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1965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550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281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727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07661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7682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710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799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99660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09668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748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405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501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683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6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6A22E8-5616-4D01-ADD3-88FC759C2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23114"/>
              </p:ext>
            </p:extLst>
          </p:nvPr>
        </p:nvGraphicFramePr>
        <p:xfrm>
          <a:off x="628650" y="1822310"/>
          <a:ext cx="7886700" cy="239008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57941664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6367979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06617910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96234410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016177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3709159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2591430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00723830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97837909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98273887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9934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7625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168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34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945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630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280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790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669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5429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7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1452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785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466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69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5FBB78-8394-4F15-8951-C40A40499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94210"/>
              </p:ext>
            </p:extLst>
          </p:nvPr>
        </p:nvGraphicFramePr>
        <p:xfrm>
          <a:off x="628650" y="1699123"/>
          <a:ext cx="7886700" cy="239008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06230848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1555926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17190122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68033501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7485634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7827565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667122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72017499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16127821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62935007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3130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5236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2.787.829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1841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5416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762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112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4408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3427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443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0097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225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253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003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740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1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CC0E98-5AA2-4D1A-BD43-E92F0C82E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95512"/>
              </p:ext>
            </p:extLst>
          </p:nvPr>
        </p:nvGraphicFramePr>
        <p:xfrm>
          <a:off x="628650" y="1700267"/>
          <a:ext cx="7886700" cy="1289614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03952020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4241898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86012324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99588005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8530038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315264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3011817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77718647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89305384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53060587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80067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903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028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7828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46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341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8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1C7E19-A433-45CE-B4D8-2F3619E32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09010"/>
              </p:ext>
            </p:extLst>
          </p:nvPr>
        </p:nvGraphicFramePr>
        <p:xfrm>
          <a:off x="645740" y="1652092"/>
          <a:ext cx="7886700" cy="367969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73770185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0493058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22372599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0271147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86823360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079706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6125290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52796992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93344298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402740455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16987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6342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23.475.047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281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13.732.718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1276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2.401.367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687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1.294.064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916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1.294.064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637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767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57850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765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439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2795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166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18077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657679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998.128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36055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2923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995.851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08754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3075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18558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935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912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863011-9D61-47A3-9C1E-A95168429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69870"/>
              </p:ext>
            </p:extLst>
          </p:nvPr>
        </p:nvGraphicFramePr>
        <p:xfrm>
          <a:off x="628649" y="1699123"/>
          <a:ext cx="7886700" cy="197740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95925517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3311064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12334532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88669819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7746576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4474531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8590933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6777498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56257205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8238377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09958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9504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467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4.038.962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920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002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09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839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487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895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03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2.150.922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175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2.150.922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24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02F610-91AC-444D-9D4B-67918C7A2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02752"/>
              </p:ext>
            </p:extLst>
          </p:nvPr>
        </p:nvGraphicFramePr>
        <p:xfrm>
          <a:off x="628650" y="1670555"/>
          <a:ext cx="7886700" cy="2114968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69231348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26068856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60167022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71928276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1468043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0759984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3497512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8675516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19889380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15199865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50010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10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4.533.413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977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3.020.993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016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535.654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057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9622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552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369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740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199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649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744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67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8511D34-DD9F-42BD-9D7A-45DF28688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1093"/>
              </p:ext>
            </p:extLst>
          </p:nvPr>
        </p:nvGraphicFramePr>
        <p:xfrm>
          <a:off x="628650" y="1699123"/>
          <a:ext cx="7886700" cy="197740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79398892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59874909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2129791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6771147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7104183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226739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2155454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1525920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03132866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43401388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64964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26234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338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371.954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989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623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1693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3872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7468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6106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618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901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47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ENERO ascendió a </a:t>
            </a:r>
            <a:r>
              <a:rPr lang="es-CL" sz="1400" b="1" dirty="0">
                <a:latin typeface="+mn-lt"/>
              </a:rPr>
              <a:t>$45.908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9%</a:t>
            </a:r>
            <a:r>
              <a:rPr lang="es-CL" sz="1400" dirty="0">
                <a:latin typeface="+mn-lt"/>
              </a:rPr>
              <a:t> respecto al presupuesto inicial que no experimentó modificaciones, dicha erogación es inferior (0,9 puntos porcentuales) a la registrada a igual mes del año 2018 aunque levemente mayor a los 8,6% registrados en 2017.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la mayor ejecución se registra en el subtítulo </a:t>
            </a:r>
            <a:r>
              <a:rPr lang="es-CL" sz="1400" b="1" dirty="0">
                <a:latin typeface="+mn-lt"/>
              </a:rPr>
              <a:t>34 “servicio de la deuda”</a:t>
            </a:r>
            <a:r>
              <a:rPr lang="es-CL" sz="1400" dirty="0">
                <a:latin typeface="+mn-lt"/>
              </a:rPr>
              <a:t> con una ejecución de 427,1% situación que se repite en los ejercicios anteriores (en el año 2018 la ejecución de dicho subtítulo alcanzó el </a:t>
            </a:r>
            <a:r>
              <a:rPr lang="es-CL" sz="1400" dirty="0"/>
              <a:t>534,1%)</a:t>
            </a:r>
            <a:r>
              <a:rPr lang="es-CL" sz="1400" dirty="0">
                <a:latin typeface="+mn-lt"/>
              </a:rPr>
              <a:t>, y corresponde básicamente a los gastos destinado al pago de las obligaciones devengadas al 31 de diciembre de 2018 (deuda flotante).  Al igual que los años anteriores, no se registran los respectivos Decretos modificatorios.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76,1%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(37,1%), </a:t>
            </a:r>
            <a:r>
              <a:rPr lang="es-CL" sz="1400" b="1" dirty="0"/>
              <a:t>Servicio Nacional de Aduanas </a:t>
            </a:r>
            <a:r>
              <a:rPr lang="es-CL" sz="1400" dirty="0"/>
              <a:t>(13,7%), el </a:t>
            </a:r>
            <a:r>
              <a:rPr lang="es-CL" sz="1400" b="1" dirty="0"/>
              <a:t>Servicio de Tesorería </a:t>
            </a:r>
            <a:r>
              <a:rPr lang="es-CL" sz="1400" dirty="0"/>
              <a:t>(11,3%)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(14%), manteniendo su participación dentro del presupuesto global al igual que los ejercicios presupuestarios anteriores.  Por su parte, al primer mes de 2019 alcanzaron niveles de ejecución de </a:t>
            </a:r>
            <a:r>
              <a:rPr lang="es-CL" sz="1400" b="1" dirty="0"/>
              <a:t>12,4%, 9%, 7,8% y 2,3%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20C9DD-E00F-463F-9696-AB057BB20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27838"/>
              </p:ext>
            </p:extLst>
          </p:nvPr>
        </p:nvGraphicFramePr>
        <p:xfrm>
          <a:off x="628650" y="1710563"/>
          <a:ext cx="7886700" cy="266520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83921856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82126926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79811212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99289665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1340104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795469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70844016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12780722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47420751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62997795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7907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14110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1.614.740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807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3595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669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858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821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663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13060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0934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2410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183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40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928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297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9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9A54621-4E77-4BAA-92A0-ABE914A8E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35158"/>
              </p:ext>
            </p:extLst>
          </p:nvPr>
        </p:nvGraphicFramePr>
        <p:xfrm>
          <a:off x="628650" y="1670563"/>
          <a:ext cx="7886700" cy="2114968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80568978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15067788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95198960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0055717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66659829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8670858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2994342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43038934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405052375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34926799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93927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843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8776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76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1.048.384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960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977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068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284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17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231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271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2024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38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B838D0-6351-4A61-B98D-DB417156B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27873"/>
              </p:ext>
            </p:extLst>
          </p:nvPr>
        </p:nvGraphicFramePr>
        <p:xfrm>
          <a:off x="628650" y="1674956"/>
          <a:ext cx="7886700" cy="183985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92421417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36861200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11944417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95008693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12495843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8385116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3338635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57155339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83529606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30445828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38729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5032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415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217.776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4964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247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350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65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517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861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973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903716-4DFC-4726-9F97-BE271CFFA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67185"/>
              </p:ext>
            </p:extLst>
          </p:nvPr>
        </p:nvGraphicFramePr>
        <p:xfrm>
          <a:off x="628650" y="1699123"/>
          <a:ext cx="7886700" cy="156473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6617361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11333878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54339018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73453349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6842958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2412079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4213782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9716333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16550338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52266317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0168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8877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019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319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904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786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72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131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11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7A1E33-BAB5-4A5C-81A9-6EC8F626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72327"/>
              </p:ext>
            </p:extLst>
          </p:nvPr>
        </p:nvGraphicFramePr>
        <p:xfrm>
          <a:off x="629818" y="1699123"/>
          <a:ext cx="7886700" cy="197740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44937931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67674377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26994497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96127099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1623842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3344200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6349264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9481785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426238186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33076309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8670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5342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903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7375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412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04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3701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1678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866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9626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356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83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A8EDC2-DBBF-44D0-BC35-306FBE4E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799090"/>
              </p:ext>
            </p:extLst>
          </p:nvPr>
        </p:nvGraphicFramePr>
        <p:xfrm>
          <a:off x="628650" y="1703707"/>
          <a:ext cx="7886700" cy="294031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96143993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82116033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95654247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01345409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239893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482728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01287200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8728477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983374262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85735022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6212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6701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1.286.741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328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1.247.432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53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434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785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12488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967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067597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98169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449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099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036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991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038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33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Dirección de Presupuestos  </a:t>
            </a:r>
            <a:r>
              <a:rPr lang="es-CL" sz="1400" dirty="0"/>
              <a:t>presentaron el mayor avance con un 100%.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Exportación de Servicios </a:t>
            </a:r>
            <a:r>
              <a:rPr lang="es-CL" sz="1400" dirty="0"/>
              <a:t>es el que presentó la erogación menor con un</a:t>
            </a:r>
            <a:r>
              <a:rPr lang="es-CL" sz="1400" b="1" dirty="0"/>
              <a:t> </a:t>
            </a:r>
            <a:r>
              <a:rPr lang="es-CL" sz="1400" dirty="0"/>
              <a:t>74%, debido al  bajo nivel de ejecución en las transferencias corrientes (80,8%) que representan el 86%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3332BF7-EEDD-44AB-91AF-ACAC7D84F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95" y="1916832"/>
            <a:ext cx="4053189" cy="244827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FCC376D-F3F7-408B-9489-BA2C3F042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8" y="1916832"/>
            <a:ext cx="4053189" cy="2448272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14777"/>
              </p:ext>
            </p:extLst>
          </p:nvPr>
        </p:nvGraphicFramePr>
        <p:xfrm>
          <a:off x="539552" y="1700808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587725"/>
              </p:ext>
            </p:extLst>
          </p:nvPr>
        </p:nvGraphicFramePr>
        <p:xfrm>
          <a:off x="539552" y="1772816"/>
          <a:ext cx="79208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6F3CA3-1F26-45D1-A1C6-04E951E41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15037"/>
              </p:ext>
            </p:extLst>
          </p:nvPr>
        </p:nvGraphicFramePr>
        <p:xfrm>
          <a:off x="656109" y="1700808"/>
          <a:ext cx="7831782" cy="2392239"/>
        </p:xfrm>
        <a:graphic>
          <a:graphicData uri="http://schemas.openxmlformats.org/drawingml/2006/table">
            <a:tbl>
              <a:tblPr/>
              <a:tblGrid>
                <a:gridCol w="329620">
                  <a:extLst>
                    <a:ext uri="{9D8B030D-6E8A-4147-A177-3AD203B41FA5}">
                      <a16:colId xmlns:a16="http://schemas.microsoft.com/office/drawing/2014/main" val="1554541196"/>
                    </a:ext>
                  </a:extLst>
                </a:gridCol>
                <a:gridCol w="2360082">
                  <a:extLst>
                    <a:ext uri="{9D8B030D-6E8A-4147-A177-3AD203B41FA5}">
                      <a16:colId xmlns:a16="http://schemas.microsoft.com/office/drawing/2014/main" val="2172879165"/>
                    </a:ext>
                  </a:extLst>
                </a:gridCol>
                <a:gridCol w="883383">
                  <a:extLst>
                    <a:ext uri="{9D8B030D-6E8A-4147-A177-3AD203B41FA5}">
                      <a16:colId xmlns:a16="http://schemas.microsoft.com/office/drawing/2014/main" val="2779848179"/>
                    </a:ext>
                  </a:extLst>
                </a:gridCol>
                <a:gridCol w="883383">
                  <a:extLst>
                    <a:ext uri="{9D8B030D-6E8A-4147-A177-3AD203B41FA5}">
                      <a16:colId xmlns:a16="http://schemas.microsoft.com/office/drawing/2014/main" val="3065697332"/>
                    </a:ext>
                  </a:extLst>
                </a:gridCol>
                <a:gridCol w="883383">
                  <a:extLst>
                    <a:ext uri="{9D8B030D-6E8A-4147-A177-3AD203B41FA5}">
                      <a16:colId xmlns:a16="http://schemas.microsoft.com/office/drawing/2014/main" val="1141345386"/>
                    </a:ext>
                  </a:extLst>
                </a:gridCol>
                <a:gridCol w="883383">
                  <a:extLst>
                    <a:ext uri="{9D8B030D-6E8A-4147-A177-3AD203B41FA5}">
                      <a16:colId xmlns:a16="http://schemas.microsoft.com/office/drawing/2014/main" val="1039302767"/>
                    </a:ext>
                  </a:extLst>
                </a:gridCol>
                <a:gridCol w="804274">
                  <a:extLst>
                    <a:ext uri="{9D8B030D-6E8A-4147-A177-3AD203B41FA5}">
                      <a16:colId xmlns:a16="http://schemas.microsoft.com/office/drawing/2014/main" val="1458395193"/>
                    </a:ext>
                  </a:extLst>
                </a:gridCol>
                <a:gridCol w="804274">
                  <a:extLst>
                    <a:ext uri="{9D8B030D-6E8A-4147-A177-3AD203B41FA5}">
                      <a16:colId xmlns:a16="http://schemas.microsoft.com/office/drawing/2014/main" val="2546718274"/>
                    </a:ext>
                  </a:extLst>
                </a:gridCol>
              </a:tblGrid>
              <a:tr h="169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722500"/>
                  </a:ext>
                </a:extLst>
              </a:tr>
              <a:tr h="518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84396"/>
                  </a:ext>
                </a:extLst>
              </a:tr>
              <a:tr h="179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9323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27.140.832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03032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1740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15748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30909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36564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61823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05096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58544"/>
                  </a:ext>
                </a:extLst>
              </a:tr>
              <a:tr h="16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2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F18A0D9-E19F-4B1F-BCAB-5C292E744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73166"/>
              </p:ext>
            </p:extLst>
          </p:nvPr>
        </p:nvGraphicFramePr>
        <p:xfrm>
          <a:off x="628651" y="1822311"/>
          <a:ext cx="7886698" cy="427098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194319407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90455404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78084623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3081993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68391701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0222917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60006052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239778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4076964856"/>
                    </a:ext>
                  </a:extLst>
                </a:gridCol>
              </a:tblGrid>
              <a:tr h="157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42456"/>
                  </a:ext>
                </a:extLst>
              </a:tr>
              <a:tr h="482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18185"/>
                  </a:ext>
                </a:extLst>
              </a:tr>
              <a:tr h="206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1.203.410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5457"/>
                  </a:ext>
                </a:extLst>
              </a:tr>
              <a:tr h="236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75407"/>
                  </a:ext>
                </a:extLst>
              </a:tr>
              <a:tr h="15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54711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452957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92096"/>
                  </a:ext>
                </a:extLst>
              </a:tr>
              <a:tr h="15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04289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20.329.385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20.329.385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2.957.356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33016"/>
                  </a:ext>
                </a:extLst>
              </a:tr>
              <a:tr h="15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2.787.829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63865"/>
                  </a:ext>
                </a:extLst>
              </a:tr>
              <a:tr h="15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86880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23.475.047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89291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6.338.613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187402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4.533.413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7207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49223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1.614.740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05288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31200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847956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22737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00840"/>
                  </a:ext>
                </a:extLst>
              </a:tr>
              <a:tr h="1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1.286.741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8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177570-F2E6-4E49-9B25-D67376D43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97467"/>
              </p:ext>
            </p:extLst>
          </p:nvPr>
        </p:nvGraphicFramePr>
        <p:xfrm>
          <a:off x="628650" y="1707139"/>
          <a:ext cx="7886700" cy="266520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74937510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61754087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57581126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83483326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3405445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4657655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0555056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5046795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78728125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36363621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7026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93491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371.371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2511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415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220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925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9788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31718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871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85784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045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5951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415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7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4608</Words>
  <Application>Microsoft Office PowerPoint</Application>
  <PresentationFormat>Presentación en pantalla (4:3)</PresentationFormat>
  <Paragraphs>2595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08: MINISTERIO DE HACIENDA</vt:lpstr>
      <vt:lpstr>EJECUCIÓN ACUMULADA DE GASTOS A ENERO DE 2019  PARTIDA 08 MINISTERIO DE HACIENDA</vt:lpstr>
      <vt:lpstr>EJECUCIÓN ACUMULADA DE GASTOS A ENERO DE 2019  PARTIDA 08 MINISTERIO DE HACIENDA</vt:lpstr>
      <vt:lpstr>EJECUCIÓN ACUMULADA DE GASTOS A ENERO DE 2019  PARTIDA 08 MINISTERIO DE HACIENDA</vt:lpstr>
      <vt:lpstr>Presentación de PowerPoint</vt:lpstr>
      <vt:lpstr>Presentación de PowerPoint</vt:lpstr>
      <vt:lpstr>EJECUCIÓN ACUMULADA DE GASTOS A ENERO DE 2019  PARTIDA 08 MINISTERIO DE HACIENDA</vt:lpstr>
      <vt:lpstr>EJECUCIÓN ACUMULADA DE GASTOS A ENERO DE 2019  PARTIDA 08 RESUMEN POR CAPÍTULOS</vt:lpstr>
      <vt:lpstr>EJECUCIÓN ACUMULADA DE GASTOS A ENERO DE 2019  PARTIDA 08. CAPÍTULO 01. PROGRAMA 01: SECRETARÍA Y ADMINISTRACIÓN GENERAL</vt:lpstr>
      <vt:lpstr>EJECUCIÓN ACUMULADA DE GASTOS A ENERO DE 2019  PARTIDA 08. CAPÍTULO 01. PROGRAMA 06: UNIDAD ADMINISTRADORA DE LOS TRIBUNALES TRIBUTARIOS Y ADUANERO</vt:lpstr>
      <vt:lpstr>EJECUCIÓN ACUMULADA DE GASTOS A ENERO DE 2019  PARTIDA 08. CAPÍTULO 01. PROGRAMA 07: SISTEMA INTEGRADO DE COMERCIO EXTERIOR (SICEX)</vt:lpstr>
      <vt:lpstr>EJECUCIÓN ACUMULADA DE GASTOS A ENERO DE 2019  PARTIDA 08. CAPÍTULO 01. PROGRAMA 08: PROGRAMA DE MODERNIZACIÓN SECTOR PÚBLICO</vt:lpstr>
      <vt:lpstr>EJECUCIÓN ACUMULADA DE GASTOS A ENERO DE 2019  PARTIDA 08. CAPÍTULO 01. PROGRAMA 09: PROGRAMA EXPORTACIÓN DE SERVICIOS</vt:lpstr>
      <vt:lpstr>EJECUCIÓN ACUMULADA DE GASTOS A ENERO DE 2019  PARTIDA 08. CAPÍTULO 02. PROGRAMA 01: DIRECCIÓN DE PRESUPUESTOS</vt:lpstr>
      <vt:lpstr>EJECUCIÓN ACUMULADA DE GASTOS A ENERO DE 2019  PARTIDA 08. CAPÍTULO 02. PROGRAMA 02: SISTEMA DE GESTIÓN FINANCIERA DEL ESTADO</vt:lpstr>
      <vt:lpstr>EJECUCIÓN ACUMULADA DE GASTOS A ENERO DE 2019  PARTIDA 08. CAPÍTULO 03. PROGRAMA 01: SERVICIO DE IMPUESTOS INTERNOS</vt:lpstr>
      <vt:lpstr>EJECUCIÓN ACUMULADA DE GASTOS A ENERO DE 2019  PARTIDA 08. CAPÍTULO 04. PROGRAMA 01: SERVICIO NACIONAL DE ADUANAS</vt:lpstr>
      <vt:lpstr>EJECUCIÓN ACUMULADA DE GASTOS A ENERO DE 2019  PARTIDA 08. CAPÍTULO 05. PROGRAMA 01: SERVICIO DE TESORERÍAS</vt:lpstr>
      <vt:lpstr>EJECUCIÓN ACUMULADA DE GASTOS A ENERO DE 2019  PARTIDA 08. CAPÍTULO 07. PROGRAMA 01: DIRECCIÓN DE COMPRAS Y CONTRATACIÓN PÚBLICA</vt:lpstr>
      <vt:lpstr>EJECUCIÓN ACUMULADA DE GASTOS A ENERO DE 2019  PARTIDA 08. CAPÍTULO 11. PROGRAMA 01: SUPERINTENDENCIA DE BANCOS E INSTITUCIONES FINANCIERAS</vt:lpstr>
      <vt:lpstr>EJECUCIÓN ACUMULADA DE GASTOS A ENERO DE 2019  PARTIDA 08. CAPÍTULO 15. PROGRAMA 01: DIRECCIÓN NACIONAL DEL SERVICIO CIVIL</vt:lpstr>
      <vt:lpstr>EJECUCIÓN ACUMULADA DE GASTOS A ENERO DE 2019  PARTIDA 08. CAPÍTULO 16. PROGRAMA 01: UNIDAD DE ANÁLISIS FINANCIERO</vt:lpstr>
      <vt:lpstr>EJECUCIÓN ACUMULADA DE GASTOS A ENERO DE 2019  PARTIDA 08. CAPÍTULO 17. PROGRAMA 01: SUPERINTENDENCIA DE CASINOS DE JUEGO</vt:lpstr>
      <vt:lpstr>EJECUCIÓN ACUMULADA DE GASTOS A ENERO DE 2019  PARTIDA 08. CAPÍTULO 30. PROGRAMA 01: CONSEJO DE DEFENSA DEL ESTADO</vt:lpstr>
      <vt:lpstr>EJECUCIÓN ACUMULADA DE GASTOS A ENERO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331</cp:revision>
  <cp:lastPrinted>2018-09-06T17:37:29Z</cp:lastPrinted>
  <dcterms:created xsi:type="dcterms:W3CDTF">2016-06-23T13:38:47Z</dcterms:created>
  <dcterms:modified xsi:type="dcterms:W3CDTF">2019-04-26T21:46:38Z</dcterms:modified>
</cp:coreProperties>
</file>